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sldIdLst>
    <p:sldId id="256" r:id="rId2"/>
    <p:sldId id="361" r:id="rId3"/>
    <p:sldId id="360" r:id="rId4"/>
    <p:sldId id="402" r:id="rId5"/>
    <p:sldId id="403" r:id="rId6"/>
    <p:sldId id="404" r:id="rId7"/>
    <p:sldId id="405" r:id="rId8"/>
    <p:sldId id="406" r:id="rId9"/>
    <p:sldId id="407" r:id="rId10"/>
    <p:sldId id="408" r:id="rId11"/>
    <p:sldId id="370" r:id="rId12"/>
    <p:sldId id="371" r:id="rId13"/>
    <p:sldId id="362" r:id="rId14"/>
    <p:sldId id="363" r:id="rId15"/>
    <p:sldId id="364" r:id="rId16"/>
    <p:sldId id="391" r:id="rId17"/>
    <p:sldId id="349" r:id="rId18"/>
    <p:sldId id="350" r:id="rId19"/>
    <p:sldId id="351" r:id="rId20"/>
    <p:sldId id="352" r:id="rId21"/>
    <p:sldId id="353" r:id="rId22"/>
    <p:sldId id="355" r:id="rId23"/>
    <p:sldId id="356" r:id="rId24"/>
    <p:sldId id="357" r:id="rId25"/>
    <p:sldId id="332" r:id="rId26"/>
    <p:sldId id="358" r:id="rId27"/>
    <p:sldId id="359" r:id="rId28"/>
    <p:sldId id="354" r:id="rId29"/>
    <p:sldId id="369" r:id="rId30"/>
    <p:sldId id="368" r:id="rId31"/>
    <p:sldId id="367" r:id="rId32"/>
    <p:sldId id="366" r:id="rId33"/>
    <p:sldId id="390" r:id="rId34"/>
    <p:sldId id="365" r:id="rId35"/>
    <p:sldId id="374" r:id="rId36"/>
    <p:sldId id="375" r:id="rId37"/>
    <p:sldId id="376" r:id="rId38"/>
    <p:sldId id="377" r:id="rId39"/>
    <p:sldId id="286" r:id="rId40"/>
    <p:sldId id="378" r:id="rId41"/>
    <p:sldId id="289" r:id="rId42"/>
    <p:sldId id="379" r:id="rId43"/>
    <p:sldId id="290" r:id="rId44"/>
    <p:sldId id="380" r:id="rId45"/>
    <p:sldId id="381" r:id="rId46"/>
    <p:sldId id="259" r:id="rId47"/>
    <p:sldId id="258" r:id="rId48"/>
    <p:sldId id="297" r:id="rId49"/>
    <p:sldId id="382" r:id="rId50"/>
    <p:sldId id="296" r:id="rId51"/>
    <p:sldId id="383" r:id="rId52"/>
    <p:sldId id="299" r:id="rId53"/>
    <p:sldId id="300" r:id="rId54"/>
    <p:sldId id="384" r:id="rId55"/>
    <p:sldId id="302" r:id="rId56"/>
    <p:sldId id="385" r:id="rId57"/>
    <p:sldId id="294" r:id="rId58"/>
    <p:sldId id="301" r:id="rId59"/>
    <p:sldId id="386" r:id="rId60"/>
    <p:sldId id="303" r:id="rId61"/>
    <p:sldId id="387" r:id="rId62"/>
    <p:sldId id="309" r:id="rId63"/>
    <p:sldId id="388" r:id="rId64"/>
    <p:sldId id="314" r:id="rId65"/>
    <p:sldId id="389" r:id="rId66"/>
    <p:sldId id="288" r:id="rId67"/>
    <p:sldId id="319" r:id="rId68"/>
    <p:sldId id="293" r:id="rId69"/>
    <p:sldId id="283" r:id="rId70"/>
    <p:sldId id="281" r:id="rId71"/>
    <p:sldId id="282" r:id="rId72"/>
    <p:sldId id="315" r:id="rId73"/>
    <p:sldId id="291" r:id="rId74"/>
    <p:sldId id="292" r:id="rId75"/>
    <p:sldId id="295" r:id="rId76"/>
    <p:sldId id="313" r:id="rId77"/>
    <p:sldId id="312" r:id="rId78"/>
    <p:sldId id="307" r:id="rId79"/>
    <p:sldId id="305" r:id="rId80"/>
    <p:sldId id="306" r:id="rId81"/>
    <p:sldId id="304" r:id="rId82"/>
    <p:sldId id="285" r:id="rId83"/>
    <p:sldId id="330" r:id="rId84"/>
    <p:sldId id="310" r:id="rId85"/>
    <p:sldId id="311" r:id="rId86"/>
    <p:sldId id="394" r:id="rId87"/>
    <p:sldId id="392" r:id="rId88"/>
    <p:sldId id="395" r:id="rId89"/>
    <p:sldId id="396" r:id="rId90"/>
    <p:sldId id="397" r:id="rId91"/>
    <p:sldId id="398" r:id="rId92"/>
    <p:sldId id="399" r:id="rId93"/>
    <p:sldId id="400" r:id="rId94"/>
    <p:sldId id="401" r:id="rId95"/>
    <p:sldId id="372" r:id="rId96"/>
    <p:sldId id="373" r:id="rId97"/>
    <p:sldId id="393" r:id="rId98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5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203F59-B2FD-43AB-BF24-FC2E16E9640A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0" name="Téglalap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FBD82-0498-45C1-B41E-9D46276ABECE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B90BD-462D-4AC4-A497-09DC9E84BB1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E398-5661-4A24-8361-AAC132E86B83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B1EDE0-7D2F-4668-A6FD-5EAA263A449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D1B30F-E19F-4F12-AA40-6172DE4B518F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3E711D-C4C9-4624-9ECA-7DC364549AC9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E6FAB-966C-4D5F-BDEF-F5AF37F647A9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2" name="Téglalap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1" name="Téglalap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pPr>
              <a:defRPr/>
            </a:pPr>
            <a:fld id="{BEBAC68D-D9CB-4C01-A883-0BCA6E2F8E61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3B91D0-8F8C-4D8F-A8CD-74ACCA6738FA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45B618-9484-4D23-9D28-EDB5E27DD57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Téglalap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EA0A786E-68F4-4028-A281-7E71CD6B64C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5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8458200" cy="1143000"/>
          </a:xfrm>
        </p:spPr>
        <p:txBody>
          <a:bodyPr/>
          <a:lstStyle/>
          <a:p>
            <a:pPr eaLnBrk="1" hangingPunct="1"/>
            <a:r>
              <a:rPr lang="hu-HU" sz="4700" dirty="0" smtClean="0">
                <a:solidFill>
                  <a:srgbClr val="FFFF00"/>
                </a:solidFill>
                <a:latin typeface="Book Antiqua" pitchFamily="18" charset="0"/>
              </a:rPr>
              <a:t>Body </a:t>
            </a:r>
            <a:r>
              <a:rPr lang="hu-HU" sz="4700" dirty="0" err="1" smtClean="0">
                <a:solidFill>
                  <a:srgbClr val="FFFF00"/>
                </a:solidFill>
                <a:latin typeface="Book Antiqua" pitchFamily="18" charset="0"/>
              </a:rPr>
              <a:t>Language</a:t>
            </a:r>
            <a:r>
              <a:rPr lang="hu-HU" sz="4700" dirty="0" smtClean="0">
                <a:solidFill>
                  <a:srgbClr val="FFFF00"/>
                </a:solidFill>
                <a:latin typeface="Book Antiqua" pitchFamily="18" charset="0"/>
              </a:rPr>
              <a:t> I. rész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3174" y="4643446"/>
            <a:ext cx="6164280" cy="1152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3200" dirty="0" smtClean="0">
                <a:solidFill>
                  <a:srgbClr val="FFFF00"/>
                </a:solidFill>
                <a:latin typeface="Book Antiqua" pitchFamily="18" charset="0"/>
              </a:rPr>
              <a:t>A kéz és a karok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219200" y="5334000"/>
            <a:ext cx="411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hu-HU" sz="2400" b="1">
                <a:latin typeface="Times New Roman" charset="0"/>
              </a:rPr>
              <a:t/>
            </a:r>
            <a:br>
              <a:rPr kumimoji="1" lang="hu-HU" sz="2400" b="1">
                <a:latin typeface="Times New Roman" charset="0"/>
              </a:rPr>
            </a:br>
            <a:endParaRPr kumimoji="1" lang="hu-HU" sz="2400" b="1">
              <a:latin typeface="Times New Roman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8686800" y="6248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hu-HU" sz="2400">
              <a:latin typeface="Arial Narrow" pitchFamily="34" charset="0"/>
            </a:endParaRPr>
          </a:p>
        </p:txBody>
      </p:sp>
      <p:pic>
        <p:nvPicPr>
          <p:cNvPr id="7" name="Picture 8" descr="kez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85720" y="4000504"/>
            <a:ext cx="2303462" cy="2303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8" name="Szövegdoboz 7"/>
          <p:cNvSpPr txBox="1"/>
          <p:nvPr/>
        </p:nvSpPr>
        <p:spPr>
          <a:xfrm>
            <a:off x="1643042" y="571480"/>
            <a:ext cx="57864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Magyar Coachszövetség Közhasznú Alapítvány</a:t>
            </a:r>
          </a:p>
          <a:p>
            <a:pPr algn="ctr"/>
            <a:r>
              <a:rPr lang="hu-HU" sz="1200" dirty="0" err="1" smtClean="0"/>
              <a:t>All</a:t>
            </a:r>
            <a:r>
              <a:rPr lang="hu-HU" sz="1200" dirty="0" smtClean="0"/>
              <a:t> </a:t>
            </a:r>
            <a:r>
              <a:rPr lang="hu-HU" sz="1200" dirty="0" err="1" smtClean="0"/>
              <a:t>rights</a:t>
            </a:r>
            <a:r>
              <a:rPr lang="hu-HU" sz="1200" dirty="0" smtClean="0"/>
              <a:t> </a:t>
            </a:r>
            <a:r>
              <a:rPr lang="hu-HU" sz="1200" dirty="0" err="1" smtClean="0"/>
              <a:t>reserved</a:t>
            </a:r>
            <a:r>
              <a:rPr lang="hu-HU" sz="1200" dirty="0" smtClean="0"/>
              <a:t> 2010.</a:t>
            </a:r>
          </a:p>
          <a:p>
            <a:pPr algn="ctr"/>
            <a:r>
              <a:rPr lang="hu-HU" sz="1200" dirty="0" smtClean="0"/>
              <a:t>http://coachkepzes.szervezetepites.hu</a:t>
            </a:r>
            <a:endParaRPr lang="hu-HU" sz="1200" dirty="0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build="p" autoUpdateAnimBg="0" advAuto="2000"/>
      <p:bldP spid="205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Mindennap használjuk mégsem használjuk?!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hu-HU" dirty="0" smtClean="0"/>
              <a:t>Értelmezés </a:t>
            </a:r>
            <a:r>
              <a:rPr lang="hu-HU" dirty="0" err="1" smtClean="0"/>
              <a:t>kontextusfüggő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err="1" smtClean="0"/>
              <a:t>Grice-maximák</a:t>
            </a:r>
            <a:r>
              <a:rPr lang="hu-HU" dirty="0" smtClean="0"/>
              <a:t> tudatos megsértése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hu-HU" sz="2400" dirty="0" smtClean="0">
              <a:latin typeface="Times New Roman CE" pitchFamily="18" charset="-18"/>
            </a:endParaRPr>
          </a:p>
          <a:p>
            <a:pPr eaLnBrk="1" hangingPunct="1"/>
            <a:endParaRPr lang="hu-HU" sz="2400" dirty="0" smtClean="0">
              <a:latin typeface="Times New Roman CE" pitchFamily="18" charset="-18"/>
            </a:endParaRPr>
          </a:p>
          <a:p>
            <a:pPr eaLnBrk="1" hangingPunct="1"/>
            <a:endParaRPr lang="hu-HU" sz="2400" dirty="0" smtClean="0">
              <a:latin typeface="Times New Roman CE" pitchFamily="18" charset="-18"/>
            </a:endParaRPr>
          </a:p>
        </p:txBody>
      </p:sp>
      <p:pic>
        <p:nvPicPr>
          <p:cNvPr id="16388" name="Picture 4" descr="csapatveze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5084763"/>
            <a:ext cx="150495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egyutt maradn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4941888"/>
            <a:ext cx="14986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iraq-vote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57950" y="1643050"/>
            <a:ext cx="2143140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91" name="Picture 7" descr="ne mozdulj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95738" y="4941888"/>
            <a:ext cx="1414462" cy="154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8" descr="denyer6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1500174"/>
            <a:ext cx="2369412" cy="3340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93" name="Picture 9" descr="crossed-fingers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143240" y="1571612"/>
            <a:ext cx="2363798" cy="31528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394" name="Text Box 11"/>
          <p:cNvSpPr txBox="1">
            <a:spLocks noChangeArrowheads="1"/>
          </p:cNvSpPr>
          <p:nvPr/>
        </p:nvSpPr>
        <p:spPr bwMode="auto">
          <a:xfrm>
            <a:off x="2195513" y="6092825"/>
            <a:ext cx="1584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400"/>
              <a:t>csapatvezető</a:t>
            </a:r>
          </a:p>
        </p:txBody>
      </p:sp>
      <p:sp>
        <p:nvSpPr>
          <p:cNvPr id="16395" name="Text Box 12"/>
          <p:cNvSpPr txBox="1">
            <a:spLocks noChangeArrowheads="1"/>
          </p:cNvSpPr>
          <p:nvPr/>
        </p:nvSpPr>
        <p:spPr bwMode="auto">
          <a:xfrm>
            <a:off x="5219700" y="6165850"/>
            <a:ext cx="1584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400"/>
              <a:t>Ne mozdulj</a:t>
            </a:r>
          </a:p>
        </p:txBody>
      </p:sp>
      <p:sp>
        <p:nvSpPr>
          <p:cNvPr id="16396" name="Text Box 13"/>
          <p:cNvSpPr txBox="1">
            <a:spLocks noChangeArrowheads="1"/>
          </p:cNvSpPr>
          <p:nvPr/>
        </p:nvSpPr>
        <p:spPr bwMode="auto">
          <a:xfrm>
            <a:off x="6659563" y="4652963"/>
            <a:ext cx="1441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400"/>
              <a:t>Együtt maradni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 smtClean="0"/>
              <a:t>Embodied</a:t>
            </a:r>
            <a:r>
              <a:rPr lang="hu-HU" dirty="0" smtClean="0"/>
              <a:t> mind</a:t>
            </a:r>
            <a:br>
              <a:rPr lang="hu-HU" dirty="0" smtClean="0"/>
            </a:br>
            <a:r>
              <a:rPr lang="hu-HU" dirty="0" smtClean="0"/>
              <a:t>A megtestesült elme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Testbeszéd  =  az elme megtestesülése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testbeszéd alapjai az ontológiai </a:t>
            </a:r>
            <a:r>
              <a:rPr lang="hu-HU" dirty="0" err="1" smtClean="0"/>
              <a:t>coachingban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158" y="2500307"/>
            <a:ext cx="8472518" cy="407196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hu-HU" sz="2400" b="1" dirty="0" smtClean="0"/>
              <a:t>Francisco </a:t>
            </a:r>
            <a:r>
              <a:rPr lang="hu-HU" sz="2400" b="1" dirty="0" err="1" smtClean="0"/>
              <a:t>Varela</a:t>
            </a:r>
            <a:r>
              <a:rPr lang="hu-HU" sz="2400" dirty="0" smtClean="0"/>
              <a:t> </a:t>
            </a:r>
            <a:r>
              <a:rPr lang="hu-HU" sz="1400" dirty="0" smtClean="0"/>
              <a:t>(</a:t>
            </a:r>
            <a:r>
              <a:rPr lang="hu-HU" sz="1400" dirty="0" err="1" smtClean="0"/>
              <a:t>Santiego</a:t>
            </a:r>
            <a:r>
              <a:rPr lang="hu-HU" sz="1400" dirty="0" smtClean="0"/>
              <a:t> de Chile, 1946. szeptember 7., Párizs, 2001. május 28.) </a:t>
            </a:r>
          </a:p>
          <a:p>
            <a:pPr lvl="1">
              <a:lnSpc>
                <a:spcPct val="150000"/>
              </a:lnSpc>
              <a:buNone/>
            </a:pPr>
            <a:r>
              <a:rPr lang="hu-HU" sz="2000" dirty="0" smtClean="0"/>
              <a:t>chilei  </a:t>
            </a:r>
            <a:r>
              <a:rPr lang="hu-HU" sz="2000" dirty="0" err="1" smtClean="0">
                <a:solidFill>
                  <a:srgbClr val="00B0F0"/>
                </a:solidFill>
              </a:rPr>
              <a:t>neurobiológus</a:t>
            </a:r>
            <a:r>
              <a:rPr lang="hu-HU" sz="2000" dirty="0" smtClean="0"/>
              <a:t> és </a:t>
            </a:r>
            <a:r>
              <a:rPr lang="hu-HU" sz="2000" dirty="0" smtClean="0">
                <a:solidFill>
                  <a:srgbClr val="00B0F0"/>
                </a:solidFill>
              </a:rPr>
              <a:t>filozófus</a:t>
            </a:r>
            <a:r>
              <a:rPr lang="hu-HU" sz="2000" dirty="0" smtClean="0"/>
              <a:t>. </a:t>
            </a:r>
          </a:p>
          <a:p>
            <a:pPr lvl="1">
              <a:lnSpc>
                <a:spcPct val="150000"/>
              </a:lnSpc>
              <a:buNone/>
            </a:pPr>
            <a:r>
              <a:rPr lang="hu-HU" sz="2000" dirty="0" err="1" smtClean="0">
                <a:solidFill>
                  <a:srgbClr val="00B0F0"/>
                </a:solidFill>
              </a:rPr>
              <a:t>Humberto</a:t>
            </a:r>
            <a:r>
              <a:rPr lang="hu-HU" sz="2000" dirty="0" smtClean="0">
                <a:solidFill>
                  <a:srgbClr val="00B0F0"/>
                </a:solidFill>
              </a:rPr>
              <a:t> </a:t>
            </a:r>
            <a:r>
              <a:rPr lang="hu-HU" sz="2000" dirty="0" err="1" smtClean="0">
                <a:solidFill>
                  <a:srgbClr val="00B0F0"/>
                </a:solidFill>
              </a:rPr>
              <a:t>Maturana</a:t>
            </a:r>
            <a:r>
              <a:rPr lang="hu-HU" sz="2000" dirty="0" smtClean="0">
                <a:solidFill>
                  <a:srgbClr val="00B0F0"/>
                </a:solidFill>
              </a:rPr>
              <a:t> </a:t>
            </a:r>
            <a:r>
              <a:rPr lang="hu-HU" sz="2000" dirty="0" smtClean="0"/>
              <a:t>segítségével dolgozta ki az </a:t>
            </a:r>
            <a:r>
              <a:rPr lang="hu-HU" sz="2000" dirty="0" err="1" smtClean="0"/>
              <a:t>autopoiézis</a:t>
            </a:r>
            <a:r>
              <a:rPr lang="hu-HU" sz="2000" dirty="0" smtClean="0"/>
              <a:t> koncepcióját.</a:t>
            </a:r>
          </a:p>
          <a:p>
            <a:pPr lvl="1">
              <a:lnSpc>
                <a:spcPct val="150000"/>
              </a:lnSpc>
              <a:buNone/>
            </a:pPr>
            <a:endParaRPr lang="hu-HU" sz="2000" dirty="0" smtClean="0"/>
          </a:p>
          <a:p>
            <a:pPr lvl="1">
              <a:lnSpc>
                <a:spcPct val="150000"/>
              </a:lnSpc>
            </a:pPr>
            <a:r>
              <a:rPr lang="hu-HU" sz="2000" dirty="0" smtClean="0"/>
              <a:t>élőlényeket olyan rendszerekként írták le, melyek szüntelenül újrateremtik önmagukat,</a:t>
            </a:r>
          </a:p>
          <a:p>
            <a:pPr lvl="1">
              <a:lnSpc>
                <a:spcPct val="150000"/>
              </a:lnSpc>
            </a:pPr>
            <a:r>
              <a:rPr lang="hu-HU" sz="2000" dirty="0" smtClean="0"/>
              <a:t>minden </a:t>
            </a:r>
            <a:r>
              <a:rPr lang="hu-HU" sz="2000" dirty="0" err="1" smtClean="0"/>
              <a:t>autopoietikus</a:t>
            </a:r>
            <a:r>
              <a:rPr lang="hu-HU" sz="2000" dirty="0" smtClean="0"/>
              <a:t> rendszer egyszerre előállító és termék,</a:t>
            </a:r>
          </a:p>
          <a:p>
            <a:pPr lvl="1">
              <a:lnSpc>
                <a:spcPct val="150000"/>
              </a:lnSpc>
            </a:pPr>
            <a:r>
              <a:rPr lang="hu-HU" sz="2000" dirty="0" smtClean="0"/>
              <a:t>az </a:t>
            </a:r>
            <a:r>
              <a:rPr lang="hu-HU" sz="2000" dirty="0" err="1" smtClean="0"/>
              <a:t>autopoietikus</a:t>
            </a:r>
            <a:r>
              <a:rPr lang="hu-HU" sz="2000" dirty="0" smtClean="0"/>
              <a:t> rendszerek tehát nem egyszerűen alkalmazkodnak a környezethez, hanem relatíve önálló, működésüket tekintve zárt, önfenntartó, önszervező folyamatok </a:t>
            </a:r>
            <a:r>
              <a:rPr lang="hu-HU" sz="2000" u="sng" dirty="0" smtClean="0">
                <a:solidFill>
                  <a:srgbClr val="FFFF00"/>
                </a:solidFill>
              </a:rPr>
              <a:t>hálózataként</a:t>
            </a:r>
            <a:r>
              <a:rPr lang="hu-HU" sz="2000" dirty="0" smtClean="0">
                <a:solidFill>
                  <a:srgbClr val="FFFF00"/>
                </a:solidFill>
              </a:rPr>
              <a:t> </a:t>
            </a:r>
            <a:r>
              <a:rPr lang="hu-HU" sz="2000" dirty="0" smtClean="0"/>
              <a:t>foghatók fel. </a:t>
            </a:r>
            <a:endParaRPr lang="hu-H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500826" y="823906"/>
            <a:ext cx="2381250" cy="167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mozdulat(ok) </a:t>
            </a:r>
            <a:r>
              <a:rPr lang="hu-HU" dirty="0" err="1" smtClean="0"/>
              <a:t>hálozatosodása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hu-HU" dirty="0" smtClean="0"/>
              <a:t>Minden mozgási program számos másolatban van jelen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A kópiák versengenek az agyi munkaterületekért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Három kézmozdulat-jelölt verseng a </a:t>
            </a:r>
            <a:r>
              <a:rPr lang="hu-HU" dirty="0" err="1" smtClean="0"/>
              <a:t>premotorikus</a:t>
            </a:r>
            <a:r>
              <a:rPr lang="hu-HU" dirty="0" smtClean="0"/>
              <a:t> térben </a:t>
            </a:r>
            <a:r>
              <a:rPr lang="hu-HU" sz="2400" dirty="0" smtClean="0"/>
              <a:t>(l.:a következő ábra)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A mozdulat csak akkor áll össze, ha egy adott mintázatból elegendő </a:t>
            </a:r>
            <a:r>
              <a:rPr lang="hu-HU" dirty="0" smtClean="0">
                <a:solidFill>
                  <a:srgbClr val="FFFF00"/>
                </a:solidFill>
              </a:rPr>
              <a:t>kórus=hálózat</a:t>
            </a:r>
            <a:r>
              <a:rPr lang="hu-HU" dirty="0" smtClean="0"/>
              <a:t> áll össze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Mozdulatok hálózata -&gt; </a:t>
            </a:r>
            <a:r>
              <a:rPr lang="hu-HU" dirty="0" err="1" smtClean="0"/>
              <a:t>testbszéd</a:t>
            </a:r>
            <a:endParaRPr lang="hu-H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6200000">
            <a:off x="1962873" y="1636841"/>
            <a:ext cx="5258542" cy="50409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err="1" smtClean="0"/>
              <a:t>Embodied</a:t>
            </a:r>
            <a:r>
              <a:rPr lang="hu-HU" dirty="0" smtClean="0"/>
              <a:t> mind </a:t>
            </a:r>
            <a:r>
              <a:rPr lang="hu-HU" sz="2700" dirty="0" smtClean="0"/>
              <a:t>(téri fogalmi metafora)</a:t>
            </a:r>
            <a:endParaRPr lang="hu-HU" sz="27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143536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60000"/>
              </a:lnSpc>
            </a:pPr>
            <a:r>
              <a:rPr lang="hu-HU" dirty="0" smtClean="0"/>
              <a:t>A "megtestesült elme" (</a:t>
            </a:r>
            <a:r>
              <a:rPr lang="hu-HU" dirty="0" err="1" smtClean="0"/>
              <a:t>embodied</a:t>
            </a:r>
            <a:r>
              <a:rPr lang="hu-HU" dirty="0" smtClean="0"/>
              <a:t> mind) koncepciója szerint nem beszélhetünk külön elméről (ami e kontextusban nagyjából a lélek-fogalom mai megfelelője) és külön testről. </a:t>
            </a:r>
          </a:p>
          <a:p>
            <a:pPr algn="just">
              <a:lnSpc>
                <a:spcPct val="160000"/>
              </a:lnSpc>
            </a:pPr>
            <a:r>
              <a:rPr lang="hu-HU" dirty="0" smtClean="0"/>
              <a:t>Testünk és elménk egységes egész, mivel az elme szó szerint testként: testi sémák alapján működik. </a:t>
            </a:r>
          </a:p>
          <a:p>
            <a:pPr algn="just">
              <a:lnSpc>
                <a:spcPct val="160000"/>
              </a:lnSpc>
            </a:pPr>
            <a:r>
              <a:rPr lang="hu-HU" dirty="0" smtClean="0"/>
              <a:t>A tapasztalás és a gondolkodás testi, s nem csupán a neuronok miatt, hanem mert </a:t>
            </a:r>
            <a:r>
              <a:rPr lang="hu-HU" dirty="0" smtClean="0">
                <a:solidFill>
                  <a:srgbClr val="FFFF00"/>
                </a:solidFill>
              </a:rPr>
              <a:t>a nyelvet és a nyelvelőtti gondolkodást (a képi és a </a:t>
            </a:r>
            <a:r>
              <a:rPr lang="hu-HU" dirty="0" err="1" smtClean="0">
                <a:solidFill>
                  <a:srgbClr val="FFFF00"/>
                </a:solidFill>
              </a:rPr>
              <a:t>mimetikus</a:t>
            </a:r>
            <a:r>
              <a:rPr lang="hu-HU" dirty="0" smtClean="0">
                <a:solidFill>
                  <a:srgbClr val="FFFF00"/>
                </a:solidFill>
              </a:rPr>
              <a:t> reprezentációt) egyaránt meghatározó ősi alapmetaforáink a testhez, annak működéséhez, szerkezetéhez és kiterjedéséhez köthetők</a:t>
            </a:r>
            <a:r>
              <a:rPr lang="hu-HU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test mint kiterjesztett elme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571613"/>
            <a:ext cx="8229600" cy="5286388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hu-HU" dirty="0" smtClean="0"/>
              <a:t>Ráadásul az elme = test fordítottja (ti. test = elme) is érvényes. </a:t>
            </a:r>
          </a:p>
          <a:p>
            <a:pPr algn="just">
              <a:lnSpc>
                <a:spcPct val="170000"/>
              </a:lnSpc>
            </a:pPr>
            <a:r>
              <a:rPr lang="hu-HU" dirty="0" smtClean="0">
                <a:solidFill>
                  <a:srgbClr val="FFFF00"/>
                </a:solidFill>
              </a:rPr>
              <a:t>Tim van </a:t>
            </a:r>
            <a:r>
              <a:rPr lang="hu-HU" dirty="0" err="1" smtClean="0">
                <a:solidFill>
                  <a:srgbClr val="FFFF00"/>
                </a:solidFill>
              </a:rPr>
              <a:t>Gelder</a:t>
            </a:r>
            <a:r>
              <a:rPr lang="hu-HU" dirty="0" smtClean="0">
                <a:solidFill>
                  <a:srgbClr val="FFFF00"/>
                </a:solidFill>
              </a:rPr>
              <a:t> szerint fizikai testünk egyfajta kiterjesztett elmeként működik, és minden pillanatban "gondolkodik"</a:t>
            </a:r>
            <a:r>
              <a:rPr lang="hu-HU" dirty="0" smtClean="0"/>
              <a:t>. Ugyanis azoknak a gondolkodó struktúráknak jó része, amelyeket eddig a hagyományosan tartályként zárt elmébe (fejbe, agyba, valamely szervbe stb.) képzeltünk, valójában mindenkor kihelyeződik a test legkülönfélébb részeibe: az alsóbbrendű idegi központokba éppúgy, mint a szenzomotoros hálózatokba. Így ösztönös reakciónk, testi viselkedésünk tulajdonképpen egyfajta elmeműködés.</a:t>
            </a:r>
          </a:p>
          <a:p>
            <a:pPr algn="just">
              <a:lnSpc>
                <a:spcPct val="170000"/>
              </a:lnSpc>
            </a:pPr>
            <a:r>
              <a:rPr lang="hu-HU" dirty="0" smtClean="0"/>
              <a:t>    A "megtestesült elme" lényege az elme tisztán testi voltának kimutatása, és ezzel a lélek fogalmának teljes kiküszöbölése.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 A test, ezen belül a kéz </a:t>
            </a:r>
            <a:br>
              <a:rPr lang="hu-HU" dirty="0" smtClean="0"/>
            </a:br>
            <a:r>
              <a:rPr lang="hu-HU" dirty="0" smtClean="0"/>
              <a:t>mint fogalmi metafora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 smtClean="0"/>
          </a:p>
          <a:p>
            <a:r>
              <a:rPr lang="hu-HU" dirty="0" smtClean="0"/>
              <a:t>Gondolkodás= kezembe veszem a sorsom</a:t>
            </a:r>
          </a:p>
          <a:p>
            <a:endParaRPr lang="hu-HU" dirty="0" smtClean="0"/>
          </a:p>
          <a:p>
            <a:r>
              <a:rPr lang="hu-HU" dirty="0" smtClean="0"/>
              <a:t>Nem gondolkodás= kétkezi munka /munkás</a:t>
            </a:r>
            <a:endParaRPr lang="hu-H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143240" y="3929066"/>
            <a:ext cx="2828143" cy="21267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Elemzés az órán 1.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hallgatók a kamera előtt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Kézfogás gyakorlat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hu-HU" dirty="0" smtClean="0"/>
              <a:t>Videofelvétel és értékelés</a:t>
            </a:r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endParaRPr lang="hu-HU" dirty="0" smtClean="0"/>
          </a:p>
          <a:p>
            <a:pPr lvl="1"/>
            <a:r>
              <a:rPr lang="hu-HU" dirty="0" smtClean="0"/>
              <a:t>Kézfogás szabad testhelyzetben</a:t>
            </a:r>
          </a:p>
          <a:p>
            <a:pPr lvl="1"/>
            <a:r>
              <a:rPr lang="hu-HU" dirty="0" smtClean="0"/>
              <a:t>Kézfogás gátolt testhelyzetben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Kéz mint szimbólum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5829312" cy="1752600"/>
          </a:xfrm>
        </p:spPr>
        <p:txBody>
          <a:bodyPr/>
          <a:lstStyle/>
          <a:p>
            <a:r>
              <a:rPr lang="hu-HU" dirty="0" smtClean="0"/>
              <a:t>A kéz az erős és gyenge ontológia kifejeződése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Nyelvi és a nyelv előtti gondolkodás reprezentációi 1.</a:t>
            </a:r>
            <a:endParaRPr lang="hu-HU" dirty="0"/>
          </a:p>
        </p:txBody>
      </p:sp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928662" y="4857760"/>
            <a:ext cx="7572428" cy="928694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hu-HU" sz="2400" dirty="0" smtClean="0">
                <a:latin typeface="Book Antiqua" pitchFamily="18" charset="0"/>
              </a:rPr>
              <a:t>	ereklyeként őrzött I. István király szent jobbja</a:t>
            </a:r>
            <a:endParaRPr lang="hu-HU" sz="2400" b="1" dirty="0" smtClean="0">
              <a:latin typeface="Book Antiqua" pitchFamily="18" charset="0"/>
            </a:endParaRPr>
          </a:p>
        </p:txBody>
      </p:sp>
      <p:pic>
        <p:nvPicPr>
          <p:cNvPr id="13316" name="Picture 5" descr="szentjobb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46810" y="1643050"/>
            <a:ext cx="3982528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Nyelvi és a nyelv előtti gondolkodás reprezentációi 2.</a:t>
            </a:r>
            <a:endParaRPr lang="hu-HU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4926910"/>
            <a:ext cx="8229600" cy="1931090"/>
          </a:xfrm>
        </p:spPr>
        <p:txBody>
          <a:bodyPr/>
          <a:lstStyle/>
          <a:p>
            <a:pPr algn="ctr">
              <a:buNone/>
            </a:pPr>
            <a:r>
              <a:rPr lang="hu-HU" sz="2400" dirty="0" smtClean="0">
                <a:latin typeface="Times New Roman CE" pitchFamily="18" charset="-18"/>
              </a:rPr>
              <a:t>kéz formájú jelek ékírásos agyagtáblán </a:t>
            </a:r>
          </a:p>
          <a:p>
            <a:pPr eaLnBrk="1" hangingPunct="1"/>
            <a:endParaRPr lang="hu-HU" sz="2400" dirty="0" smtClean="0">
              <a:latin typeface="Times New Roman CE" pitchFamily="18" charset="-18"/>
            </a:endParaRPr>
          </a:p>
          <a:p>
            <a:pPr eaLnBrk="1" hangingPunct="1">
              <a:buFont typeface="Wingdings" pitchFamily="2" charset="2"/>
              <a:buNone/>
            </a:pPr>
            <a:endParaRPr lang="hu-HU" sz="2400" dirty="0" smtClean="0">
              <a:latin typeface="Times New Roman CE" pitchFamily="18" charset="-18"/>
            </a:endParaRPr>
          </a:p>
        </p:txBody>
      </p:sp>
      <p:pic>
        <p:nvPicPr>
          <p:cNvPr id="14340" name="Picture 4" descr="agyagtabla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643174" y="1643049"/>
            <a:ext cx="3472090" cy="33084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Nyelvi és a nyelv előtti gondolkodás reprezentációi 3.</a:t>
            </a:r>
            <a:endParaRPr lang="hu-HU" dirty="0"/>
          </a:p>
        </p:txBody>
      </p:sp>
      <p:sp>
        <p:nvSpPr>
          <p:cNvPr id="5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500034" y="4857760"/>
            <a:ext cx="787244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algn="ctr">
              <a:spcBef>
                <a:spcPct val="50000"/>
              </a:spcBef>
              <a:buNone/>
            </a:pPr>
            <a:r>
              <a:rPr lang="hu-HU" sz="2400" dirty="0" smtClean="0">
                <a:latin typeface="Times New Roman CE" pitchFamily="18" charset="-18"/>
              </a:rPr>
              <a:t>      Ókori Róma: pénzérméiken két egymásba kulcsolódó kéz látható, mely az emberek közötti harmóniát, egyetértést hangsúlyozza</a:t>
            </a:r>
          </a:p>
        </p:txBody>
      </p:sp>
      <p:pic>
        <p:nvPicPr>
          <p:cNvPr id="4" name="Picture 8" descr="oromaipenz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428860" y="1714488"/>
            <a:ext cx="3877609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0034" y="4071942"/>
            <a:ext cx="8229600" cy="4325112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/>
              <a:t>Keresztény kultúrában:  áldás kézzel történik</a:t>
            </a:r>
          </a:p>
          <a:p>
            <a:pPr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/>
              <a:t>Büntetés: „Áldjon vagy verjen sors keze” (Szózat)</a:t>
            </a:r>
          </a:p>
          <a:p>
            <a:pPr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/>
              <a:t>Büntetés, verés, ütés: kézzel (kezet emel rá)</a:t>
            </a:r>
            <a:endParaRPr lang="hu-HU" sz="2400" dirty="0"/>
          </a:p>
        </p:txBody>
      </p:sp>
      <p:pic>
        <p:nvPicPr>
          <p:cNvPr id="6" name="Picture 7" descr="brazil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5432"/>
          <a:stretch>
            <a:fillRect/>
          </a:stretch>
        </p:blipFill>
        <p:spPr bwMode="auto">
          <a:xfrm>
            <a:off x="5929322" y="1714488"/>
            <a:ext cx="2933423" cy="26641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9" descr="jezus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50530" y="1564710"/>
            <a:ext cx="2331090" cy="27478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10" descr="Karol Jozef Wojtyla Pope John Paul II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071802" y="1385656"/>
            <a:ext cx="2402060" cy="29552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Nyelvi és a nyelv előtti gondolkodás reprezentációi 4.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285860"/>
            <a:ext cx="8229600" cy="5572140"/>
          </a:xfrm>
        </p:spPr>
        <p:txBody>
          <a:bodyPr>
            <a:normAutofit fontScale="85000" lnSpcReduction="20000"/>
          </a:bodyPr>
          <a:lstStyle/>
          <a:p>
            <a:pPr lvl="1">
              <a:buFont typeface="Wingdings" pitchFamily="2" charset="2"/>
              <a:buChar char="ü"/>
            </a:pPr>
            <a:endParaRPr lang="hu-HU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kézenfekvő gondolat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keménykezű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err="1" smtClean="0">
                <a:solidFill>
                  <a:schemeClr val="tx1"/>
                </a:solidFill>
                <a:latin typeface="Book Antiqua" pitchFamily="18" charset="0"/>
              </a:rPr>
              <a:t>kezesbárány</a:t>
            </a:r>
            <a:endParaRPr lang="hu-HU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kezességet vállal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kezeli  a helyzetet/ vagyonkezelő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kezelhetetlen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kézen-közön jár/elvész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kézbe veszi az irányítást/a sorsát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rajta hagyja a keze nyomát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benne van a keze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ég a keze alatt a munka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kéz kezet mos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megkéri a kezét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kézzelfoghatóvá teszi a mondandóját</a:t>
            </a:r>
          </a:p>
          <a:p>
            <a:pPr marL="630936" lvl="2" indent="-256032">
              <a:buFont typeface="Wingdings" pitchFamily="2" charset="2"/>
              <a:buChar char="ü"/>
            </a:pPr>
            <a:endParaRPr lang="hu-HU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eaLnBrk="1" hangingPunct="1"/>
            <a:endParaRPr lang="hu-HU" dirty="0" smtClean="0">
              <a:latin typeface="Book Antiqua" pitchFamily="18" charset="0"/>
            </a:endParaRPr>
          </a:p>
        </p:txBody>
      </p:sp>
      <p:pic>
        <p:nvPicPr>
          <p:cNvPr id="15364" name="Picture 5" descr="kezek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57950" y="2071678"/>
            <a:ext cx="2516179" cy="34946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hu-HU" dirty="0" smtClean="0"/>
              <a:t>Ősi alapmetaforáink</a:t>
            </a:r>
            <a:endParaRPr lang="hu-HU" dirty="0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4" name="Picture 6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071670" y="3357562"/>
            <a:ext cx="2976337" cy="19954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3738" name="Picture 10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858016" y="0"/>
            <a:ext cx="2107781" cy="260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786182" y="142852"/>
            <a:ext cx="2357454" cy="35059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2844" y="1571612"/>
            <a:ext cx="3214710" cy="4325112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/>
              <a:t>1. alázatos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/>
              <a:t>2. hatalom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/>
              <a:t>3. agresszió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/>
              <a:t>4. visszafojtott agresszió, valódi fizikai veszély</a:t>
            </a:r>
            <a:endParaRPr lang="hu-HU" sz="2400" dirty="0"/>
          </a:p>
        </p:txBody>
      </p:sp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214942" y="2143116"/>
            <a:ext cx="3775072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3735" name="Picture 7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786314" y="3929066"/>
            <a:ext cx="3500462" cy="2459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3736" name="Picture 8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85720" y="4357694"/>
            <a:ext cx="3071834" cy="23038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143372" y="214290"/>
            <a:ext cx="4357718" cy="30949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85720" y="142852"/>
            <a:ext cx="3223447" cy="4572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62403" y="2786058"/>
            <a:ext cx="4881597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42910" y="3657600"/>
            <a:ext cx="4267200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428736"/>
            <a:ext cx="5114932" cy="5145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hu-HU" dirty="0" smtClean="0"/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/>
              <a:t>Kézfogás felfelé</a:t>
            </a:r>
          </a:p>
          <a:p>
            <a:pPr lvl="1">
              <a:buClr>
                <a:srgbClr val="FFFF00"/>
              </a:buClr>
              <a:buNone/>
            </a:pPr>
            <a:r>
              <a:rPr lang="hu-HU" dirty="0" smtClean="0"/>
              <a:t>Elfogadom a te értékeidet (kizárólag azokat tartom valódi értéknek)</a:t>
            </a:r>
          </a:p>
          <a:p>
            <a:pPr lvl="1">
              <a:buClr>
                <a:srgbClr val="FFFF00"/>
              </a:buClr>
              <a:buNone/>
            </a:pPr>
            <a:endParaRPr lang="hu-HU" dirty="0" smtClean="0"/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/>
              <a:t>Kézfogás lefelé</a:t>
            </a:r>
          </a:p>
          <a:p>
            <a:pPr lvl="1">
              <a:buClr>
                <a:srgbClr val="FFFF00"/>
              </a:buClr>
              <a:buNone/>
            </a:pPr>
            <a:r>
              <a:rPr lang="hu-HU" dirty="0" smtClean="0"/>
              <a:t>Rád kényszerítem a saját értékeimet</a:t>
            </a:r>
          </a:p>
          <a:p>
            <a:endParaRPr lang="hu-HU" dirty="0" smtClean="0"/>
          </a:p>
          <a:p>
            <a:pPr>
              <a:buNone/>
            </a:pPr>
            <a:r>
              <a:rPr lang="hu-HU" dirty="0" smtClean="0"/>
              <a:t>Gyenge ontológia bemutatása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/>
              <a:t>Azonos magasságban történő kézfogás</a:t>
            </a:r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143504" y="1142984"/>
            <a:ext cx="3705225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hu-HU" dirty="0" smtClean="0"/>
              <a:t>Erős ontológia elfogadása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Le(</a:t>
            </a:r>
            <a:r>
              <a:rPr lang="hu-HU" dirty="0" err="1" smtClean="0"/>
              <a:t>le</a:t>
            </a:r>
            <a:r>
              <a:rPr lang="hu-HU" dirty="0" smtClean="0"/>
              <a:t>)</a:t>
            </a:r>
            <a:r>
              <a:rPr lang="hu-HU" dirty="0" err="1" smtClean="0"/>
              <a:t>plezett</a:t>
            </a:r>
            <a:r>
              <a:rPr lang="hu-HU" dirty="0" smtClean="0"/>
              <a:t> érdektelenség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28728" y="1802908"/>
            <a:ext cx="6024564" cy="4592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472518" cy="1252728"/>
          </a:xfrm>
        </p:spPr>
        <p:txBody>
          <a:bodyPr>
            <a:normAutofit fontScale="90000"/>
          </a:bodyPr>
          <a:lstStyle/>
          <a:p>
            <a:r>
              <a:rPr lang="hu-HU" dirty="0" err="1" smtClean="0"/>
              <a:t>Keep</a:t>
            </a:r>
            <a:r>
              <a:rPr lang="hu-HU" dirty="0" smtClean="0"/>
              <a:t> </a:t>
            </a:r>
            <a:r>
              <a:rPr lang="hu-HU" dirty="0" err="1" smtClean="0"/>
              <a:t>smiling-tipusú</a:t>
            </a:r>
            <a:r>
              <a:rPr lang="hu-HU" dirty="0" smtClean="0"/>
              <a:t> dominanciaharc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928662" y="1785926"/>
            <a:ext cx="7096885" cy="4643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Lenyomjuk, ha felnyomjuk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43042" y="1761922"/>
            <a:ext cx="5609944" cy="4667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57158" y="4714884"/>
            <a:ext cx="46435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kumimoji="1" lang="hu-HU" sz="2400" dirty="0" smtClean="0">
                <a:latin typeface="Corbel" pitchFamily="34" charset="0"/>
              </a:rPr>
              <a:t>indiai </a:t>
            </a:r>
            <a:r>
              <a:rPr kumimoji="1" lang="hu-HU" sz="2400" dirty="0">
                <a:latin typeface="Corbel" pitchFamily="34" charset="0"/>
              </a:rPr>
              <a:t>világteremtő </a:t>
            </a:r>
            <a:r>
              <a:rPr kumimoji="1" lang="hu-HU" sz="2400" dirty="0" smtClean="0">
                <a:latin typeface="Corbel" pitchFamily="34" charset="0"/>
              </a:rPr>
              <a:t>Brahma</a:t>
            </a:r>
            <a:endParaRPr kumimoji="1" lang="hu-HU" sz="2400" dirty="0">
              <a:latin typeface="Corbel" pitchFamily="34" charset="0"/>
            </a:endParaRPr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8763000" y="63246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hu-HU" sz="2400">
              <a:latin typeface="Arial Narrow" pitchFamily="34" charset="0"/>
            </a:endParaRPr>
          </a:p>
        </p:txBody>
      </p:sp>
      <p:pic>
        <p:nvPicPr>
          <p:cNvPr id="12294" name="Picture 11" descr="brahma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357290" y="1142984"/>
            <a:ext cx="2957040" cy="3500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2295" name="Picture 12" descr="visnu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500694" y="1127088"/>
            <a:ext cx="2857520" cy="35163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Szövegdoboz 8"/>
          <p:cNvSpPr txBox="1"/>
          <p:nvPr/>
        </p:nvSpPr>
        <p:spPr>
          <a:xfrm>
            <a:off x="5429256" y="4786322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hu-HU" sz="2400" dirty="0" smtClean="0">
                <a:latin typeface="+mn-lt"/>
              </a:rPr>
              <a:t>világmegtartó </a:t>
            </a:r>
            <a:r>
              <a:rPr kumimoji="1" lang="hu-HU" sz="2400" dirty="0" err="1" smtClean="0">
                <a:latin typeface="+mn-lt"/>
              </a:rPr>
              <a:t>Visnu</a:t>
            </a:r>
            <a:endParaRPr lang="hu-HU" sz="2400" dirty="0">
              <a:latin typeface="+mn-lt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2285984" y="5643578"/>
            <a:ext cx="5072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hu-HU" sz="2400" dirty="0" smtClean="0">
                <a:solidFill>
                  <a:srgbClr val="FFFF00"/>
                </a:solidFill>
                <a:latin typeface="+mj-lt"/>
              </a:rPr>
              <a:t>Négy kar: a teljes kar és kéz látszik</a:t>
            </a:r>
            <a:endParaRPr lang="hu-HU" sz="2400" dirty="0">
              <a:solidFill>
                <a:srgbClr val="FFFF00"/>
              </a:solidFill>
              <a:latin typeface="+mj-lt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1472" y="1500174"/>
            <a:ext cx="8229600" cy="1066800"/>
          </a:xfrm>
        </p:spPr>
        <p:txBody>
          <a:bodyPr>
            <a:normAutofit/>
          </a:bodyPr>
          <a:lstStyle/>
          <a:p>
            <a:r>
              <a:rPr lang="hu-HU" sz="31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a nyerő, aki balról fog kezet a fényképeken: </a:t>
            </a:r>
            <a:r>
              <a:rPr lang="hu-HU" sz="29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látszik a karja és a keze</a:t>
            </a:r>
          </a:p>
        </p:txBody>
      </p:sp>
      <p:pic>
        <p:nvPicPr>
          <p:cNvPr id="808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2143108" y="2857496"/>
            <a:ext cx="4762500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457200" y="155448"/>
            <a:ext cx="8229600" cy="1252728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Fogadás balról</a:t>
            </a:r>
            <a:endParaRPr kumimoji="0" lang="hu-HU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7158" y="1500174"/>
            <a:ext cx="8572560" cy="1252728"/>
          </a:xfrm>
        </p:spPr>
        <p:txBody>
          <a:bodyPr>
            <a:normAutofit/>
          </a:bodyPr>
          <a:lstStyle/>
          <a:p>
            <a:r>
              <a:rPr lang="hu-HU" sz="3200" dirty="0" smtClean="0">
                <a:solidFill>
                  <a:schemeClr val="accent2"/>
                </a:solidFill>
              </a:rPr>
              <a:t> </a:t>
            </a:r>
            <a:r>
              <a:rPr lang="hu-HU" sz="3200" b="0" dirty="0" smtClean="0">
                <a:solidFill>
                  <a:srgbClr val="FFFF00"/>
                </a:solidFill>
              </a:rPr>
              <a:t>Kontrollál</a:t>
            </a:r>
            <a:r>
              <a:rPr lang="hu-HU" sz="3200" b="0" dirty="0" smtClean="0">
                <a:solidFill>
                  <a:schemeClr val="tx1"/>
                </a:solidFill>
              </a:rPr>
              <a:t>: elzár, nem látszik a másik fél a keze</a:t>
            </a:r>
            <a:endParaRPr lang="hu-HU" sz="3100" b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19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428860" y="2786058"/>
            <a:ext cx="4272440" cy="3697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ím 1"/>
          <p:cNvSpPr txBox="1">
            <a:spLocks/>
          </p:cNvSpPr>
          <p:nvPr/>
        </p:nvSpPr>
        <p:spPr>
          <a:xfrm>
            <a:off x="457200" y="155448"/>
            <a:ext cx="8229600" cy="1252728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Satu-báj</a:t>
            </a:r>
            <a:endParaRPr kumimoji="0" lang="hu-HU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143372" y="2786058"/>
            <a:ext cx="4710177" cy="31541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715404" cy="1066800"/>
          </a:xfrm>
        </p:spPr>
        <p:txBody>
          <a:bodyPr>
            <a:noAutofit/>
          </a:bodyPr>
          <a:lstStyle/>
          <a:p>
            <a:r>
              <a:rPr lang="hu-HU" dirty="0" smtClean="0"/>
              <a:t>Kontextus-független gyenge ontológia</a:t>
            </a:r>
            <a:br>
              <a:rPr lang="hu-HU" dirty="0" smtClean="0"/>
            </a:br>
            <a:endParaRPr lang="hu-HU" dirty="0"/>
          </a:p>
        </p:txBody>
      </p:sp>
      <p:pic>
        <p:nvPicPr>
          <p:cNvPr id="768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2214546" y="2714620"/>
            <a:ext cx="2726244" cy="1690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Szövegdoboz 4"/>
          <p:cNvSpPr txBox="1"/>
          <p:nvPr/>
        </p:nvSpPr>
        <p:spPr>
          <a:xfrm>
            <a:off x="642910" y="1643050"/>
            <a:ext cx="67151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latin typeface="+mn-lt"/>
              </a:rPr>
              <a:t>Politikusoknak </a:t>
            </a:r>
            <a:r>
              <a:rPr lang="hu-HU" sz="2800" dirty="0" smtClean="0">
                <a:latin typeface="+mn-lt"/>
              </a:rPr>
              <a:t>különösen ajánlott</a:t>
            </a:r>
            <a:r>
              <a:rPr lang="hu-HU" sz="2800" dirty="0">
                <a:latin typeface="+mn-lt"/>
              </a:rPr>
              <a:t>:</a:t>
            </a:r>
            <a:r>
              <a:rPr lang="hu-HU" dirty="0" smtClean="0">
                <a:latin typeface="+mn-lt"/>
              </a:rPr>
              <a:t/>
            </a:r>
            <a:br>
              <a:rPr lang="hu-HU" dirty="0" smtClean="0">
                <a:latin typeface="+mn-lt"/>
              </a:rPr>
            </a:br>
            <a:r>
              <a:rPr lang="hu-HU" sz="2600" dirty="0">
                <a:solidFill>
                  <a:srgbClr val="FFFF00"/>
                </a:solidFill>
                <a:latin typeface="+mn-lt"/>
              </a:rPr>
              <a:t>céltudatos, gondolkodó, összerendezett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Elemzés az órán 2.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profik a kamera előtt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http://www.youtube.com/watch?v=Fn_wDqqSUo4&amp;feature=fvst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Az erős ontológia azonosítása a testbeszédben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829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57158" y="571480"/>
            <a:ext cx="4181490" cy="2787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214942" y="571480"/>
            <a:ext cx="3133743" cy="3650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57950" y="4071950"/>
            <a:ext cx="2786050" cy="2786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295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3000372"/>
            <a:ext cx="2555014" cy="170974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82953" name="Picture 9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57224" y="3500438"/>
            <a:ext cx="3000396" cy="3000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5" descr="okol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57950" y="214290"/>
            <a:ext cx="2613025" cy="195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25272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dirty="0" smtClean="0"/>
              <a:t>Az erős ontológia </a:t>
            </a:r>
            <a:br>
              <a:rPr lang="hu-HU" dirty="0" smtClean="0"/>
            </a:br>
            <a:r>
              <a:rPr lang="hu-HU" dirty="0" smtClean="0"/>
              <a:t>„ökölszabálya</a:t>
            </a:r>
            <a:r>
              <a:rPr lang="hu-HU" dirty="0" smtClean="0">
                <a:latin typeface="Book Antiqua" pitchFamily="18" charset="0"/>
              </a:rPr>
              <a:t>”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  <a:buClr>
                <a:srgbClr val="00B05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Dühöt, elszántságot, ellenségességet fejez ki. </a:t>
            </a:r>
          </a:p>
          <a:p>
            <a:pPr eaLnBrk="1" hangingPunct="1">
              <a:lnSpc>
                <a:spcPct val="200000"/>
              </a:lnSpc>
              <a:buClr>
                <a:srgbClr val="00B05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Jelzései többnyire nem nyíltak</a:t>
            </a:r>
          </a:p>
          <a:p>
            <a:pPr eaLnBrk="1" hangingPunct="1">
              <a:lnSpc>
                <a:spcPct val="200000"/>
              </a:lnSpc>
              <a:buClr>
                <a:srgbClr val="00B05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Általában a zsebre tett kezet </a:t>
            </a:r>
          </a:p>
          <a:p>
            <a:pPr eaLnBrk="1" hangingPunct="1">
              <a:lnSpc>
                <a:spcPct val="200000"/>
              </a:lnSpc>
              <a:buClr>
                <a:srgbClr val="00B050"/>
              </a:buClr>
              <a:buNone/>
            </a:pPr>
            <a:r>
              <a:rPr lang="hu-HU" sz="2400" dirty="0" smtClean="0">
                <a:latin typeface="Book Antiqua" pitchFamily="18" charset="0"/>
              </a:rPr>
              <a:t>szorítjuk ökölbe</a:t>
            </a:r>
          </a:p>
          <a:p>
            <a:pPr eaLnBrk="1" hangingPunct="1">
              <a:buFont typeface="Wingdings" pitchFamily="2" charset="2"/>
              <a:buNone/>
            </a:pPr>
            <a:endParaRPr lang="hu-HU" dirty="0" smtClean="0">
              <a:latin typeface="Book Antiqua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hu-HU" dirty="0" smtClean="0">
              <a:latin typeface="Book Antiqua" pitchFamily="18" charset="0"/>
            </a:endParaRPr>
          </a:p>
        </p:txBody>
      </p:sp>
      <p:pic>
        <p:nvPicPr>
          <p:cNvPr id="31748" name="Picture 4" descr="okol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357818" y="2857496"/>
            <a:ext cx="3452818" cy="34528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A gyenge ontológiai </a:t>
            </a:r>
            <a:r>
              <a:rPr lang="hu-HU" dirty="0" err="1" smtClean="0"/>
              <a:t>elmek</a:t>
            </a:r>
            <a:r>
              <a:rPr lang="hu-HU" dirty="0" smtClean="0"/>
              <a:t> a testbeszédben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Elemzés az órán 3.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profik a kamera előtt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http://www.youtube.com/watch?v=x9YTxff3pHU&amp;feature=PlayList&amp;p=242CA7F7EAEAE225&amp;playnext_from=PL&amp;index=0&amp;playnext=1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Ujjak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4" descr="farouk-hands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500166" y="1714488"/>
            <a:ext cx="6624563" cy="4414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585791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200" dirty="0" smtClean="0"/>
              <a:t>Az ujjhegyek építményszerű összeérintése 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</a:pPr>
            <a:r>
              <a:rPr lang="hu-HU" sz="2000" dirty="0" smtClean="0"/>
              <a:t>fölényességet, 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2000" dirty="0" smtClean="0"/>
              <a:t>bonyolult gondolatmenetet, 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2000" dirty="0" smtClean="0"/>
              <a:t>önelégültséget, 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2000" dirty="0" smtClean="0"/>
              <a:t>fontoskodást, 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2000" dirty="0" smtClean="0"/>
              <a:t>magabiztosságot, 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2000" dirty="0" smtClean="0"/>
              <a:t>önzőséget és büszkeséget is kifejezhet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Picture 4" descr="Pier_C_mai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42910" y="714356"/>
            <a:ext cx="3786214" cy="38745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6" descr="Unclesamwantyou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857752" y="2143116"/>
            <a:ext cx="3158416" cy="3929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hu-HU" dirty="0" smtClean="0">
              <a:latin typeface="Book Antiqua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/>
              <a:t>Kinyújtott mutatóujj ha rámutat valakire, akkor az „nem verbális tőrdöfés”, korbácsütés</a:t>
            </a:r>
            <a:endParaRPr kumimoji="1" lang="hu-HU" sz="2400" dirty="0" smtClean="0">
              <a:solidFill>
                <a:srgbClr val="CC6600"/>
              </a:solidFill>
            </a:endParaRPr>
          </a:p>
          <a:p>
            <a:pPr lvl="1" eaLnBrk="1" hangingPunct="1">
              <a:lnSpc>
                <a:spcPct val="200000"/>
              </a:lnSpc>
              <a:buClr>
                <a:srgbClr val="FFFF00"/>
              </a:buClr>
            </a:pPr>
            <a:r>
              <a:rPr kumimoji="1" lang="hu-HU" dirty="0" smtClean="0">
                <a:solidFill>
                  <a:srgbClr val="CC6600"/>
                </a:solidFill>
              </a:rPr>
              <a:t> </a:t>
            </a:r>
            <a:r>
              <a:rPr kumimoji="1" lang="hu-HU" sz="2400" dirty="0" smtClean="0"/>
              <a:t>Megrohamozni, porrá zúzni   az ellenfelet céltudatos érvekkel</a:t>
            </a:r>
          </a:p>
          <a:p>
            <a:pPr lvl="1" eaLnBrk="1" hangingPunct="1">
              <a:lnSpc>
                <a:spcPct val="200000"/>
              </a:lnSpc>
              <a:buClr>
                <a:srgbClr val="FFFF00"/>
              </a:buClr>
            </a:pPr>
            <a:r>
              <a:rPr kumimoji="1" lang="hu-HU" sz="2400" dirty="0" smtClean="0"/>
              <a:t> Ingerlő és agresszív gesztus</a:t>
            </a:r>
          </a:p>
          <a:p>
            <a:pPr lvl="1" eaLnBrk="1" hangingPunct="1">
              <a:lnSpc>
                <a:spcPct val="200000"/>
              </a:lnSpc>
              <a:buClr>
                <a:srgbClr val="FFFF00"/>
              </a:buClr>
            </a:pPr>
            <a:r>
              <a:rPr kumimoji="1" lang="hu-HU" sz="2400" dirty="0" smtClean="0"/>
              <a:t>A tenyér zárt – nincs támadási felület</a:t>
            </a:r>
          </a:p>
          <a:p>
            <a:pPr lvl="1" eaLnBrk="1" hangingPunct="1">
              <a:buFont typeface="Wingdings" pitchFamily="2" charset="2"/>
              <a:buNone/>
            </a:pPr>
            <a:endParaRPr kumimoji="1" lang="hu-HU" sz="2400" dirty="0" smtClean="0">
              <a:latin typeface="Book Antiqua" pitchFamily="18" charset="0"/>
            </a:endParaRPr>
          </a:p>
          <a:p>
            <a:pPr lvl="1" eaLnBrk="1" hangingPunct="1">
              <a:buFont typeface="Wingdings" pitchFamily="2" charset="2"/>
              <a:buNone/>
            </a:pPr>
            <a:endParaRPr kumimoji="1" lang="hu-HU" sz="2400" dirty="0" smtClean="0">
              <a:solidFill>
                <a:srgbClr val="CC6600"/>
              </a:solidFill>
              <a:latin typeface="Book Antiqua" pitchFamily="18" charset="0"/>
            </a:endParaRPr>
          </a:p>
          <a:p>
            <a:pPr eaLnBrk="1" hangingPunct="1"/>
            <a:endParaRPr lang="hu-HU" sz="2400" dirty="0" smtClean="0">
              <a:latin typeface="Book Antiqua" pitchFamily="18" charset="0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4" descr="100_1784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596" y="1785926"/>
            <a:ext cx="4396949" cy="31590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5" descr="kopogas az asztalon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72000" y="3357562"/>
            <a:ext cx="3996597" cy="29934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hu-HU" dirty="0" smtClean="0">
              <a:latin typeface="Book Antiqua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 </a:t>
            </a:r>
            <a:r>
              <a:rPr lang="hu-HU" sz="2400" dirty="0" smtClean="0"/>
              <a:t>Az gondolhatnánk, hogy aki az ujjaival dobol az asztalon, unatkozik. 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</a:pPr>
            <a:r>
              <a:rPr kumimoji="1" lang="hu-HU" sz="2200" dirty="0" smtClean="0"/>
              <a:t>Pedig a valóságban türelmetlen</a:t>
            </a:r>
            <a:r>
              <a:rPr lang="hu-HU" sz="2000" dirty="0" smtClean="0"/>
              <a:t>. </a:t>
            </a: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Kéz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delon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143372" y="285728"/>
            <a:ext cx="3429024" cy="4805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8" descr="Hosokawa-standing-in-front-of-his-studio-TN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85984" y="2500306"/>
            <a:ext cx="2149893" cy="3766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sz="4100" dirty="0" smtClean="0"/>
              <a:t>Kéz a zsebben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714348" y="1479605"/>
            <a:ext cx="6889770" cy="537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>
                <a:latin typeface="Book Antiqua" pitchFamily="18" charset="0"/>
              </a:rPr>
              <a:t>„Elfogulatlan és kifürkészhetetlen”</a:t>
            </a:r>
          </a:p>
          <a:p>
            <a:pPr marL="658368" lvl="1" indent="-246888">
              <a:lnSpc>
                <a:spcPct val="200000"/>
              </a:lnSpc>
              <a:spcBef>
                <a:spcPts val="300"/>
              </a:spcBef>
              <a:buClr>
                <a:srgbClr val="FFFF00"/>
              </a:buClr>
              <a:buFont typeface="Georgia"/>
              <a:buChar char="▫"/>
            </a:pPr>
            <a:r>
              <a:rPr kumimoji="1" lang="hu-HU" sz="2400" dirty="0">
                <a:latin typeface="Book Antiqua" pitchFamily="18" charset="0"/>
              </a:rPr>
              <a:t>Kezek a zsebben, eltüntetve      a többiek látómezejéből</a:t>
            </a:r>
          </a:p>
          <a:p>
            <a:pPr marL="658368" lvl="1" indent="-246888">
              <a:lnSpc>
                <a:spcPct val="200000"/>
              </a:lnSpc>
              <a:spcBef>
                <a:spcPts val="300"/>
              </a:spcBef>
              <a:buClr>
                <a:srgbClr val="FFFF00"/>
              </a:buClr>
              <a:buFont typeface="Georgia"/>
              <a:buChar char="▫"/>
            </a:pPr>
            <a:r>
              <a:rPr kumimoji="1" lang="hu-HU" sz="2400" dirty="0">
                <a:latin typeface="Book Antiqua" pitchFamily="18" charset="0"/>
              </a:rPr>
              <a:t>Nem mutat sem negatív, sem </a:t>
            </a:r>
            <a:br>
              <a:rPr kumimoji="1" lang="hu-HU" sz="2400" dirty="0">
                <a:latin typeface="Book Antiqua" pitchFamily="18" charset="0"/>
              </a:rPr>
            </a:br>
            <a:r>
              <a:rPr kumimoji="1" lang="hu-HU" sz="2400" dirty="0">
                <a:latin typeface="Book Antiqua" pitchFamily="18" charset="0"/>
              </a:rPr>
              <a:t>   pozitív reakciót</a:t>
            </a:r>
          </a:p>
          <a:p>
            <a:pPr marL="658368" lvl="1" indent="-246888">
              <a:lnSpc>
                <a:spcPct val="200000"/>
              </a:lnSpc>
              <a:spcBef>
                <a:spcPts val="300"/>
              </a:spcBef>
              <a:buClr>
                <a:srgbClr val="FFFF00"/>
              </a:buClr>
              <a:buFont typeface="Georgia"/>
              <a:buChar char="▫"/>
            </a:pPr>
            <a:r>
              <a:rPr kumimoji="1" lang="hu-HU" sz="2400" dirty="0">
                <a:latin typeface="Book Antiqua" pitchFamily="18" charset="0"/>
              </a:rPr>
              <a:t>Nem akarja, hogy </a:t>
            </a:r>
            <a:br>
              <a:rPr kumimoji="1" lang="hu-HU" sz="2400" dirty="0">
                <a:latin typeface="Book Antiqua" pitchFamily="18" charset="0"/>
              </a:rPr>
            </a:br>
            <a:r>
              <a:rPr kumimoji="1" lang="hu-HU" sz="2400" dirty="0">
                <a:latin typeface="Book Antiqua" pitchFamily="18" charset="0"/>
              </a:rPr>
              <a:t>   belelássanak a lapjaiba</a:t>
            </a:r>
          </a:p>
        </p:txBody>
      </p:sp>
      <p:sp>
        <p:nvSpPr>
          <p:cNvPr id="17412" name="Text Box 7"/>
          <p:cNvSpPr txBox="1">
            <a:spLocks noChangeArrowheads="1"/>
          </p:cNvSpPr>
          <p:nvPr/>
        </p:nvSpPr>
        <p:spPr bwMode="auto">
          <a:xfrm>
            <a:off x="8763000" y="63246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hu-HU" sz="2400"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6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100" dirty="0" smtClean="0"/>
              <a:t>Összekulcsolt kezek 1.</a:t>
            </a:r>
          </a:p>
        </p:txBody>
      </p:sp>
      <p:pic>
        <p:nvPicPr>
          <p:cNvPr id="1030" name="Picture 6" descr="htlan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215074" y="2928934"/>
            <a:ext cx="2767501" cy="2767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571472" y="1643050"/>
            <a:ext cx="2590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hu-HU" sz="2400" b="1" dirty="0">
                <a:latin typeface="Times New Roman" charset="0"/>
              </a:rPr>
              <a:t>„Teljesen becsavarodott”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3571868" y="1714488"/>
            <a:ext cx="2133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hu-HU" sz="2400" b="1" dirty="0">
                <a:latin typeface="Times New Roman" charset="0"/>
              </a:rPr>
              <a:t>„Támaszt   </a:t>
            </a:r>
            <a:br>
              <a:rPr kumimoji="1" lang="hu-HU" sz="2400" b="1" dirty="0">
                <a:latin typeface="Times New Roman" charset="0"/>
              </a:rPr>
            </a:br>
            <a:r>
              <a:rPr kumimoji="1" lang="hu-HU" sz="2400" b="1" dirty="0">
                <a:latin typeface="Times New Roman" charset="0"/>
              </a:rPr>
              <a:t>   kereső”</a:t>
            </a: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6357950" y="1643050"/>
            <a:ext cx="2286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hu-HU" sz="2400" b="1" dirty="0">
                <a:latin typeface="Times New Roman" charset="0"/>
              </a:rPr>
              <a:t>„Kissé határozatlan”</a:t>
            </a:r>
          </a:p>
        </p:txBody>
      </p:sp>
      <p:sp>
        <p:nvSpPr>
          <p:cNvPr id="18439" name="Text Box 10"/>
          <p:cNvSpPr txBox="1">
            <a:spLocks noChangeArrowheads="1"/>
          </p:cNvSpPr>
          <p:nvPr/>
        </p:nvSpPr>
        <p:spPr bwMode="auto">
          <a:xfrm>
            <a:off x="8763000" y="6400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hu-HU" sz="2400">
              <a:latin typeface="Arial Narrow" pitchFamily="34" charset="0"/>
            </a:endParaRPr>
          </a:p>
        </p:txBody>
      </p:sp>
      <p:pic>
        <p:nvPicPr>
          <p:cNvPr id="18440" name="Picture 11" descr="images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1472" y="2714620"/>
            <a:ext cx="2689253" cy="3348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441" name="Picture 12" descr="Madonna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643306" y="2643182"/>
            <a:ext cx="2225944" cy="3257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utoUpdateAnimBg="0"/>
      <p:bldP spid="1031" grpId="0" autoUpdateAnimBg="0"/>
      <p:bldP spid="1032" grpId="0" autoUpdateAnimBg="0"/>
      <p:bldP spid="1033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100" dirty="0" smtClean="0"/>
              <a:t>Összekulcsolt kezek 2.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200" dirty="0" smtClean="0"/>
              <a:t>Visszafojtott, negatív magatartást jelez</a:t>
            </a:r>
          </a:p>
          <a:p>
            <a:pPr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200" dirty="0" smtClean="0"/>
              <a:t>Nehezebben lehet szót érteni azzal, aki magasabban tartja összekulcsolt kezeit, mint aki az asztalon, vagy az ölében.</a:t>
            </a:r>
          </a:p>
          <a:p>
            <a:pPr eaLnBrk="1" hangingPunct="1"/>
            <a:endParaRPr lang="hu-HU" sz="2400" dirty="0" smtClean="0">
              <a:latin typeface="Book Antiqua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hu-HU" dirty="0" smtClean="0">
              <a:latin typeface="Book Antiqua" pitchFamily="18" charset="0"/>
            </a:endParaRPr>
          </a:p>
        </p:txBody>
      </p:sp>
      <p:pic>
        <p:nvPicPr>
          <p:cNvPr id="19460" name="Picture 5" descr="alkimist0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00034" y="4000504"/>
            <a:ext cx="2933792" cy="23558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61" name="Picture 7" descr="osszekulcsolt kez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26430"/>
          <a:stretch>
            <a:fillRect/>
          </a:stretch>
        </p:blipFill>
        <p:spPr bwMode="auto">
          <a:xfrm>
            <a:off x="3704711" y="3929066"/>
            <a:ext cx="2140526" cy="24202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62" name="Picture 9" descr="Einstein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201117" y="4000504"/>
            <a:ext cx="2319058" cy="22546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Picture 4" descr="hatratett kez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000232" y="1789212"/>
            <a:ext cx="4500594" cy="47076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sz="4100" dirty="0" smtClean="0"/>
              <a:t>Összekulcsolt kezek 3.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/>
          </a:bodyPr>
          <a:lstStyle/>
          <a:p>
            <a:pPr eaLnBrk="1" hangingPunct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/>
              <a:t>Hátul összekulcsolt kéz 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2000" dirty="0" smtClean="0"/>
              <a:t>Felsőbbséget, önbizalmat sugároz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2000" dirty="0" smtClean="0"/>
              <a:t>Használják olyan rendőrök is, akik nem viselhetnek fegyvert 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2000" dirty="0" smtClean="0"/>
              <a:t>Ha a kéz a csuklót vagy az alkart megragadja, akkor az feszültséget jelet. </a:t>
            </a: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Picture 5" descr="ujjak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596" y="2214554"/>
            <a:ext cx="4412077" cy="32988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6" descr="torony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068590" y="1687116"/>
            <a:ext cx="3702054" cy="41374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100" dirty="0" smtClean="0"/>
              <a:t>A kéz mint „toronysisak”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/>
          <a:lstStyle/>
          <a:p>
            <a:pPr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200" dirty="0" smtClean="0"/>
              <a:t>Azok használják akik 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1800" dirty="0" smtClean="0"/>
              <a:t>Biztosak magukban /és keveset is gesztikulálnak/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1800" dirty="0" smtClean="0"/>
              <a:t>Gyakran használatos fölé-alárendelt viszonynál és a „nagyon okos vagyok” magatartásra utalhat.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1800" dirty="0" smtClean="0"/>
              <a:t>A felemelkedő toronysisak: véleményét vagy gondolatait fejezi ki hosszasan az illető   </a:t>
            </a:r>
          </a:p>
          <a:p>
            <a:pPr eaLnBrk="1" hangingPunct="1">
              <a:buFont typeface="Wingdings" pitchFamily="2" charset="2"/>
              <a:buNone/>
            </a:pPr>
            <a:endParaRPr lang="hu-HU" sz="2400" dirty="0" smtClean="0">
              <a:latin typeface="Book Antiqua" pitchFamily="18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sz="4100" dirty="0" smtClean="0"/>
              <a:t>A kéz mint „toronysisak” 2.</a:t>
            </a:r>
            <a:endParaRPr lang="hu-HU" sz="3800" dirty="0" smtClean="0">
              <a:latin typeface="Book Antiqua" pitchFamily="18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2400" dirty="0" smtClean="0">
                <a:latin typeface="Book Antiqua" pitchFamily="18" charset="0"/>
              </a:rPr>
              <a:t>Ha a felfelé tartott toronysisakhoz a fej leszegése társul, akkor az arckifejezés rendszerint öntelt és fennhéjázó</a:t>
            </a:r>
          </a:p>
          <a:p>
            <a:pPr eaLnBrk="1" hangingPunct="1"/>
            <a:r>
              <a:rPr lang="hu-HU" sz="2400" dirty="0" smtClean="0">
                <a:latin typeface="Book Antiqua" pitchFamily="18" charset="0"/>
              </a:rPr>
              <a:t>A leengedett toronysisak: az illető valakit hallgat, figyel, figyelmes</a:t>
            </a:r>
          </a:p>
          <a:p>
            <a:pPr eaLnBrk="1" hangingPunct="1">
              <a:buFont typeface="Wingdings" pitchFamily="2" charset="2"/>
              <a:buNone/>
            </a:pPr>
            <a:endParaRPr lang="hu-HU" sz="2400" dirty="0" smtClean="0">
              <a:latin typeface="Book Antiqua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hu-HU" sz="3200" dirty="0" smtClean="0">
              <a:latin typeface="Book Antiqua" pitchFamily="18" charset="0"/>
            </a:endParaRPr>
          </a:p>
        </p:txBody>
      </p:sp>
      <p:pic>
        <p:nvPicPr>
          <p:cNvPr id="22532" name="Picture 4" descr="Grayland's hands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000232" y="3357562"/>
            <a:ext cx="4947617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Picture 4" descr="comfortableue7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786182" y="1857364"/>
            <a:ext cx="4670311" cy="35020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5" descr="fejmogotti kez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14348" y="3429000"/>
            <a:ext cx="3916704" cy="29548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sz="4100" dirty="0" smtClean="0"/>
              <a:t>Kéz a fej mögött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200" dirty="0" smtClean="0"/>
              <a:t>Ha mindkét kéz a fej mögött van, akkor az 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1800" dirty="0" smtClean="0"/>
              <a:t>magabiztos, 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1800" dirty="0" smtClean="0"/>
              <a:t>dominanciára törekvő embert jelez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9" descr="omni_lilly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631151" y="1943859"/>
            <a:ext cx="2582324" cy="3475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10" descr="100_1138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881410" y="2857496"/>
            <a:ext cx="3262590" cy="25599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11" descr="gere_aufmacher_DW_K_355515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08466" y="3026667"/>
            <a:ext cx="3707895" cy="2474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100" dirty="0" smtClean="0"/>
              <a:t>A kéz mint fejtámasz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200" dirty="0" smtClean="0"/>
              <a:t>Jelezhet unalmat és érdeklődést is. </a:t>
            </a:r>
          </a:p>
          <a:p>
            <a:pPr eaLnBrk="1" hangingPunct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200" dirty="0" smtClean="0"/>
              <a:t>Érdeklődés esetén összezárjuk a kezünket, és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1800" dirty="0" smtClean="0"/>
              <a:t> a mutatóujj felfelé néz, </a:t>
            </a:r>
          </a:p>
          <a:p>
            <a:pPr lvl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hu-HU" sz="1800" dirty="0" smtClean="0"/>
              <a:t> az arcunkon helyezkedik el. 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100" dirty="0" smtClean="0"/>
              <a:t>A kéz mint fejtámasz 2.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2400" dirty="0" smtClean="0"/>
              <a:t>Ahogy az érdeklődés átcsap unalomba, a kéz lejjebb ereszkedik az áll vonalába és a </a:t>
            </a:r>
            <a:r>
              <a:rPr lang="hu-HU" sz="2400" dirty="0" smtClean="0">
                <a:latin typeface="Book Antiqua" pitchFamily="18" charset="0"/>
              </a:rPr>
              <a:t>fej megtartását szolgálja.</a:t>
            </a:r>
          </a:p>
          <a:p>
            <a:pPr eaLnBrk="1" hangingPunct="1">
              <a:buFont typeface="Wingdings" pitchFamily="2" charset="2"/>
              <a:buNone/>
            </a:pPr>
            <a:endParaRPr lang="hu-HU" sz="2400" dirty="0" smtClean="0">
              <a:latin typeface="Book Antiqua" pitchFamily="18" charset="0"/>
            </a:endParaRPr>
          </a:p>
        </p:txBody>
      </p:sp>
      <p:pic>
        <p:nvPicPr>
          <p:cNvPr id="25604" name="Picture 4" descr="294_index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57224" y="2731351"/>
            <a:ext cx="3445567" cy="36980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605" name="Picture 6" descr="unalom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033566" y="3084020"/>
            <a:ext cx="4225276" cy="3121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5" descr="hodgson_roy_allan a keze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5854"/>
          <a:stretch>
            <a:fillRect/>
          </a:stretch>
        </p:blipFill>
        <p:spPr bwMode="auto">
          <a:xfrm>
            <a:off x="2643174" y="1785926"/>
            <a:ext cx="3976782" cy="4572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sz="4100" dirty="0" smtClean="0"/>
              <a:t>Kéz az állon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Az illető dönteni készül, hagyjuk gondolkodni. </a:t>
            </a:r>
          </a:p>
          <a:p>
            <a:pPr eaLnBrk="1" hangingPunct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Nagyon figyeljünk a következő gesztusra, mert abból már sejthetjük, hogyan döntött.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4" descr="fejet fogja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428860" y="1928802"/>
            <a:ext cx="4383102" cy="43831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100" dirty="0" smtClean="0"/>
              <a:t>Kéz a homlokon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/>
              <a:t>A feledékenység jele.</a:t>
            </a:r>
          </a:p>
          <a:p>
            <a:pPr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/>
              <a:t>Azt is jelenti, hogy nem érzi magát megfélemlítve attól, hogy a feledékenységét </a:t>
            </a:r>
            <a:r>
              <a:rPr lang="hu-HU" sz="2400" dirty="0" smtClean="0">
                <a:latin typeface="Book Antiqua" pitchFamily="18" charset="0"/>
              </a:rPr>
              <a:t>észrevették, vagy szóvá tették.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6" descr="fejet vakarja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1714488"/>
            <a:ext cx="4489455" cy="4489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7" descr="E_GeorgeClooney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094725" y="1803498"/>
            <a:ext cx="3180913" cy="4352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sz="4100" dirty="0" smtClean="0"/>
              <a:t>Fejvakarás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Feledékenység jele.</a:t>
            </a:r>
          </a:p>
          <a:p>
            <a:pPr eaLnBrk="1" hangingPunct="1"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Itt félelemmel tölti el, hogy szóba hozták a feledékenységét.</a:t>
            </a: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Picture 5" descr="nervouste7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43898" y="3000372"/>
            <a:ext cx="2622982" cy="3500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8" descr="Richard_Gere_-_1_-_300_-_Bee_Season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437304" y="3064845"/>
            <a:ext cx="2374639" cy="35288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10" descr="Dom1p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3108" y="1500174"/>
            <a:ext cx="4878867" cy="36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sz="4100" dirty="0" smtClean="0"/>
              <a:t>A kéz mint nyugtatószer 1.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Körmét rágó ember - agresszióval nem tud mit kezdeni.</a:t>
            </a:r>
          </a:p>
          <a:p>
            <a:pPr>
              <a:lnSpc>
                <a:spcPct val="20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A másik kéz megragadása - a szorongó ember önmagában próbál megkapaszkodni.</a:t>
            </a:r>
          </a:p>
          <a:p>
            <a:pPr eaLnBrk="1" hangingPunct="1">
              <a:buFont typeface="Wingdings" pitchFamily="2" charset="2"/>
              <a:buNone/>
            </a:pPr>
            <a:endParaRPr lang="hu-HU" sz="2400" dirty="0" smtClean="0">
              <a:latin typeface="Times New Roman CE" pitchFamily="18" charset="-18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800" dirty="0" smtClean="0"/>
              <a:t>A kéz mint nyugtatószer 2.</a:t>
            </a:r>
            <a:endParaRPr lang="hu-HU" dirty="0" smtClean="0">
              <a:latin typeface="Book Antiqua" pitchFamily="18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2400" dirty="0" smtClean="0"/>
              <a:t>Az ujj a szájban: ha szorongatott helyzetben van és megnyugtatásra vágyik</a:t>
            </a:r>
          </a:p>
          <a:p>
            <a:pPr eaLnBrk="1" hangingPunct="1"/>
            <a:endParaRPr lang="hu-HU" sz="2400" dirty="0" smtClean="0">
              <a:latin typeface="Times New Roman CE" pitchFamily="18" charset="-18"/>
            </a:endParaRPr>
          </a:p>
          <a:p>
            <a:pPr eaLnBrk="1" hangingPunct="1"/>
            <a:endParaRPr lang="hu-HU" sz="2400" dirty="0" smtClean="0">
              <a:latin typeface="Times New Roman CE" pitchFamily="18" charset="-18"/>
            </a:endParaRPr>
          </a:p>
        </p:txBody>
      </p:sp>
      <p:pic>
        <p:nvPicPr>
          <p:cNvPr id="30724" name="Picture 4" descr="kep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357290" y="3103444"/>
            <a:ext cx="2286016" cy="29147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5" name="Picture 6" descr="gesztus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072065" y="3100494"/>
            <a:ext cx="2563231" cy="29288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6" descr="BobHooey627a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429520" y="428604"/>
            <a:ext cx="1565275" cy="3721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sz="4800" dirty="0" smtClean="0"/>
              <a:t>A nyitott tenyér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643050"/>
            <a:ext cx="7186634" cy="462560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Ez a mozdulat komoly jellemformáló erővel bír.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Minél inkább a szokásunkká válik, </a:t>
            </a:r>
          </a:p>
          <a:p>
            <a:pPr lvl="1">
              <a:lnSpc>
                <a:spcPct val="150000"/>
              </a:lnSpc>
              <a:buClr>
                <a:srgbClr val="FFFF00"/>
              </a:buClr>
              <a:buNone/>
            </a:pPr>
            <a:r>
              <a:rPr lang="hu-HU" sz="2200" dirty="0" smtClean="0">
                <a:latin typeface="Book Antiqua" pitchFamily="18" charset="0"/>
              </a:rPr>
              <a:t>	annál kevésbé leszünk hajlamosak arra, </a:t>
            </a:r>
          </a:p>
          <a:p>
            <a:pPr lvl="1">
              <a:lnSpc>
                <a:spcPct val="150000"/>
              </a:lnSpc>
              <a:buClr>
                <a:srgbClr val="FFFF00"/>
              </a:buClr>
              <a:buNone/>
            </a:pPr>
            <a:r>
              <a:rPr lang="hu-HU" sz="2200" dirty="0" smtClean="0">
                <a:latin typeface="Book Antiqua" pitchFamily="18" charset="0"/>
              </a:rPr>
              <a:t>	hogy kisebb-nagyobb hazugságokba meneküljünk.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A nyitott tenyérrel folytatott kommunikáció kellemesebbé teszi a kontaktust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Könnyebben és gyorsabban ébred bennünk bizalom olyan emberek irányában, akik gyakrabban alkalmazzák ezt a gesztust.</a:t>
            </a: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7" descr="lackdetailnf5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643570" y="3500438"/>
            <a:ext cx="3119438" cy="2351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hu-HU" sz="4800" dirty="0" smtClean="0"/>
              <a:t>A nyitott tenyér 2.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2400" dirty="0" smtClean="0"/>
              <a:t>Nyitott tenyérrel táncolnak és teremtenek kapcsolatot a szellemvilággal a kerengő dervisek</a:t>
            </a:r>
          </a:p>
          <a:p>
            <a:pPr eaLnBrk="1" hangingPunct="1"/>
            <a:r>
              <a:rPr lang="hu-HU" sz="2400" dirty="0" smtClean="0"/>
              <a:t>Nyitott a gyerek keze is, ha önfeledten örül valaminek, vagy éppen csodálkozik</a:t>
            </a:r>
          </a:p>
          <a:p>
            <a:pPr eaLnBrk="1" hangingPunct="1">
              <a:buFont typeface="Wingdings" pitchFamily="2" charset="2"/>
              <a:buNone/>
            </a:pPr>
            <a:endParaRPr lang="hu-HU" sz="2400" dirty="0" smtClean="0">
              <a:latin typeface="Book Antiqua" pitchFamily="18" charset="0"/>
            </a:endParaRPr>
          </a:p>
        </p:txBody>
      </p:sp>
      <p:pic>
        <p:nvPicPr>
          <p:cNvPr id="34820" name="Picture 5" descr="dervis4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596" y="3857628"/>
            <a:ext cx="3944937" cy="2705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hu-HU" sz="4800" dirty="0" smtClean="0"/>
              <a:t>A nyitott tenyér 3.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kumimoji="1" lang="hu-HU" sz="2400" dirty="0" smtClean="0">
                <a:latin typeface="Book Antiqua" pitchFamily="18" charset="0"/>
              </a:rPr>
              <a:t>Eskütétel is nyitott tenyérrel történik</a:t>
            </a:r>
          </a:p>
          <a:p>
            <a:pPr eaLnBrk="1" hangingPunct="1"/>
            <a:r>
              <a:rPr kumimoji="1" lang="hu-HU" sz="2400" dirty="0" smtClean="0">
                <a:latin typeface="Book Antiqua" pitchFamily="18" charset="0"/>
              </a:rPr>
              <a:t>A gyógyító emberek is nyitott tenyérrel gyógyítanak: lásd a kézrátétel. </a:t>
            </a:r>
          </a:p>
          <a:p>
            <a:pPr eaLnBrk="1" hangingPunct="1">
              <a:buFont typeface="Wingdings" pitchFamily="2" charset="2"/>
              <a:buNone/>
            </a:pPr>
            <a:endParaRPr kumimoji="1" lang="hu-HU" sz="2400" dirty="0" smtClean="0">
              <a:latin typeface="Book Antiqua" pitchFamily="18" charset="0"/>
            </a:endParaRPr>
          </a:p>
          <a:p>
            <a:pPr eaLnBrk="1" hangingPunct="1"/>
            <a:endParaRPr lang="hu-HU" dirty="0" smtClean="0">
              <a:latin typeface="Book Antiqua" pitchFamily="18" charset="0"/>
            </a:endParaRPr>
          </a:p>
        </p:txBody>
      </p:sp>
      <p:pic>
        <p:nvPicPr>
          <p:cNvPr id="35844" name="Picture 5" descr="kezratet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400232" y="3070224"/>
            <a:ext cx="1925638" cy="27447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845" name="Picture 6" descr="esku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42910" y="3071810"/>
            <a:ext cx="4350769" cy="33797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/>
            <a:r>
              <a:rPr lang="hu-HU" sz="4800" dirty="0" smtClean="0"/>
              <a:t>A nyitott tenyér 4.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FF00"/>
              </a:buClr>
              <a:buFont typeface="Wingdings" pitchFamily="2" charset="2"/>
              <a:buChar char="ü"/>
            </a:pPr>
            <a:r>
              <a:rPr kumimoji="1" lang="hu-HU" sz="2400" dirty="0" smtClean="0"/>
              <a:t>Jelképezhet főnök – beosztott, alá- és fölérendeltségi  viszonyt is </a:t>
            </a:r>
          </a:p>
          <a:p>
            <a:pPr lvl="1" eaLnBrk="1" hangingPunct="1">
              <a:buClr>
                <a:srgbClr val="FFFF00"/>
              </a:buClr>
            </a:pPr>
            <a:r>
              <a:rPr kumimoji="1" lang="hu-HU" sz="2400" dirty="0" smtClean="0"/>
              <a:t>Felfelé nyitott a tenyere annak, aki koldul, aki  szívességet kér, aki nyitott a másik ember felé</a:t>
            </a:r>
          </a:p>
        </p:txBody>
      </p:sp>
      <p:pic>
        <p:nvPicPr>
          <p:cNvPr id="36868" name="Picture 5" descr="hands_in_prayer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132138" y="4432305"/>
            <a:ext cx="2281237" cy="1492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869" name="Picture 9" descr="polanski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580063" y="4143380"/>
            <a:ext cx="3195637" cy="21415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870" name="Picture 10" descr="redford-sundance-cp-4186015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55650" y="4000505"/>
            <a:ext cx="2190750" cy="2390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sz="4800" dirty="0" smtClean="0"/>
              <a:t>A nyitott tenyér 5.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buClr>
                <a:srgbClr val="FFFF00"/>
              </a:buClr>
            </a:pPr>
            <a:r>
              <a:rPr kumimoji="1" lang="hu-HU" sz="2400" dirty="0" smtClean="0">
                <a:latin typeface="Book Antiqua" pitchFamily="18" charset="0"/>
              </a:rPr>
              <a:t>Lefelé fordított tenyér utasítást, hatalmat jelent</a:t>
            </a:r>
          </a:p>
          <a:p>
            <a:pPr eaLnBrk="1" hangingPunct="1">
              <a:buFont typeface="Wingdings" pitchFamily="2" charset="2"/>
              <a:buNone/>
            </a:pPr>
            <a:endParaRPr lang="hu-HU" dirty="0" smtClean="0"/>
          </a:p>
        </p:txBody>
      </p:sp>
      <p:pic>
        <p:nvPicPr>
          <p:cNvPr id="37892" name="Picture 4" descr="elharito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1472" y="3000372"/>
            <a:ext cx="3414714" cy="3204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893" name="Picture 5" descr="lefele tenyer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067271" y="2428868"/>
            <a:ext cx="2939347" cy="3684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7" descr="hands wringi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14810" y="4209946"/>
            <a:ext cx="4572032" cy="25746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sz="4800" dirty="0" smtClean="0"/>
              <a:t>Egymáshoz szorított tenyér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Valami nyomasztja azt, aki így tesz. Ez a mozdulat azt a célt szolgálja, hogy egy csalódást elfojtson, rossz gondolatokat elhessegessen. Bizonytalanságot fejez ki. </a:t>
            </a:r>
          </a:p>
          <a:p>
            <a:pPr eaLnBrk="1" hangingPunct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Fontos megnézni azt is, hogy milyen magasan tartja valaki az egymáshoz szorított tenyerét. Ugyanis minél alacsonyabban tartja, annál könnyebb lesz közelíteni hozzá. 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800" dirty="0" smtClean="0"/>
              <a:t>Egymáshoz szorított tenyér 2.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Amennyiben valaki az ölébe ejtett kezét szorítja úgy, hogy az egyik hüvelykujjával dörzsöli a másik kezét, vagy piszkálja a hüvelykujja körömházát, az bátorítani szeretné önmagát.</a:t>
            </a:r>
          </a:p>
        </p:txBody>
      </p:sp>
      <p:pic>
        <p:nvPicPr>
          <p:cNvPr id="39940" name="Picture 4" descr="clasped-hands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000628" y="3500438"/>
            <a:ext cx="2263775" cy="30178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 smtClean="0">
                <a:latin typeface="Book Antiqua" pitchFamily="18" charset="0"/>
              </a:rPr>
              <a:t> </a:t>
            </a:r>
            <a:r>
              <a:rPr lang="hu-HU" sz="4800" dirty="0" smtClean="0"/>
              <a:t>Tenyér összedörzsölése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Az emberek pozitív elvárásukat adják tudtul</a:t>
            </a:r>
          </a:p>
          <a:p>
            <a:pPr eaLnBrk="1" hangingPunct="1">
              <a:buFont typeface="Wingdings" pitchFamily="2" charset="2"/>
              <a:buNone/>
            </a:pPr>
            <a:endParaRPr lang="hu-HU" dirty="0" smtClean="0">
              <a:latin typeface="Book Antiqua" pitchFamily="18" charset="0"/>
            </a:endParaRPr>
          </a:p>
        </p:txBody>
      </p:sp>
      <p:pic>
        <p:nvPicPr>
          <p:cNvPr id="40964" name="Picture 4" descr="100_178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071670" y="2571744"/>
            <a:ext cx="4689244" cy="3517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hu-HU" dirty="0" smtClean="0">
                <a:latin typeface="Book Antiqua" pitchFamily="18" charset="0"/>
              </a:rPr>
              <a:t>Kéz és a hazugság-gesztusok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2071678"/>
            <a:ext cx="8229600" cy="4325112"/>
          </a:xfrm>
        </p:spPr>
        <p:txBody>
          <a:bodyPr/>
          <a:lstStyle/>
          <a:p>
            <a:pPr eaLnBrk="1" hangingPunct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Times New Roman CE" pitchFamily="18" charset="-18"/>
              </a:rPr>
              <a:t>Száj eltakarása</a:t>
            </a:r>
          </a:p>
          <a:p>
            <a:pPr eaLnBrk="1" hangingPunct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Times New Roman CE" pitchFamily="18" charset="-18"/>
              </a:rPr>
              <a:t>Az orr megérintése (persze itt mindig a helyzetet is figyelembe kell venni)</a:t>
            </a:r>
          </a:p>
          <a:p>
            <a:pPr eaLnBrk="1" hangingPunct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Times New Roman CE" pitchFamily="18" charset="-18"/>
              </a:rPr>
              <a:t>Szem dörzsölése </a:t>
            </a:r>
          </a:p>
          <a:p>
            <a:pPr eaLnBrk="1" hangingPunct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Times New Roman CE" pitchFamily="18" charset="-18"/>
              </a:rPr>
              <a:t>Fülmarkolás </a:t>
            </a:r>
          </a:p>
          <a:p>
            <a:pPr eaLnBrk="1" hangingPunct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Times New Roman CE" pitchFamily="18" charset="-18"/>
              </a:rPr>
              <a:t>Nyakvakarás</a:t>
            </a:r>
            <a:endParaRPr lang="hu-HU" dirty="0" smtClean="0">
              <a:latin typeface="Times New Roman CE" pitchFamily="18" charset="-18"/>
            </a:endParaRPr>
          </a:p>
        </p:txBody>
      </p:sp>
      <p:pic>
        <p:nvPicPr>
          <p:cNvPr id="41988" name="Picture 7" descr="uncooperativeyv0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716463" y="4149725"/>
            <a:ext cx="3325812" cy="22177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989" name="Picture 8" descr="delon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58888" y="4508500"/>
            <a:ext cx="2547937" cy="17605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dirty="0" smtClean="0">
                <a:latin typeface="Book Antiqua" pitchFamily="18" charset="0"/>
              </a:rPr>
              <a:t>Száj  eltakarása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Times New Roman CE" pitchFamily="18" charset="-18"/>
              </a:rPr>
              <a:t>A hazugság csiklandozó, viszkető érzéssel jár az arc és a nyakbőrön</a:t>
            </a:r>
          </a:p>
          <a:p>
            <a:pPr eaLnBrk="1" hangingPunct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Times New Roman CE" pitchFamily="18" charset="-18"/>
              </a:rPr>
              <a:t>Száj eltakarása valami titkolnivalót jelez (van, aki műköhögéssel leplezi)</a:t>
            </a:r>
          </a:p>
          <a:p>
            <a:pPr eaLnBrk="1" hangingPunct="1">
              <a:buFont typeface="Wingdings" pitchFamily="2" charset="2"/>
              <a:buNone/>
            </a:pPr>
            <a:endParaRPr lang="hu-HU" sz="2400" dirty="0" smtClean="0">
              <a:latin typeface="Times New Roman CE" pitchFamily="18" charset="-18"/>
            </a:endParaRPr>
          </a:p>
          <a:p>
            <a:pPr eaLnBrk="1" hangingPunct="1">
              <a:buFont typeface="Wingdings" pitchFamily="2" charset="2"/>
              <a:buNone/>
            </a:pPr>
            <a:endParaRPr lang="hu-HU" sz="2400" dirty="0" smtClean="0"/>
          </a:p>
          <a:p>
            <a:pPr eaLnBrk="1" hangingPunct="1">
              <a:buFont typeface="Wingdings" pitchFamily="2" charset="2"/>
              <a:buNone/>
            </a:pPr>
            <a:endParaRPr lang="hu-HU" sz="2400" dirty="0" smtClean="0"/>
          </a:p>
        </p:txBody>
      </p:sp>
      <p:pic>
        <p:nvPicPr>
          <p:cNvPr id="43012" name="Picture 4" descr="gyozo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92275" y="3860800"/>
            <a:ext cx="2760663" cy="1835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13" name="Picture 5" descr="bl5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219700" y="2997200"/>
            <a:ext cx="2692400" cy="3136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5" descr="100_1327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286512" y="109959"/>
            <a:ext cx="2222505" cy="2961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1142984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latin typeface="Book Antiqua" pitchFamily="18" charset="0"/>
              </a:rPr>
              <a:t>Az orr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2285992"/>
            <a:ext cx="6686568" cy="432511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A szájőrzés gesztusának álcázott változata</a:t>
            </a:r>
          </a:p>
          <a:p>
            <a:pPr eaLnBrk="1" hangingPunct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Ahogy a negatív gondolat eszünkbe jut, a kezünk ösztönösen elindul a száj felé, hogy eltakarja. Ám, hogy ez ne legyen annyira feltűnő, a kéz elhúzódik az orr irányába. </a:t>
            </a:r>
          </a:p>
          <a:p>
            <a:pPr eaLnBrk="1" hangingPunct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Előfordul, hogy az orrban lévő idegvégződések viszketnek, és önkéntelenül is meg kell érinteni az orrunkat. </a:t>
            </a: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>
                <a:latin typeface="Book Antiqua" pitchFamily="18" charset="0"/>
              </a:rPr>
              <a:t> Szemdörzsölés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Nem akarom meglátni a rosszat…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Oka lehet az is, hogy ne kelljen a szemébe nézni annak, akinek hazudunk</a:t>
            </a:r>
          </a:p>
          <a:p>
            <a:pPr eaLnBrk="1" hangingPunct="1">
              <a:buFont typeface="Wingdings" pitchFamily="2" charset="2"/>
              <a:buNone/>
            </a:pPr>
            <a:endParaRPr lang="hu-HU" sz="2400" dirty="0" smtClean="0">
              <a:latin typeface="Book Antiqua" pitchFamily="18" charset="0"/>
            </a:endParaRPr>
          </a:p>
        </p:txBody>
      </p:sp>
      <p:pic>
        <p:nvPicPr>
          <p:cNvPr id="45060" name="Picture 4" descr="sze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643306" y="3214686"/>
            <a:ext cx="2714644" cy="33729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fül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15008" y="2116440"/>
            <a:ext cx="2157415" cy="3085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hu-HU" dirty="0" smtClean="0">
                <a:latin typeface="Book Antiqua" pitchFamily="18" charset="0"/>
              </a:rPr>
              <a:t> Füldörzsölés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„Legszívesebben betapasztanám a fülemet”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Ne halljam meg a rosszat</a:t>
            </a:r>
          </a:p>
        </p:txBody>
      </p:sp>
      <p:pic>
        <p:nvPicPr>
          <p:cNvPr id="46085" name="Picture 5" descr="fü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033808" y="2616505"/>
            <a:ext cx="2817581" cy="4241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george_clooney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1472" y="571480"/>
            <a:ext cx="2286016" cy="3046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hu-HU" sz="3800" dirty="0" smtClean="0">
                <a:latin typeface="Book Antiqua" pitchFamily="18" charset="0"/>
              </a:rPr>
              <a:t> Gallérhúzogatás, nyakvakarás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786190"/>
            <a:ext cx="5543560" cy="278834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Bizonytalanságot, feszültséget, esetleg hazugságot jelezhet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Hazugság közben a bőr fiziológiai állapota megváltozhat, sok esetben több levegő kell, illetve meg kell érintenie a hazudónak a nyaktáját a kellemetlen érzés mérséklésére.</a:t>
            </a:r>
          </a:p>
          <a:p>
            <a:pPr eaLnBrk="1" hangingPunct="1">
              <a:buFont typeface="Wingdings" pitchFamily="2" charset="2"/>
              <a:buNone/>
            </a:pPr>
            <a:endParaRPr lang="hu-HU" sz="2400" dirty="0" smtClean="0">
              <a:latin typeface="Times New Roman CE" pitchFamily="18" charset="-18"/>
            </a:endParaRPr>
          </a:p>
        </p:txBody>
      </p:sp>
      <p:pic>
        <p:nvPicPr>
          <p:cNvPr id="47109" name="Picture 5" descr="fejvakaras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072198" y="2214554"/>
            <a:ext cx="2340785" cy="2967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hu-HU" sz="3800" dirty="0" smtClean="0">
                <a:latin typeface="Book Antiqua" pitchFamily="18" charset="0"/>
              </a:rPr>
              <a:t>A kar, mint védőkorlát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71744"/>
            <a:ext cx="8229600" cy="4002792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Védekező karjelek – az összefonódó kar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Öntudatlanul is igyekszik elhárítani a veszélyt, egyfajta korlát</a:t>
            </a:r>
          </a:p>
        </p:txBody>
      </p:sp>
      <p:pic>
        <p:nvPicPr>
          <p:cNvPr id="48132" name="Picture 4" descr="angry_little_girl_body_language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57158" y="428604"/>
            <a:ext cx="1516774" cy="21859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8133" name="Picture 5" descr="bl4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b="5785"/>
          <a:stretch>
            <a:fillRect/>
          </a:stretch>
        </p:blipFill>
        <p:spPr bwMode="auto">
          <a:xfrm>
            <a:off x="1901706" y="3442378"/>
            <a:ext cx="4786415" cy="3074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8134" name="Picture 6" descr="250px-Kimi_Raikkonen_qualifyi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093202" y="584470"/>
            <a:ext cx="1866668" cy="1987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8135" name="Picture 7" descr="50269068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82786" y="3737828"/>
            <a:ext cx="2236944" cy="3120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hu-HU" sz="3800" dirty="0" smtClean="0">
                <a:latin typeface="Book Antiqua" pitchFamily="18" charset="0"/>
              </a:rPr>
              <a:t>A kar, mint védőkorlát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143248"/>
            <a:ext cx="5686436" cy="3431288"/>
          </a:xfrm>
        </p:spPr>
        <p:txBody>
          <a:bodyPr/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Összefont kar</a:t>
            </a:r>
          </a:p>
          <a:p>
            <a:pPr marL="630936" lvl="2" indent="-256032">
              <a:buClr>
                <a:srgbClr val="FFFF00"/>
              </a:buClr>
              <a:buNone/>
            </a:pPr>
            <a:r>
              <a:rPr lang="hu-HU" sz="2200" dirty="0" smtClean="0">
                <a:solidFill>
                  <a:schemeClr val="tx1"/>
                </a:solidFill>
                <a:latin typeface="Book Antiqua" pitchFamily="18" charset="0"/>
              </a:rPr>
              <a:t>    A legtöbb ember az összefont kar gesztusát használja, ha nem ért egyet a hallottakkal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Kart fogó gesztus</a:t>
            </a:r>
          </a:p>
          <a:p>
            <a:pPr marL="630936" lvl="2" indent="-256032">
              <a:buClr>
                <a:srgbClr val="FFFF00"/>
              </a:buClr>
              <a:buNone/>
            </a:pPr>
            <a:r>
              <a:rPr lang="hu-HU" sz="2200" dirty="0" smtClean="0">
                <a:solidFill>
                  <a:schemeClr val="tx1"/>
                </a:solidFill>
                <a:latin typeface="Book Antiqua" pitchFamily="18" charset="0"/>
              </a:rPr>
              <a:t>    Jelenthet határozott állásfoglalást, feszültséget, negatív, önmagát fékező magatartást</a:t>
            </a:r>
          </a:p>
          <a:p>
            <a:pPr lvl="1" eaLnBrk="1" hangingPunct="1"/>
            <a:endParaRPr lang="hu-HU" sz="2400" dirty="0" smtClean="0">
              <a:latin typeface="Times New Roman CE" pitchFamily="18" charset="-18"/>
            </a:endParaRPr>
          </a:p>
        </p:txBody>
      </p:sp>
      <p:pic>
        <p:nvPicPr>
          <p:cNvPr id="49156" name="Picture 5" descr="harrison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178675" y="500042"/>
            <a:ext cx="1965325" cy="2493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9157" name="Picture 6" descr="pitt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57950" y="3786190"/>
            <a:ext cx="2598737" cy="257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9158" name="Picture 7" descr="depp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500042"/>
            <a:ext cx="1939925" cy="2586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800" dirty="0" smtClean="0">
                <a:latin typeface="Book Antiqua" pitchFamily="18" charset="0"/>
              </a:rPr>
              <a:t>A kar jelzései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Átkarolja magát, ahogyan kicsi korában az édesanyja tette – önmagát bíztatja</a:t>
            </a:r>
          </a:p>
        </p:txBody>
      </p:sp>
      <p:pic>
        <p:nvPicPr>
          <p:cNvPr id="50180" name="Picture 5" descr="HawkerPA_468x624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786313" y="2466958"/>
            <a:ext cx="2485037" cy="33115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0181" name="Picture 6" descr="break_narrowweb__300x447,0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14480" y="3000372"/>
            <a:ext cx="2405708" cy="358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5" descr="31ford_california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857356" y="3167495"/>
            <a:ext cx="5068892" cy="3376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hu-HU" sz="3800" dirty="0" smtClean="0">
                <a:latin typeface="Book Antiqua" pitchFamily="18" charset="0"/>
              </a:rPr>
              <a:t>A kar jelzései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A „nyitott slicc pozíció” – a férfiak jellegzetes védekező gesztusa, gyakran látjuk ha sokaság előtt állnak pl. kitüntetést vesznek át, előadást hallgatnak állva.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357166"/>
            <a:ext cx="8229600" cy="1069848"/>
          </a:xfrm>
        </p:spPr>
        <p:txBody>
          <a:bodyPr>
            <a:normAutofit/>
          </a:bodyPr>
          <a:lstStyle/>
          <a:p>
            <a:pPr algn="ctr"/>
            <a:r>
              <a:rPr lang="hu-HU" sz="3800" dirty="0" smtClean="0">
                <a:latin typeface="Book Antiqua" pitchFamily="18" charset="0"/>
              </a:rPr>
              <a:t>KÉZFOGÁS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85720" y="1785926"/>
            <a:ext cx="9072594" cy="607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65760" indent="-256032">
              <a:spcBef>
                <a:spcPts val="300"/>
              </a:spcBef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>
                <a:latin typeface="Book Antiqua" pitchFamily="18" charset="0"/>
              </a:rPr>
              <a:t>  Információcsere eszköze (rang, </a:t>
            </a:r>
            <a:r>
              <a:rPr lang="hu-HU" sz="2400" dirty="0" smtClean="0">
                <a:latin typeface="Book Antiqua" pitchFamily="18" charset="0"/>
              </a:rPr>
              <a:t>pozíció</a:t>
            </a:r>
            <a:r>
              <a:rPr lang="hu-HU" sz="2400" dirty="0">
                <a:latin typeface="Book Antiqua" pitchFamily="18" charset="0"/>
              </a:rPr>
              <a:t>, szándékok, stb</a:t>
            </a:r>
            <a:r>
              <a:rPr lang="hu-HU" sz="2400" dirty="0" smtClean="0">
                <a:latin typeface="Book Antiqua" pitchFamily="18" charset="0"/>
              </a:rPr>
              <a:t>.)</a:t>
            </a:r>
          </a:p>
          <a:p>
            <a:pPr lvl="3">
              <a:buClr>
                <a:srgbClr val="FFFF00"/>
              </a:buClr>
            </a:pPr>
            <a:r>
              <a:rPr kumimoji="1" lang="hu-HU" sz="1400" dirty="0" smtClean="0">
                <a:latin typeface="Times New Roman CE" pitchFamily="18" charset="-18"/>
              </a:rPr>
              <a:t>Azért nyújtottak egymásnak kezet az emberek, hogy mutassák: nincs náluk semmiféle fegyver, baráti, békés érzelmekkel közelednek.</a:t>
            </a:r>
          </a:p>
          <a:p>
            <a:pPr lvl="3">
              <a:buClr>
                <a:srgbClr val="FFFF00"/>
              </a:buClr>
            </a:pPr>
            <a:r>
              <a:rPr kumimoji="1" lang="hu-HU" sz="1400" dirty="0" smtClean="0">
                <a:latin typeface="Times New Roman CE" pitchFamily="18" charset="-18"/>
              </a:rPr>
              <a:t>Információcsere eszköze (rang, pozíció, szándékok, stb.)</a:t>
            </a:r>
          </a:p>
          <a:p>
            <a:pPr lvl="3">
              <a:buClr>
                <a:srgbClr val="FFFF00"/>
              </a:buClr>
            </a:pPr>
            <a:r>
              <a:rPr kumimoji="1" lang="hu-HU" sz="1400" dirty="0" smtClean="0">
                <a:latin typeface="Times New Roman CE" pitchFamily="18" charset="-18"/>
              </a:rPr>
              <a:t>Egy kézfogás rangsorolja az egymással kezet fogó személyeket</a:t>
            </a:r>
          </a:p>
          <a:p>
            <a:pPr lvl="4">
              <a:buClr>
                <a:srgbClr val="FFFF00"/>
              </a:buClr>
            </a:pPr>
            <a:r>
              <a:rPr kumimoji="1" lang="hu-HU" sz="1400" dirty="0" smtClean="0">
                <a:latin typeface="Times New Roman CE" pitchFamily="18" charset="-18"/>
              </a:rPr>
              <a:t>Idősebb nyújtja a fiatalabbnak</a:t>
            </a:r>
          </a:p>
          <a:p>
            <a:pPr lvl="4">
              <a:buClr>
                <a:srgbClr val="FFFF00"/>
              </a:buClr>
            </a:pPr>
            <a:r>
              <a:rPr kumimoji="1" lang="hu-HU" sz="1400" dirty="0" smtClean="0">
                <a:latin typeface="Times New Roman CE" pitchFamily="18" charset="-18"/>
              </a:rPr>
              <a:t>Nő a férfinak</a:t>
            </a:r>
          </a:p>
          <a:p>
            <a:pPr lvl="4">
              <a:buClr>
                <a:srgbClr val="FFFF00"/>
              </a:buClr>
            </a:pPr>
            <a:r>
              <a:rPr kumimoji="1" lang="hu-HU" sz="1400" dirty="0" smtClean="0">
                <a:latin typeface="Times New Roman CE" pitchFamily="18" charset="-18"/>
              </a:rPr>
              <a:t>Vezető a beosztottnak</a:t>
            </a:r>
          </a:p>
          <a:p>
            <a:pPr marL="365760" indent="-256032">
              <a:spcBef>
                <a:spcPts val="300"/>
              </a:spcBef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>
                <a:latin typeface="Book Antiqua" pitchFamily="18" charset="0"/>
              </a:rPr>
              <a:t> </a:t>
            </a:r>
            <a:r>
              <a:rPr lang="hu-HU" sz="2400" dirty="0">
                <a:latin typeface="Book Antiqua" pitchFamily="18" charset="0"/>
              </a:rPr>
              <a:t>Ha felülről kulcsolódik – </a:t>
            </a:r>
            <a:r>
              <a:rPr lang="hu-HU" sz="2400" dirty="0" smtClean="0">
                <a:latin typeface="Book Antiqua" pitchFamily="18" charset="0"/>
              </a:rPr>
              <a:t>domináns </a:t>
            </a:r>
            <a:r>
              <a:rPr lang="hu-HU" sz="2400" dirty="0">
                <a:latin typeface="Book Antiqua" pitchFamily="18" charset="0"/>
              </a:rPr>
              <a:t>személyiség</a:t>
            </a:r>
          </a:p>
          <a:p>
            <a:pPr marL="365760" indent="-256032">
              <a:spcBef>
                <a:spcPts val="300"/>
              </a:spcBef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>
                <a:latin typeface="Book Antiqua" pitchFamily="18" charset="0"/>
              </a:rPr>
              <a:t> Függőleges tenyerek – </a:t>
            </a:r>
            <a:r>
              <a:rPr lang="hu-HU" sz="2400" dirty="0" smtClean="0">
                <a:latin typeface="Book Antiqua" pitchFamily="18" charset="0"/>
              </a:rPr>
              <a:t>egyenrangú </a:t>
            </a:r>
            <a:r>
              <a:rPr lang="hu-HU" sz="2400" dirty="0">
                <a:latin typeface="Book Antiqua" pitchFamily="18" charset="0"/>
              </a:rPr>
              <a:t>felek</a:t>
            </a:r>
          </a:p>
          <a:p>
            <a:pPr marL="365760" indent="-256032">
              <a:spcBef>
                <a:spcPts val="300"/>
              </a:spcBef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>
                <a:latin typeface="Book Antiqua" pitchFamily="18" charset="0"/>
              </a:rPr>
              <a:t> Védekezési taktikák: </a:t>
            </a:r>
            <a:r>
              <a:rPr lang="hu-HU" sz="2400" dirty="0" smtClean="0">
                <a:latin typeface="Book Antiqua" pitchFamily="18" charset="0"/>
              </a:rPr>
              <a:t>oldallépés, csuklófogás</a:t>
            </a:r>
            <a:r>
              <a:rPr lang="hu-HU" sz="2400" dirty="0">
                <a:latin typeface="Book Antiqua" pitchFamily="18" charset="0"/>
              </a:rPr>
              <a:t>, kétkezes</a:t>
            </a:r>
          </a:p>
          <a:p>
            <a:pPr marL="365760" indent="-256032">
              <a:spcBef>
                <a:spcPts val="300"/>
              </a:spcBef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>
                <a:latin typeface="Book Antiqua" pitchFamily="18" charset="0"/>
              </a:rPr>
              <a:t> Ujjhegyes – sértő, megalázó</a:t>
            </a:r>
          </a:p>
          <a:p>
            <a:pPr marL="365760" indent="-256032">
              <a:spcBef>
                <a:spcPts val="300"/>
              </a:spcBef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>
                <a:latin typeface="Book Antiqua" pitchFamily="18" charset="0"/>
              </a:rPr>
              <a:t>„Kétkezes”</a:t>
            </a:r>
          </a:p>
          <a:p>
            <a:pPr marL="365760" indent="-256032">
              <a:spcBef>
                <a:spcPts val="300"/>
              </a:spcBef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>
                <a:latin typeface="Book Antiqua" pitchFamily="18" charset="0"/>
              </a:rPr>
              <a:t>„Gyere közelebb…”</a:t>
            </a:r>
          </a:p>
          <a:p>
            <a:pPr marL="365760" indent="-256032">
              <a:spcBef>
                <a:spcPts val="300"/>
              </a:spcBef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>
                <a:latin typeface="Book Antiqua" pitchFamily="18" charset="0"/>
              </a:rPr>
              <a:t>„Leereszkedő szívélyesség”</a:t>
            </a:r>
          </a:p>
          <a:p>
            <a:pPr>
              <a:spcBef>
                <a:spcPct val="50000"/>
              </a:spcBef>
              <a:buBlip>
                <a:blip r:embed="rId3"/>
              </a:buBlip>
            </a:pPr>
            <a:endParaRPr lang="hu-HU" b="1" dirty="0" smtClean="0">
              <a:solidFill>
                <a:schemeClr val="folHlink"/>
              </a:solidFill>
              <a:latin typeface="Times New Roman" charset="0"/>
            </a:endParaRPr>
          </a:p>
          <a:p>
            <a:pPr>
              <a:spcBef>
                <a:spcPct val="50000"/>
              </a:spcBef>
              <a:buBlip>
                <a:blip r:embed="rId3"/>
              </a:buBlip>
            </a:pPr>
            <a:endParaRPr lang="hu-HU" b="1" dirty="0" smtClean="0">
              <a:solidFill>
                <a:schemeClr val="folHlink"/>
              </a:solidFill>
              <a:latin typeface="Times New Roman" charset="0"/>
            </a:endParaRPr>
          </a:p>
          <a:p>
            <a:pPr>
              <a:spcBef>
                <a:spcPct val="50000"/>
              </a:spcBef>
              <a:buFontTx/>
              <a:buBlip>
                <a:blip r:embed="rId3"/>
              </a:buBlip>
            </a:pPr>
            <a:endParaRPr lang="hu-HU" b="1" dirty="0">
              <a:solidFill>
                <a:srgbClr val="CC6600"/>
              </a:solidFill>
              <a:latin typeface="Times New Roman" charset="0"/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8610600" y="64770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fld id="{C71A2099-C0DC-49D8-87F9-343C791E37B9}" type="slidenum">
              <a:rPr lang="hu-HU"/>
              <a:pPr>
                <a:spcBef>
                  <a:spcPct val="50000"/>
                </a:spcBef>
              </a:pPr>
              <a:t>86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5" grpId="0" autoUpdateAnimBg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Picture 3" descr="kétkezes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143240" y="357166"/>
            <a:ext cx="3263900" cy="4343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közelebb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57158" y="1785926"/>
            <a:ext cx="3352800" cy="462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leereszkedő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643570" y="2000240"/>
            <a:ext cx="3357563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kezfogas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071934" y="2255064"/>
            <a:ext cx="4294706" cy="40917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800" dirty="0" smtClean="0">
                <a:latin typeface="Book Antiqua" pitchFamily="18" charset="0"/>
              </a:rPr>
              <a:t>Kézfogás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2400" dirty="0" smtClean="0">
                <a:latin typeface="Times New Roman CE" pitchFamily="18" charset="-18"/>
              </a:rPr>
              <a:t>A tenyér vízszintesbe fordítja a miénket, és felülről kulcsolódik rá  - az ilyen domináns személy</a:t>
            </a: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hu-HU" sz="3800" dirty="0" smtClean="0">
                <a:latin typeface="Book Antiqua" pitchFamily="18" charset="0"/>
              </a:rPr>
              <a:t>Kézfogás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2400" dirty="0" smtClean="0">
                <a:latin typeface="Times New Roman CE" pitchFamily="18" charset="-18"/>
              </a:rPr>
              <a:t>A tenyerek függőlegesen érintik egymást – egyenrangú felek kézfogása</a:t>
            </a:r>
          </a:p>
          <a:p>
            <a:pPr eaLnBrk="1" hangingPunct="1">
              <a:buFont typeface="Wingdings" pitchFamily="2" charset="2"/>
              <a:buNone/>
            </a:pPr>
            <a:endParaRPr lang="hu-HU" sz="2400" dirty="0" smtClean="0">
              <a:latin typeface="Times New Roman CE" pitchFamily="18" charset="-18"/>
            </a:endParaRPr>
          </a:p>
        </p:txBody>
      </p:sp>
      <p:pic>
        <p:nvPicPr>
          <p:cNvPr id="54276" name="Picture 4" descr="HandsOpen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500165" y="2749534"/>
            <a:ext cx="2896511" cy="37004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4277" name="Picture 5" descr="HandsShake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143504" y="2327905"/>
            <a:ext cx="2857520" cy="36522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800" dirty="0" smtClean="0">
                <a:latin typeface="Book Antiqua" pitchFamily="18" charset="0"/>
              </a:rPr>
              <a:t>Kézfogás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2400" dirty="0" smtClean="0">
                <a:latin typeface="Times New Roman CE" pitchFamily="18" charset="-18"/>
              </a:rPr>
              <a:t>Kétkezes kézfogás szívélyesnek tűnik, pedig nagyon leereszkedő gesztus. Az uralkodók üdvözlik így az alattvalóikat.</a:t>
            </a:r>
          </a:p>
        </p:txBody>
      </p:sp>
      <p:pic>
        <p:nvPicPr>
          <p:cNvPr id="55300" name="Picture 4" descr="maliki_ahmadinejad_handshake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86049" y="2786058"/>
            <a:ext cx="4417383" cy="38481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800" dirty="0" smtClean="0">
                <a:latin typeface="Book Antiqua" pitchFamily="18" charset="0"/>
              </a:rPr>
              <a:t>Kézfogás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sz="2400" dirty="0" smtClean="0">
                <a:latin typeface="Times New Roman CE" pitchFamily="18" charset="-18"/>
              </a:rPr>
              <a:t>Előkelősködő az ujjhegyes kézfogás, és a partner számára ez megalázó, hiszen úgy érezheti, hogy undorodnak tőle. </a:t>
            </a:r>
          </a:p>
        </p:txBody>
      </p:sp>
      <p:pic>
        <p:nvPicPr>
          <p:cNvPr id="56324" name="Picture 7" descr="Globe_handshake_180_144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357554" y="2783654"/>
            <a:ext cx="2500330" cy="3750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5" descr="com_visits_dkn_divtn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857356" y="3127280"/>
            <a:ext cx="5113908" cy="3339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800" dirty="0" smtClean="0">
                <a:latin typeface="Book Antiqua" pitchFamily="18" charset="0"/>
              </a:rPr>
              <a:t>Kézfogás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u-HU" sz="2400" dirty="0" smtClean="0">
                <a:latin typeface="Times New Roman CE" pitchFamily="18" charset="-18"/>
              </a:rPr>
              <a:t>Karhúzós kézfogás mögött vagy bizonytalanság rejlik, vagy olyan ember kézfogása, aki csak a személyes zónájában érzi biztonságban magát. </a:t>
            </a:r>
          </a:p>
          <a:p>
            <a:pPr eaLnBrk="1" hangingPunct="1"/>
            <a:endParaRPr lang="hu-HU" sz="2400" dirty="0" smtClean="0">
              <a:latin typeface="Times New Roman CE" pitchFamily="18" charset="-18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5716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hu-HU" sz="3800" dirty="0" smtClean="0"/>
              <a:t>Kézfogás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3571876"/>
            <a:ext cx="7618413" cy="2928958"/>
          </a:xfrm>
        </p:spPr>
        <p:txBody>
          <a:bodyPr>
            <a:normAutofit fontScale="92500"/>
          </a:bodyPr>
          <a:lstStyle/>
          <a:p>
            <a:pPr algn="just" eaLnBrk="1" hangingPunct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/>
              <a:t>Vállfogással kiegészített kézfogás azt az érzést keltheti, hogy aki alkalmazza, nem tud úrrá lenni az érzésein.  Ezzel szívélyes benyomást kelt, ám a másik felet korlátok közé szorítja, hiszen a bal kezével távol tartja magától a partnerét. „Nagy” szokott így köszönni </a:t>
            </a:r>
            <a:r>
              <a:rPr lang="hu-HU" sz="2400" dirty="0" smtClean="0">
                <a:latin typeface="Times New Roman CE" pitchFamily="18" charset="-18"/>
              </a:rPr>
              <a:t>a „kicsinek”.</a:t>
            </a:r>
            <a:r>
              <a:rPr lang="hu-HU" dirty="0" smtClean="0"/>
              <a:t> </a:t>
            </a:r>
          </a:p>
        </p:txBody>
      </p:sp>
      <p:pic>
        <p:nvPicPr>
          <p:cNvPr id="58372" name="Picture 4" descr="gratulation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357166"/>
            <a:ext cx="3826657" cy="3071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 smtClean="0"/>
              <a:t>Kézfogás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sz="2400" dirty="0" smtClean="0"/>
              <a:t>Nagyon fontos, hogy a kézfogás sem túl erős, sem túl gyenge ne legyen. </a:t>
            </a:r>
          </a:p>
        </p:txBody>
      </p:sp>
      <p:pic>
        <p:nvPicPr>
          <p:cNvPr id="59396" name="Picture 4" descr="vasmarok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28728" y="2714620"/>
            <a:ext cx="5175250" cy="34496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4357686" y="2857496"/>
            <a:ext cx="215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Vasmarok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Elemzés az órán 4.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profik a kamera előtt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http://www.youtube.com/watch?v=03VUuovloUM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6" descr="hands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025072" y="714356"/>
            <a:ext cx="6497648" cy="50958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4672</TotalTime>
  <Words>1943</Words>
  <Application>Microsoft PowerPoint</Application>
  <PresentationFormat>Diavetítés a képernyőre (4:3 oldalarány)</PresentationFormat>
  <Paragraphs>276</Paragraphs>
  <Slides>97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97</vt:i4>
      </vt:variant>
    </vt:vector>
  </HeadingPairs>
  <TitlesOfParts>
    <vt:vector size="98" baseType="lpstr">
      <vt:lpstr>Modul</vt:lpstr>
      <vt:lpstr>Body Language I. rész</vt:lpstr>
      <vt:lpstr>Mindennap használjuk mégsem használjuk?!</vt:lpstr>
      <vt:lpstr>Értelmezés kontextusfüggő Grice-maximák tudatos megsértése</vt:lpstr>
      <vt:lpstr>Embodied mind A megtestesült elme</vt:lpstr>
      <vt:lpstr>A testbeszéd alapjai az ontológiai coachingban</vt:lpstr>
      <vt:lpstr>A mozdulat(ok) hálozatosodása</vt:lpstr>
      <vt:lpstr>Mozdulatok hálózata -&gt; testbszéd</vt:lpstr>
      <vt:lpstr>Embodied mind (téri fogalmi metafora)</vt:lpstr>
      <vt:lpstr>A test mint kiterjesztett elme</vt:lpstr>
      <vt:lpstr> A test, ezen belül a kéz  mint fogalmi metafora</vt:lpstr>
      <vt:lpstr>Elemzés az órán 1.</vt:lpstr>
      <vt:lpstr>Kézfogás gyakorlat</vt:lpstr>
      <vt:lpstr>Kéz mint szimbólum</vt:lpstr>
      <vt:lpstr>Nyelvi és a nyelv előtti gondolkodás reprezentációi 1.</vt:lpstr>
      <vt:lpstr>Nyelvi és a nyelv előtti gondolkodás reprezentációi 2.</vt:lpstr>
      <vt:lpstr>Nyelvi és a nyelv előtti gondolkodás reprezentációi 3.</vt:lpstr>
      <vt:lpstr>Nyelvi és a nyelv előtti gondolkodás reprezentációi 4.</vt:lpstr>
      <vt:lpstr>Ősi alapmetaforáink</vt:lpstr>
      <vt:lpstr>19. dia</vt:lpstr>
      <vt:lpstr>20. dia</vt:lpstr>
      <vt:lpstr>Erős ontológia elfogadása</vt:lpstr>
      <vt:lpstr>Le(le)plezett érdektelenség</vt:lpstr>
      <vt:lpstr>Keep smiling-tipusú dominanciaharc</vt:lpstr>
      <vt:lpstr>Lenyomjuk, ha felnyomjuk</vt:lpstr>
      <vt:lpstr>25. dia</vt:lpstr>
      <vt:lpstr>Az a nyerő, aki balról fog kezet a fényképeken: látszik a karja és a keze</vt:lpstr>
      <vt:lpstr> Kontrollál: elzár, nem látszik a másik fél a keze</vt:lpstr>
      <vt:lpstr>Kontextus-független gyenge ontológia </vt:lpstr>
      <vt:lpstr>Elemzés az órán 2.</vt:lpstr>
      <vt:lpstr>30. dia</vt:lpstr>
      <vt:lpstr>Az erős ontológia azonosítása a testbeszédben</vt:lpstr>
      <vt:lpstr>32. dia</vt:lpstr>
      <vt:lpstr>Az erős ontológia  „ökölszabálya”</vt:lpstr>
      <vt:lpstr>A gyenge ontológiai elmek a testbeszédben</vt:lpstr>
      <vt:lpstr>Elemzés az órán 3.</vt:lpstr>
      <vt:lpstr>36. dia</vt:lpstr>
      <vt:lpstr>Ujjak</vt:lpstr>
      <vt:lpstr>38. dia</vt:lpstr>
      <vt:lpstr>39. dia</vt:lpstr>
      <vt:lpstr>40. dia</vt:lpstr>
      <vt:lpstr>41. dia</vt:lpstr>
      <vt:lpstr>42. dia</vt:lpstr>
      <vt:lpstr>43. dia</vt:lpstr>
      <vt:lpstr>Kéz</vt:lpstr>
      <vt:lpstr>45. dia</vt:lpstr>
      <vt:lpstr>Kéz a zsebben</vt:lpstr>
      <vt:lpstr>Összekulcsolt kezek 1.</vt:lpstr>
      <vt:lpstr>Összekulcsolt kezek 2.</vt:lpstr>
      <vt:lpstr>49. dia</vt:lpstr>
      <vt:lpstr>Összekulcsolt kezek 3.</vt:lpstr>
      <vt:lpstr>51. dia</vt:lpstr>
      <vt:lpstr>A kéz mint „toronysisak”</vt:lpstr>
      <vt:lpstr>A kéz mint „toronysisak” 2.</vt:lpstr>
      <vt:lpstr>54. dia</vt:lpstr>
      <vt:lpstr>Kéz a fej mögött</vt:lpstr>
      <vt:lpstr>56. dia</vt:lpstr>
      <vt:lpstr>A kéz mint fejtámasz</vt:lpstr>
      <vt:lpstr>A kéz mint fejtámasz 2.</vt:lpstr>
      <vt:lpstr>59. dia</vt:lpstr>
      <vt:lpstr>Kéz az állon </vt:lpstr>
      <vt:lpstr>61. dia</vt:lpstr>
      <vt:lpstr>Kéz a homlokon</vt:lpstr>
      <vt:lpstr>63. dia</vt:lpstr>
      <vt:lpstr>Fejvakarás</vt:lpstr>
      <vt:lpstr>65. dia</vt:lpstr>
      <vt:lpstr>A kéz mint nyugtatószer 1.</vt:lpstr>
      <vt:lpstr>A kéz mint nyugtatószer 2.</vt:lpstr>
      <vt:lpstr>A nyitott tenyér</vt:lpstr>
      <vt:lpstr>A nyitott tenyér 2.</vt:lpstr>
      <vt:lpstr>A nyitott tenyér 3.</vt:lpstr>
      <vt:lpstr>A nyitott tenyér 4.</vt:lpstr>
      <vt:lpstr>A nyitott tenyér 5.</vt:lpstr>
      <vt:lpstr>Egymáshoz szorított tenyér</vt:lpstr>
      <vt:lpstr>Egymáshoz szorított tenyér 2.</vt:lpstr>
      <vt:lpstr> Tenyér összedörzsölése</vt:lpstr>
      <vt:lpstr>Kéz és a hazugság-gesztusok</vt:lpstr>
      <vt:lpstr>Száj  eltakarása</vt:lpstr>
      <vt:lpstr>Az orr</vt:lpstr>
      <vt:lpstr> Szemdörzsölés</vt:lpstr>
      <vt:lpstr> Füldörzsölés</vt:lpstr>
      <vt:lpstr> Gallérhúzogatás, nyakvakarás</vt:lpstr>
      <vt:lpstr>A kar, mint védőkorlát</vt:lpstr>
      <vt:lpstr>A kar, mint védőkorlát</vt:lpstr>
      <vt:lpstr>A kar jelzései</vt:lpstr>
      <vt:lpstr>A kar jelzései</vt:lpstr>
      <vt:lpstr>KÉZFOGÁS</vt:lpstr>
      <vt:lpstr>87. dia</vt:lpstr>
      <vt:lpstr>Kézfogás</vt:lpstr>
      <vt:lpstr>Kézfogás</vt:lpstr>
      <vt:lpstr>Kézfogás</vt:lpstr>
      <vt:lpstr>Kézfogás</vt:lpstr>
      <vt:lpstr>Kézfogás</vt:lpstr>
      <vt:lpstr>Kézfogás</vt:lpstr>
      <vt:lpstr>Kézfogás</vt:lpstr>
      <vt:lpstr>Elemzés az órán 4.</vt:lpstr>
      <vt:lpstr>96. dia</vt:lpstr>
      <vt:lpstr>97. dia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testbeszéd többet árul el minden szónál</dc:title>
  <dc:creator>Jeff</dc:creator>
  <cp:lastModifiedBy>Kollár Nóra</cp:lastModifiedBy>
  <cp:revision>314</cp:revision>
  <dcterms:created xsi:type="dcterms:W3CDTF">2003-10-09T19:50:00Z</dcterms:created>
  <dcterms:modified xsi:type="dcterms:W3CDTF">2010-05-08T00:25:02Z</dcterms:modified>
</cp:coreProperties>
</file>