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sldIdLst>
    <p:sldId id="256" r:id="rId2"/>
    <p:sldId id="431" r:id="rId3"/>
    <p:sldId id="446" r:id="rId4"/>
    <p:sldId id="463" r:id="rId5"/>
    <p:sldId id="464" r:id="rId6"/>
    <p:sldId id="466" r:id="rId7"/>
    <p:sldId id="467" r:id="rId8"/>
    <p:sldId id="468" r:id="rId9"/>
    <p:sldId id="469" r:id="rId10"/>
    <p:sldId id="361" r:id="rId11"/>
    <p:sldId id="360" r:id="rId12"/>
    <p:sldId id="434" r:id="rId13"/>
    <p:sldId id="435" r:id="rId14"/>
    <p:sldId id="436" r:id="rId15"/>
    <p:sldId id="437" r:id="rId16"/>
    <p:sldId id="432" r:id="rId17"/>
    <p:sldId id="438" r:id="rId18"/>
    <p:sldId id="439" r:id="rId19"/>
    <p:sldId id="440" r:id="rId20"/>
    <p:sldId id="441" r:id="rId21"/>
    <p:sldId id="433" r:id="rId22"/>
    <p:sldId id="442" r:id="rId23"/>
    <p:sldId id="443" r:id="rId24"/>
    <p:sldId id="444" r:id="rId25"/>
    <p:sldId id="445" r:id="rId26"/>
    <p:sldId id="465" r:id="rId27"/>
    <p:sldId id="448" r:id="rId28"/>
    <p:sldId id="449" r:id="rId29"/>
    <p:sldId id="450" r:id="rId30"/>
    <p:sldId id="451" r:id="rId31"/>
    <p:sldId id="452" r:id="rId32"/>
    <p:sldId id="453" r:id="rId33"/>
    <p:sldId id="454" r:id="rId34"/>
    <p:sldId id="455" r:id="rId35"/>
    <p:sldId id="456" r:id="rId36"/>
    <p:sldId id="457" r:id="rId37"/>
    <p:sldId id="458" r:id="rId38"/>
    <p:sldId id="459" r:id="rId39"/>
    <p:sldId id="414" r:id="rId40"/>
    <p:sldId id="460" r:id="rId41"/>
    <p:sldId id="470" r:id="rId42"/>
    <p:sldId id="461" r:id="rId43"/>
    <p:sldId id="471" r:id="rId44"/>
    <p:sldId id="462" r:id="rId45"/>
    <p:sldId id="418" r:id="rId46"/>
    <p:sldId id="419" r:id="rId47"/>
    <p:sldId id="420" r:id="rId48"/>
    <p:sldId id="421" r:id="rId49"/>
    <p:sldId id="422" r:id="rId50"/>
    <p:sldId id="423" r:id="rId51"/>
    <p:sldId id="427" r:id="rId52"/>
    <p:sldId id="429" r:id="rId53"/>
    <p:sldId id="430" r:id="rId54"/>
    <p:sldId id="393" r:id="rId55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8" autoAdjust="0"/>
    <p:restoredTop sz="94660"/>
  </p:normalViewPr>
  <p:slideViewPr>
    <p:cSldViewPr>
      <p:cViewPr varScale="1">
        <p:scale>
          <a:sx n="68" d="100"/>
          <a:sy n="68" d="100"/>
        </p:scale>
        <p:origin x="-145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5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203F59-B2FD-43AB-BF24-FC2E16E9640A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0" name="Téglalap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FBD82-0498-45C1-B41E-9D46276ABECE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B90BD-462D-4AC4-A497-09DC9E84BB12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06E398-5661-4A24-8361-AAC132E86B83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B1EDE0-7D2F-4668-A6FD-5EAA263A449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D1B30F-E19F-4F12-AA40-6172DE4B518F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3E711D-C4C9-4624-9ECA-7DC364549AC9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E6FAB-966C-4D5F-BDEF-F5AF37F647A9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12" name="Téglalap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>
              <a:defRPr/>
            </a:pPr>
            <a:fld id="{BEBAC68D-D9CB-4C01-A883-0BCA6E2F8E61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B91D0-8F8C-4D8F-A8CD-74ACCA6738FA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45B618-9484-4D23-9D28-EDB5E27DD57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Téglalap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EA0A786E-68F4-4028-A281-7E71CD6B64C4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swzh0ngMNJo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JQkActP-is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lC9gkkSKWOI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8458200" cy="1143000"/>
          </a:xfrm>
        </p:spPr>
        <p:txBody>
          <a:bodyPr/>
          <a:lstStyle/>
          <a:p>
            <a:pPr eaLnBrk="1" hangingPunct="1"/>
            <a:r>
              <a:rPr lang="hu-HU" sz="4700" dirty="0" smtClean="0">
                <a:solidFill>
                  <a:srgbClr val="FFFF00"/>
                </a:solidFill>
                <a:latin typeface="Book Antiqua" pitchFamily="18" charset="0"/>
              </a:rPr>
              <a:t>Body </a:t>
            </a:r>
            <a:r>
              <a:rPr lang="hu-HU" sz="4700" dirty="0" err="1" smtClean="0">
                <a:solidFill>
                  <a:srgbClr val="FFFF00"/>
                </a:solidFill>
                <a:latin typeface="Book Antiqua" pitchFamily="18" charset="0"/>
              </a:rPr>
              <a:t>Language</a:t>
            </a:r>
            <a:r>
              <a:rPr lang="hu-HU" sz="4700" dirty="0" smtClean="0">
                <a:solidFill>
                  <a:srgbClr val="FFFF00"/>
                </a:solidFill>
                <a:latin typeface="Book Antiqua" pitchFamily="18" charset="0"/>
              </a:rPr>
              <a:t> 2. rész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3174" y="4643446"/>
            <a:ext cx="6164280" cy="1152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sz="3200" dirty="0" smtClean="0">
                <a:solidFill>
                  <a:srgbClr val="FFFF00"/>
                </a:solidFill>
                <a:latin typeface="Book Antiqua" pitchFamily="18" charset="0"/>
              </a:rPr>
              <a:t>A láb és a lábbal való mozgás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219200" y="5334000"/>
            <a:ext cx="411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hu-HU" sz="2400" b="1">
                <a:latin typeface="Times New Roman" charset="0"/>
              </a:rPr>
              <a:t/>
            </a:r>
            <a:br>
              <a:rPr kumimoji="1" lang="hu-HU" sz="2400" b="1">
                <a:latin typeface="Times New Roman" charset="0"/>
              </a:rPr>
            </a:br>
            <a:endParaRPr kumimoji="1" lang="hu-HU" sz="2400" b="1">
              <a:latin typeface="Times New Roman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8686800" y="62484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1" lang="hu-HU" sz="2400">
              <a:latin typeface="Arial Narrow" pitchFamily="34" charset="0"/>
            </a:endParaRPr>
          </a:p>
        </p:txBody>
      </p:sp>
      <p:pic>
        <p:nvPicPr>
          <p:cNvPr id="7" name="Picture 8" descr="kez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5720" y="4000504"/>
            <a:ext cx="2303462" cy="2303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8" name="Szövegdoboz 7"/>
          <p:cNvSpPr txBox="1"/>
          <p:nvPr/>
        </p:nvSpPr>
        <p:spPr>
          <a:xfrm>
            <a:off x="1643042" y="571480"/>
            <a:ext cx="57864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Magyar Coachszövetség Közhasznú Alapítvány</a:t>
            </a:r>
          </a:p>
          <a:p>
            <a:pPr algn="ctr"/>
            <a:r>
              <a:rPr lang="hu-HU" sz="1200" dirty="0" err="1" smtClean="0"/>
              <a:t>All</a:t>
            </a:r>
            <a:r>
              <a:rPr lang="hu-HU" sz="1200" dirty="0" smtClean="0"/>
              <a:t> </a:t>
            </a:r>
            <a:r>
              <a:rPr lang="hu-HU" sz="1200" dirty="0" err="1" smtClean="0"/>
              <a:t>rights</a:t>
            </a:r>
            <a:r>
              <a:rPr lang="hu-HU" sz="1200" dirty="0" smtClean="0"/>
              <a:t> </a:t>
            </a:r>
            <a:r>
              <a:rPr lang="hu-HU" sz="1200" dirty="0" err="1" smtClean="0"/>
              <a:t>reserved</a:t>
            </a:r>
            <a:r>
              <a:rPr lang="hu-HU" sz="1200" dirty="0" smtClean="0"/>
              <a:t> 2010.</a:t>
            </a:r>
          </a:p>
          <a:p>
            <a:pPr algn="ctr"/>
            <a:r>
              <a:rPr lang="hu-HU" sz="1200" dirty="0" smtClean="0"/>
              <a:t>http://coachkepzes.szervezetepites.hu</a:t>
            </a:r>
            <a:endParaRPr lang="hu-HU" sz="1200" dirty="0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build="p" autoUpdateAnimBg="0" advAuto="2000"/>
      <p:bldP spid="205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Hol tartunk most?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786478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hu-HU" dirty="0" smtClean="0"/>
              <a:t>Kéz- és kartartás, </a:t>
            </a:r>
            <a:r>
              <a:rPr lang="hu-HU" dirty="0" err="1" smtClean="0"/>
              <a:t>-mozgás</a:t>
            </a:r>
            <a:endParaRPr lang="hu-HU" dirty="0" smtClean="0"/>
          </a:p>
          <a:p>
            <a:pPr lvl="1">
              <a:lnSpc>
                <a:spcPct val="170000"/>
              </a:lnSpc>
            </a:pPr>
            <a:r>
              <a:rPr lang="hu-HU" dirty="0" smtClean="0"/>
              <a:t>Testbeszéd mint fogalmi metafora: </a:t>
            </a:r>
            <a:r>
              <a:rPr lang="hu-HU" dirty="0" err="1" smtClean="0"/>
              <a:t>Embodied</a:t>
            </a:r>
            <a:r>
              <a:rPr lang="hu-HU" dirty="0" smtClean="0"/>
              <a:t> mind, (megtestesült elme, az elme </a:t>
            </a:r>
            <a:r>
              <a:rPr lang="hu-HU" dirty="0" err="1" smtClean="0"/>
              <a:t>kiteresztése</a:t>
            </a:r>
            <a:r>
              <a:rPr lang="hu-HU" dirty="0" smtClean="0"/>
              <a:t>) mintázatok és kórusok</a:t>
            </a:r>
          </a:p>
          <a:p>
            <a:pPr lvl="1">
              <a:lnSpc>
                <a:spcPct val="170000"/>
              </a:lnSpc>
            </a:pPr>
            <a:r>
              <a:rPr lang="hu-HU" dirty="0" smtClean="0"/>
              <a:t>A testbeszéd erős és gyenge ontológiája</a:t>
            </a:r>
          </a:p>
          <a:p>
            <a:pPr>
              <a:lnSpc>
                <a:spcPct val="170000"/>
              </a:lnSpc>
            </a:pPr>
            <a:r>
              <a:rPr lang="hu-HU" dirty="0" smtClean="0"/>
              <a:t>Láb, helyzet, elhelyezkedés, láb- és törzsmozgás</a:t>
            </a:r>
          </a:p>
          <a:p>
            <a:pPr lvl="1">
              <a:lnSpc>
                <a:spcPct val="170000"/>
              </a:lnSpc>
            </a:pPr>
            <a:r>
              <a:rPr lang="hu-HU" dirty="0" smtClean="0"/>
              <a:t>A testbeszéd  </a:t>
            </a:r>
            <a:r>
              <a:rPr lang="hu-HU" dirty="0" err="1" smtClean="0"/>
              <a:t>Grice-maximái</a:t>
            </a:r>
            <a:r>
              <a:rPr lang="hu-HU" dirty="0" smtClean="0"/>
              <a:t>  és a maximák megsértésének lehetőségei</a:t>
            </a:r>
          </a:p>
          <a:p>
            <a:pPr lvl="1">
              <a:lnSpc>
                <a:spcPct val="170000"/>
              </a:lnSpc>
            </a:pPr>
            <a:r>
              <a:rPr lang="hu-HU" dirty="0" err="1" smtClean="0"/>
              <a:t>Bullshitel</a:t>
            </a:r>
            <a:r>
              <a:rPr lang="hu-HU" dirty="0" smtClean="0"/>
              <a:t> a test</a:t>
            </a:r>
          </a:p>
          <a:p>
            <a:pPr lvl="1">
              <a:lnSpc>
                <a:spcPct val="170000"/>
              </a:lnSpc>
            </a:pPr>
            <a:r>
              <a:rPr lang="hu-HU" dirty="0" smtClean="0"/>
              <a:t>A testbeszéd  de-, poszt- és  </a:t>
            </a:r>
            <a:r>
              <a:rPr lang="hu-HU" dirty="0" err="1" smtClean="0"/>
              <a:t>mcdonaldizációja</a:t>
            </a:r>
            <a:endParaRPr lang="hu-HU" dirty="0" smtClean="0"/>
          </a:p>
          <a:p>
            <a:pPr>
              <a:lnSpc>
                <a:spcPct val="170000"/>
              </a:lnSpc>
            </a:pPr>
            <a:r>
              <a:rPr lang="hu-HU" dirty="0" smtClean="0"/>
              <a:t>Fej, arcjáték, szemkontaktus, szájmozgás</a:t>
            </a:r>
          </a:p>
          <a:p>
            <a:pPr lvl="1">
              <a:lnSpc>
                <a:spcPct val="170000"/>
              </a:lnSpc>
            </a:pPr>
            <a:r>
              <a:rPr lang="hu-HU" dirty="0" smtClean="0"/>
              <a:t>A testbeszéd kreatív destrukciója (szemetes-láda modell)</a:t>
            </a:r>
          </a:p>
          <a:p>
            <a:pPr>
              <a:lnSpc>
                <a:spcPct val="170000"/>
              </a:lnSpc>
            </a:pPr>
            <a:r>
              <a:rPr lang="hu-HU" dirty="0" smtClean="0"/>
              <a:t>Szituációk: Állásinterjú (mindkét oldalról)</a:t>
            </a:r>
          </a:p>
          <a:p>
            <a:pPr>
              <a:lnSpc>
                <a:spcPct val="170000"/>
              </a:lnSpc>
            </a:pPr>
            <a:r>
              <a:rPr lang="hu-HU" dirty="0" smtClean="0"/>
              <a:t>Szituációk: Tárgyalás</a:t>
            </a:r>
          </a:p>
          <a:p>
            <a:pPr>
              <a:lnSpc>
                <a:spcPct val="170000"/>
              </a:lnSpc>
            </a:pPr>
            <a:r>
              <a:rPr lang="hu-HU" dirty="0" smtClean="0"/>
              <a:t>Szituációk: Értekezlet, megbeszélés, prezentáció</a:t>
            </a:r>
          </a:p>
          <a:p>
            <a:pPr>
              <a:lnSpc>
                <a:spcPct val="170000"/>
              </a:lnSpc>
            </a:pPr>
            <a:r>
              <a:rPr lang="hu-HU" dirty="0" smtClean="0"/>
              <a:t>Szituációk: Látogatás, kapcsolatteremtés</a:t>
            </a:r>
          </a:p>
        </p:txBody>
      </p:sp>
      <p:sp>
        <p:nvSpPr>
          <p:cNvPr id="4" name="Jobbra nyíl 3"/>
          <p:cNvSpPr/>
          <p:nvPr/>
        </p:nvSpPr>
        <p:spPr>
          <a:xfrm>
            <a:off x="214282" y="2928934"/>
            <a:ext cx="714380" cy="35719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1285860"/>
            <a:ext cx="8229600" cy="5786478"/>
          </a:xfrm>
        </p:spPr>
        <p:txBody>
          <a:bodyPr>
            <a:normAutofit fontScale="55000" lnSpcReduction="20000"/>
          </a:bodyPr>
          <a:lstStyle/>
          <a:p>
            <a:pPr lvl="1">
              <a:buFont typeface="Wingdings" pitchFamily="2" charset="2"/>
              <a:buChar char="ü"/>
            </a:pPr>
            <a:endParaRPr lang="hu-HU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Kibújik a bőréből     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Örömében ugrál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Járom az utam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Ez bizony jár nekem!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Nem merem meglépni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Járatja a száját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Lábatlankodik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Kilóg a lóláb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Kilép a cégtől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Lejár az idő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Nyomot hagy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Lábon hordja ki a betegséget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Megveti a lábát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Nagy lábon él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Hajthatatlan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Gerinctelen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Egyenes ember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Púp a hátamon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solidFill>
                  <a:schemeClr val="tx1"/>
                </a:solidFill>
                <a:latin typeface="Book Antiqua" pitchFamily="18" charset="0"/>
              </a:rPr>
              <a:t>Hátráltat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Hátország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Lépés indulj!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Magába roskad- kihúzza magát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r>
              <a:rPr lang="hu-HU" dirty="0" smtClean="0">
                <a:latin typeface="Book Antiqua" pitchFamily="18" charset="0"/>
              </a:rPr>
              <a:t>Aki nem lép egyszerre, nem kap rétest estére…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endParaRPr lang="hu-HU" dirty="0" smtClean="0">
              <a:latin typeface="Book Antiqua" pitchFamily="18" charset="0"/>
            </a:endParaRP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endParaRPr lang="hu-HU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lvl="1">
              <a:buClr>
                <a:srgbClr val="FFFF00"/>
              </a:buClr>
              <a:buFont typeface="Wingdings" pitchFamily="2" charset="2"/>
              <a:buChar char="ü"/>
            </a:pPr>
            <a:endParaRPr lang="hu-HU" dirty="0" smtClean="0">
              <a:latin typeface="Book Antiqua" pitchFamily="18" charset="0"/>
            </a:endParaRPr>
          </a:p>
          <a:p>
            <a:pPr marL="630936" lvl="2" indent="-256032">
              <a:buFont typeface="Wingdings" pitchFamily="2" charset="2"/>
              <a:buChar char="ü"/>
            </a:pPr>
            <a:endParaRPr lang="hu-HU" dirty="0" smtClean="0">
              <a:solidFill>
                <a:schemeClr val="tx1"/>
              </a:solidFill>
              <a:latin typeface="Book Antiqua" pitchFamily="18" charset="0"/>
            </a:endParaRPr>
          </a:p>
          <a:p>
            <a:pPr eaLnBrk="1" hangingPunct="1"/>
            <a:endParaRPr lang="hu-HU" dirty="0" smtClean="0">
              <a:latin typeface="Book Antiqua" pitchFamily="18" charset="0"/>
            </a:endParaRPr>
          </a:p>
        </p:txBody>
      </p:sp>
      <p:pic>
        <p:nvPicPr>
          <p:cNvPr id="15364" name="Picture 5" descr="kezek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57950" y="2071678"/>
            <a:ext cx="2516179" cy="3494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hu-HU" dirty="0" smtClean="0"/>
              <a:t>Alapmetaforáink</a:t>
            </a:r>
            <a:endParaRPr lang="hu-HU" dirty="0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Alapfogalmak a testbeszéd ontológiai alapú értelmezéséhez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 A testbeszéd alapirányzatai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43051"/>
            <a:ext cx="8229600" cy="5214950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60000"/>
              </a:lnSpc>
            </a:pPr>
            <a:r>
              <a:rPr lang="hu-HU" dirty="0" err="1" smtClean="0"/>
              <a:t>Mcdonaldizáció</a:t>
            </a:r>
            <a:r>
              <a:rPr lang="hu-HU" dirty="0" smtClean="0"/>
              <a:t>: a testbeszéd </a:t>
            </a:r>
            <a:r>
              <a:rPr lang="hu-HU" dirty="0" err="1" smtClean="0"/>
              <a:t>Grice-maximáinak</a:t>
            </a:r>
            <a:r>
              <a:rPr lang="hu-HU" dirty="0" smtClean="0"/>
              <a:t> megtartása (könyv szerinti testbeszéd), </a:t>
            </a:r>
          </a:p>
          <a:p>
            <a:pPr algn="just">
              <a:lnSpc>
                <a:spcPct val="160000"/>
              </a:lnSpc>
            </a:pPr>
            <a:r>
              <a:rPr lang="hu-HU" dirty="0" err="1" smtClean="0"/>
              <a:t>Demcdonaldizáció</a:t>
            </a:r>
            <a:r>
              <a:rPr lang="hu-HU" dirty="0" smtClean="0"/>
              <a:t>: tudatosan sérti meg  a </a:t>
            </a:r>
            <a:r>
              <a:rPr lang="hu-HU" dirty="0" err="1" smtClean="0"/>
              <a:t>Grice-maximákat</a:t>
            </a:r>
            <a:r>
              <a:rPr lang="hu-HU" dirty="0" smtClean="0"/>
              <a:t> (tipikus eset: túlkontrollált testbeszéd), a kommunikáció </a:t>
            </a:r>
            <a:r>
              <a:rPr lang="hu-HU" u="sng" dirty="0" smtClean="0"/>
              <a:t>koncepciózus</a:t>
            </a:r>
            <a:r>
              <a:rPr lang="hu-HU" dirty="0" smtClean="0"/>
              <a:t> , tudatos rombolása</a:t>
            </a:r>
          </a:p>
          <a:p>
            <a:pPr algn="just">
              <a:lnSpc>
                <a:spcPct val="160000"/>
              </a:lnSpc>
            </a:pPr>
            <a:r>
              <a:rPr lang="hu-HU" dirty="0" err="1" smtClean="0"/>
              <a:t>Posztmcdonaldizáció</a:t>
            </a:r>
            <a:r>
              <a:rPr lang="hu-HU" dirty="0" smtClean="0"/>
              <a:t>: könnyedén kontrollált, </a:t>
            </a:r>
            <a:r>
              <a:rPr lang="hu-HU" u="sng" dirty="0" smtClean="0"/>
              <a:t>stílust teremtő</a:t>
            </a:r>
            <a:r>
              <a:rPr lang="hu-HU" dirty="0" smtClean="0"/>
              <a:t>  (finomság, elegancia, coll, stb.), kontroll hatására bekövetkező, minőségi javulást eredményező (testbeszéd) kommunikáció</a:t>
            </a:r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testbeszéd ontológiái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 smtClean="0"/>
              <a:t>Erős ontológia: legalább 1 </a:t>
            </a:r>
            <a:r>
              <a:rPr lang="hu-HU" dirty="0" err="1" smtClean="0"/>
              <a:t>Grice-maxima</a:t>
            </a:r>
            <a:r>
              <a:rPr lang="hu-HU" dirty="0" smtClean="0"/>
              <a:t> </a:t>
            </a:r>
            <a:r>
              <a:rPr lang="hu-HU" u="sng" dirty="0" smtClean="0"/>
              <a:t>tudatlan</a:t>
            </a:r>
            <a:r>
              <a:rPr lang="hu-HU" dirty="0" smtClean="0"/>
              <a:t> megsértése (</a:t>
            </a:r>
            <a:r>
              <a:rPr lang="hu-HU" dirty="0" err="1" smtClean="0"/>
              <a:t>mcproletarizáció</a:t>
            </a:r>
            <a:r>
              <a:rPr lang="hu-HU" dirty="0" smtClean="0"/>
              <a:t>, menzakultúra: darabos járás, stb.)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Gyenge ontológia: minden tudatos mozgás, testbeszéd (pl. a de-, poszt-, </a:t>
            </a:r>
            <a:r>
              <a:rPr lang="hu-HU" dirty="0" err="1" smtClean="0"/>
              <a:t>mcdonaldizáció</a:t>
            </a:r>
            <a:r>
              <a:rPr lang="hu-HU" dirty="0" smtClean="0"/>
              <a:t> is ide soroljuk) + a </a:t>
            </a:r>
            <a:r>
              <a:rPr lang="hu-HU" dirty="0" err="1" smtClean="0"/>
              <a:t>Grice-maximák</a:t>
            </a:r>
            <a:r>
              <a:rPr lang="hu-HU" dirty="0" smtClean="0"/>
              <a:t> mindenfajta tudatos megsértése</a:t>
            </a:r>
            <a:endParaRPr lang="hu-H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Grice-maximák</a:t>
            </a:r>
            <a:r>
              <a:rPr lang="hu-HU" dirty="0" smtClean="0"/>
              <a:t> a testbeszédben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 smtClean="0"/>
              <a:t> A </a:t>
            </a:r>
            <a:r>
              <a:rPr lang="hu-HU" dirty="0" err="1" smtClean="0"/>
              <a:t>Grice-maximák</a:t>
            </a:r>
            <a:r>
              <a:rPr lang="hu-HU" dirty="0" smtClean="0"/>
              <a:t> (tudatos) megtartása </a:t>
            </a:r>
            <a:r>
              <a:rPr lang="hu-HU" dirty="0" err="1" smtClean="0"/>
              <a:t>mcdonaldizáció</a:t>
            </a:r>
            <a:endParaRPr lang="hu-HU" dirty="0" smtClean="0"/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A </a:t>
            </a:r>
            <a:r>
              <a:rPr lang="hu-HU" dirty="0" err="1" smtClean="0"/>
              <a:t>Grice-maximák</a:t>
            </a:r>
            <a:r>
              <a:rPr lang="hu-HU" dirty="0" smtClean="0"/>
              <a:t> tudatlan megsértése: erős ontológia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A </a:t>
            </a:r>
            <a:r>
              <a:rPr lang="hu-HU" dirty="0" err="1" smtClean="0"/>
              <a:t>Grice-maximák</a:t>
            </a:r>
            <a:r>
              <a:rPr lang="hu-HU" dirty="0" smtClean="0"/>
              <a:t> tudatos megsértése: gyenge ontológia</a:t>
            </a:r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Grice-maximák</a:t>
            </a:r>
            <a:r>
              <a:rPr lang="hu-HU" dirty="0" smtClean="0"/>
              <a:t> 2.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hu-HU" dirty="0" smtClean="0"/>
              <a:t>Mennyiségi alapelv: több, vagy kevesebb mozgás</a:t>
            </a:r>
          </a:p>
          <a:p>
            <a:pPr algn="just"/>
            <a:r>
              <a:rPr lang="hu-HU" dirty="0" smtClean="0"/>
              <a:t>Minőségi alapelv: minőségi gesztus, érdekes mozdulat  pl. ironikus testjáték (pl. Woody A. ironikus  bénázása)</a:t>
            </a:r>
          </a:p>
          <a:p>
            <a:pPr algn="just"/>
            <a:r>
              <a:rPr lang="hu-HU" dirty="0" smtClean="0"/>
              <a:t>Relevancia (irrelevancia):  össze nem illő testbeszéd, ha tudatosan alkalmazza, gyenge ontológia (helyzethez nem illő fintor)</a:t>
            </a:r>
          </a:p>
          <a:p>
            <a:pPr algn="just"/>
            <a:r>
              <a:rPr lang="hu-HU" dirty="0" smtClean="0"/>
              <a:t>Modor  megsértése:  homályos testbeszéd</a:t>
            </a:r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Bullshit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hu-HU" dirty="0" smtClean="0"/>
              <a:t>Naiv </a:t>
            </a:r>
            <a:r>
              <a:rPr lang="hu-HU" dirty="0" err="1" smtClean="0"/>
              <a:t>bullshit</a:t>
            </a:r>
            <a:r>
              <a:rPr lang="hu-HU" dirty="0" smtClean="0"/>
              <a:t>: erős ontológia, nem kontrollált, saját magát is becsapó testbeszéd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Tudatos </a:t>
            </a:r>
            <a:r>
              <a:rPr lang="hu-HU" dirty="0" err="1" smtClean="0"/>
              <a:t>bullshit</a:t>
            </a:r>
            <a:r>
              <a:rPr lang="hu-HU" dirty="0" smtClean="0"/>
              <a:t> (</a:t>
            </a:r>
            <a:r>
              <a:rPr lang="hu-HU" dirty="0" err="1" smtClean="0"/>
              <a:t>Pr</a:t>
            </a:r>
            <a:r>
              <a:rPr lang="hu-HU" dirty="0" smtClean="0"/>
              <a:t>, Marketing, Rock…):  megtermékenyítő mozgás, a naiv </a:t>
            </a:r>
            <a:r>
              <a:rPr lang="hu-HU" dirty="0" err="1" smtClean="0"/>
              <a:t>bullshitra</a:t>
            </a:r>
            <a:r>
              <a:rPr lang="hu-HU" dirty="0" smtClean="0"/>
              <a:t> rájátszó testbeszéd, gyenge ontológia</a:t>
            </a:r>
          </a:p>
          <a:p>
            <a:pPr algn="just"/>
            <a:endParaRPr lang="hu-HU" dirty="0" smtClean="0"/>
          </a:p>
          <a:p>
            <a:pPr algn="just"/>
            <a:r>
              <a:rPr lang="hu-HU" dirty="0" smtClean="0"/>
              <a:t>Pl. a balett </a:t>
            </a:r>
            <a:r>
              <a:rPr lang="hu-HU" dirty="0" err="1" smtClean="0"/>
              <a:t>posztmcdonaldizált</a:t>
            </a:r>
            <a:r>
              <a:rPr lang="hu-HU" dirty="0" smtClean="0"/>
              <a:t> testbeszéd, algoritmizált, kifinomult, minőségi testnyelv, a finomság felnagyítása (pl. balett-elemek a rock színpadon) már </a:t>
            </a:r>
            <a:r>
              <a:rPr lang="hu-HU" dirty="0" err="1" smtClean="0"/>
              <a:t>bullshit</a:t>
            </a:r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 smtClean="0"/>
              <a:t>Grice-maximák</a:t>
            </a:r>
            <a:r>
              <a:rPr lang="hu-HU" dirty="0" smtClean="0"/>
              <a:t> </a:t>
            </a:r>
            <a:br>
              <a:rPr lang="hu-HU" dirty="0" smtClean="0"/>
            </a:br>
            <a:r>
              <a:rPr lang="hu-HU" dirty="0" smtClean="0"/>
              <a:t>vagy a tudatos megsértésük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800" dirty="0" smtClean="0">
                <a:latin typeface="Arial" charset="0"/>
              </a:rPr>
              <a:t>Van </a:t>
            </a:r>
            <a:r>
              <a:rPr lang="hu-HU" sz="2800" dirty="0" err="1" smtClean="0">
                <a:latin typeface="Arial" charset="0"/>
              </a:rPr>
              <a:t>Halen</a:t>
            </a:r>
            <a:r>
              <a:rPr lang="hu-HU" sz="2800" dirty="0" smtClean="0">
                <a:latin typeface="Arial" charset="0"/>
              </a:rPr>
              <a:t> - </a:t>
            </a:r>
            <a:r>
              <a:rPr lang="hu-HU" sz="2800" dirty="0" err="1" smtClean="0">
                <a:latin typeface="Arial" charset="0"/>
              </a:rPr>
              <a:t>Jump</a:t>
            </a:r>
            <a:r>
              <a:rPr lang="hu-HU" sz="2800" dirty="0" smtClean="0">
                <a:latin typeface="Arial" charset="0"/>
              </a:rPr>
              <a:t> </a:t>
            </a:r>
            <a:r>
              <a:rPr lang="hu-HU" sz="2800" dirty="0" smtClean="0">
                <a:solidFill>
                  <a:srgbClr val="00B0F0"/>
                </a:solidFill>
                <a:latin typeface="Times New Roman CE" pitchFamily="18" charset="-18"/>
                <a:hlinkClick r:id="rId2"/>
              </a:rPr>
              <a:t>http://www.youtube.com/watch?v=swzh0ngMNJo</a:t>
            </a:r>
            <a:endParaRPr lang="hu-HU" sz="2800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hu-HU" sz="2400" dirty="0" smtClean="0">
              <a:solidFill>
                <a:srgbClr val="00B0F0"/>
              </a:solidFill>
              <a:latin typeface="Times New Roman CE" pitchFamily="18" charset="-18"/>
            </a:endParaRPr>
          </a:p>
          <a:p>
            <a:pPr algn="ctr"/>
            <a:r>
              <a:rPr lang="hu-HU" sz="2400" dirty="0" smtClean="0">
                <a:solidFill>
                  <a:srgbClr val="00B0F0"/>
                </a:solidFill>
                <a:latin typeface="Times New Roman CE" pitchFamily="18" charset="-18"/>
              </a:rPr>
              <a:t>A TESTBESZÉD POSZTMCDONALDIZÁCIÓJA</a:t>
            </a:r>
          </a:p>
          <a:p>
            <a:pPr algn="ctr"/>
            <a:endParaRPr lang="hu-HU" sz="2400" dirty="0" smtClean="0">
              <a:solidFill>
                <a:srgbClr val="00B0F0"/>
              </a:solidFill>
              <a:latin typeface="Times New Roman CE" pitchFamily="18" charset="-18"/>
            </a:endParaRPr>
          </a:p>
          <a:p>
            <a:pPr algn="ctr"/>
            <a:r>
              <a:rPr lang="hu-HU" sz="2400" dirty="0" smtClean="0">
                <a:solidFill>
                  <a:srgbClr val="00B0F0"/>
                </a:solidFill>
                <a:latin typeface="Times New Roman CE" pitchFamily="18" charset="-18"/>
              </a:rPr>
              <a:t>Professzionális </a:t>
            </a:r>
            <a:r>
              <a:rPr lang="hu-HU" sz="2400" dirty="0" err="1" smtClean="0">
                <a:solidFill>
                  <a:srgbClr val="00B0F0"/>
                </a:solidFill>
                <a:latin typeface="Times New Roman CE" pitchFamily="18" charset="-18"/>
              </a:rPr>
              <a:t>bullshit</a:t>
            </a:r>
            <a:endParaRPr lang="hu-HU" sz="2400" dirty="0" smtClean="0">
              <a:solidFill>
                <a:srgbClr val="00B0F0"/>
              </a:solidFill>
              <a:latin typeface="Times New Roman CE" pitchFamily="18" charset="-18"/>
            </a:endParaRPr>
          </a:p>
          <a:p>
            <a:pPr algn="ctr"/>
            <a:endParaRPr lang="hu-HU" sz="2400" dirty="0" smtClean="0">
              <a:solidFill>
                <a:srgbClr val="00B0F0"/>
              </a:solidFill>
              <a:latin typeface="Times New Roman CE" pitchFamily="18" charset="-18"/>
            </a:endParaRPr>
          </a:p>
          <a:p>
            <a:pPr algn="ctr">
              <a:buNone/>
            </a:pPr>
            <a:r>
              <a:rPr lang="hu-HU" sz="4000" dirty="0" smtClean="0">
                <a:latin typeface="Times New Roman CE" pitchFamily="18" charset="-18"/>
              </a:rPr>
              <a:t>A testbeszéd gyenge ontológiája</a:t>
            </a:r>
          </a:p>
          <a:p>
            <a:pPr algn="ctr">
              <a:buNone/>
            </a:pPr>
            <a:r>
              <a:rPr lang="hu-HU" sz="2400" dirty="0" smtClean="0">
                <a:latin typeface="Times New Roman CE" pitchFamily="18" charset="-18"/>
              </a:rPr>
              <a:t>Tudatosan sértik meg a </a:t>
            </a:r>
            <a:r>
              <a:rPr lang="hu-HU" sz="2400" dirty="0" err="1" smtClean="0">
                <a:latin typeface="Times New Roman CE" pitchFamily="18" charset="-18"/>
              </a:rPr>
              <a:t>Grice-maximákat</a:t>
            </a:r>
            <a:r>
              <a:rPr lang="hu-HU" sz="2400" dirty="0" smtClean="0">
                <a:latin typeface="Times New Roman CE" pitchFamily="18" charset="-18"/>
              </a:rPr>
              <a:t> </a:t>
            </a:r>
          </a:p>
          <a:p>
            <a:pPr algn="ctr">
              <a:buNone/>
            </a:pPr>
            <a:r>
              <a:rPr lang="hu-HU" sz="2400" dirty="0" smtClean="0">
                <a:latin typeface="Times New Roman CE" pitchFamily="18" charset="-18"/>
              </a:rPr>
              <a:t>„Felülről” rombolja a maximákat</a:t>
            </a:r>
          </a:p>
        </p:txBody>
      </p:sp>
      <p:sp>
        <p:nvSpPr>
          <p:cNvPr id="13" name="Téglalap 12"/>
          <p:cNvSpPr/>
          <p:nvPr/>
        </p:nvSpPr>
        <p:spPr>
          <a:xfrm>
            <a:off x="857224" y="3071810"/>
            <a:ext cx="750099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5" algn="ctr"/>
            <a:endParaRPr lang="hu-HU" sz="3200" dirty="0" smtClean="0"/>
          </a:p>
          <a:p>
            <a:pPr algn="ctr"/>
            <a:endParaRPr lang="hu-HU" dirty="0" smtClean="0"/>
          </a:p>
          <a:p>
            <a:pPr algn="ctr"/>
            <a:endParaRPr lang="hu-HU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hu-HU" sz="4000" smtClean="0"/>
              <a:t/>
            </a:r>
            <a:br>
              <a:rPr lang="hu-HU" sz="4000" smtClean="0"/>
            </a:br>
            <a:r>
              <a:rPr lang="hu-HU" sz="4000" smtClean="0"/>
              <a:t>Mennyiség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solidFill>
                  <a:srgbClr val="FF0000"/>
                </a:solidFill>
              </a:rPr>
              <a:t>A mennyiség kategóriája alá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2000" dirty="0" smtClean="0">
                <a:solidFill>
                  <a:srgbClr val="FF0000"/>
                </a:solidFill>
              </a:rPr>
              <a:t>1. Hozzájárulásod legyen a kívánt mértékben informatív!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2000" dirty="0" smtClean="0">
                <a:solidFill>
                  <a:srgbClr val="FF0000"/>
                </a:solidFill>
              </a:rPr>
              <a:t>2. Hozzájárulásod ne legyen informatívabb, mint amennyire szükséges! </a:t>
            </a:r>
          </a:p>
          <a:p>
            <a:pPr lvl="1"/>
            <a:endParaRPr lang="hu-HU" sz="2000" dirty="0" smtClean="0"/>
          </a:p>
          <a:p>
            <a:r>
              <a:rPr lang="hu-HU" sz="2400" dirty="0" smtClean="0"/>
              <a:t>Akrobatikus és küzdősport elemek a mennyiség maximájának kreatív megsértése</a:t>
            </a:r>
          </a:p>
          <a:p>
            <a:endParaRPr lang="hu-H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Minőség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dirty="0" smtClean="0">
                <a:solidFill>
                  <a:srgbClr val="FF0000"/>
                </a:solidFill>
              </a:rPr>
              <a:t>1. Ne mondj olyasmit, amiről úgy hiszed, hogy hamis!</a:t>
            </a:r>
          </a:p>
          <a:p>
            <a:r>
              <a:rPr lang="hu-HU" sz="2400" dirty="0" smtClean="0">
                <a:solidFill>
                  <a:srgbClr val="FF0000"/>
                </a:solidFill>
              </a:rPr>
              <a:t>2. Ne mondj olyasmit, amire nézve nincs megfelelő evidenciád! </a:t>
            </a:r>
          </a:p>
          <a:p>
            <a:pPr eaLnBrk="1" hangingPunct="1"/>
            <a:endParaRPr lang="hu-HU" dirty="0" smtClean="0"/>
          </a:p>
          <a:p>
            <a:pPr eaLnBrk="1" hangingPunct="1"/>
            <a:r>
              <a:rPr lang="hu-HU" dirty="0" smtClean="0"/>
              <a:t>Végig fikció, kitalált történet, gyenge ontológia</a:t>
            </a:r>
          </a:p>
          <a:p>
            <a:pPr eaLnBrk="1" hangingPunct="1"/>
            <a:r>
              <a:rPr lang="hu-HU" dirty="0" smtClean="0"/>
              <a:t>Deviáns kamaszként tűnnek fel</a:t>
            </a:r>
          </a:p>
          <a:p>
            <a:pPr eaLnBrk="1" hangingPunct="1"/>
            <a:r>
              <a:rPr lang="hu-HU" dirty="0" smtClean="0"/>
              <a:t>Biszexuális mintázatok</a:t>
            </a:r>
          </a:p>
          <a:p>
            <a:pPr eaLnBrk="1" hangingPunct="1"/>
            <a:r>
              <a:rPr lang="hu-HU" dirty="0" err="1" smtClean="0"/>
              <a:t>Macho-szerepek</a:t>
            </a:r>
            <a:r>
              <a:rPr lang="hu-HU" dirty="0" smtClean="0"/>
              <a:t> ironikus rombolása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Modor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 smtClean="0">
                <a:solidFill>
                  <a:srgbClr val="FF0000"/>
                </a:solidFill>
              </a:rPr>
              <a:t>1. </a:t>
            </a:r>
            <a:r>
              <a:rPr lang="hu-HU" sz="2400" dirty="0" smtClean="0">
                <a:solidFill>
                  <a:srgbClr val="FF0000"/>
                </a:solidFill>
              </a:rPr>
              <a:t>Kerüld a kifejezés homályosságát!</a:t>
            </a:r>
          </a:p>
          <a:p>
            <a:pPr eaLnBrk="1" hangingPunct="1"/>
            <a:r>
              <a:rPr lang="hu-HU" sz="2400" dirty="0" smtClean="0">
                <a:solidFill>
                  <a:srgbClr val="FF0000"/>
                </a:solidFill>
              </a:rPr>
              <a:t>2. Kerüld a kétértelműséget!</a:t>
            </a:r>
          </a:p>
          <a:p>
            <a:pPr eaLnBrk="1" hangingPunct="1"/>
            <a:r>
              <a:rPr lang="hu-HU" sz="2400" dirty="0" smtClean="0">
                <a:solidFill>
                  <a:srgbClr val="FF0000"/>
                </a:solidFill>
              </a:rPr>
              <a:t>3. Légy tömör!</a:t>
            </a:r>
          </a:p>
          <a:p>
            <a:pPr eaLnBrk="1" hangingPunct="1"/>
            <a:r>
              <a:rPr lang="hu-HU" sz="2400" dirty="0" smtClean="0">
                <a:solidFill>
                  <a:srgbClr val="FF0000"/>
                </a:solidFill>
              </a:rPr>
              <a:t>4. Légy rendezett! </a:t>
            </a:r>
          </a:p>
          <a:p>
            <a:pPr eaLnBrk="1" hangingPunct="1"/>
            <a:endParaRPr lang="hu-HU" sz="24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hu-HU" dirty="0" smtClean="0"/>
              <a:t>Erős stílustörések („törés az ontológiában”), mintha két egymástól független történet játszódna  egyidejűleg</a:t>
            </a:r>
          </a:p>
          <a:p>
            <a:pPr eaLnBrk="1" hangingPunct="1"/>
            <a:r>
              <a:rPr lang="hu-HU" dirty="0" smtClean="0"/>
              <a:t>Nem jelenik meg egy szervezett színpadkép</a:t>
            </a:r>
          </a:p>
          <a:p>
            <a:pPr eaLnBrk="1" hangingPunct="1"/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Viszony vagy relevancia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hu-HU" dirty="0" smtClean="0">
                <a:solidFill>
                  <a:srgbClr val="FF0000"/>
                </a:solidFill>
              </a:rPr>
              <a:t>1 Légy releváns!</a:t>
            </a:r>
          </a:p>
          <a:p>
            <a:pPr eaLnBrk="1" hangingPunct="1"/>
            <a:endParaRPr lang="hu-HU" dirty="0" smtClean="0"/>
          </a:p>
          <a:p>
            <a:pPr eaLnBrk="1" hangingPunct="1"/>
            <a:r>
              <a:rPr lang="hu-HU" dirty="0" smtClean="0"/>
              <a:t>Irreleváns</a:t>
            </a:r>
          </a:p>
          <a:p>
            <a:pPr lvl="1"/>
            <a:r>
              <a:rPr lang="hu-HU" dirty="0" smtClean="0"/>
              <a:t>Egyszerre „hím” és egyszerre feminin </a:t>
            </a:r>
          </a:p>
          <a:p>
            <a:pPr lvl="2"/>
            <a:r>
              <a:rPr lang="hu-HU" dirty="0" smtClean="0"/>
              <a:t>Kéztartás, törzsmozgás  feminin</a:t>
            </a:r>
          </a:p>
          <a:p>
            <a:pPr lvl="2"/>
            <a:r>
              <a:rPr lang="hu-HU" dirty="0" smtClean="0"/>
              <a:t>Ugrás, rúgás túljátszott férfiasság</a:t>
            </a:r>
          </a:p>
          <a:p>
            <a:pPr lvl="1"/>
            <a:r>
              <a:rPr lang="hu-HU" dirty="0" smtClean="0"/>
              <a:t>Kamasz mozgások: fiú kamasz mozgásának megjelenése idősebb nők mozdulataival</a:t>
            </a:r>
          </a:p>
          <a:p>
            <a:pPr lvl="1"/>
            <a:endParaRPr lang="hu-HU" dirty="0" smtClean="0"/>
          </a:p>
          <a:p>
            <a:r>
              <a:rPr lang="hu-HU" dirty="0" smtClean="0"/>
              <a:t>Releváns:  a férfiasságon való ironizálás a koncepció</a:t>
            </a:r>
          </a:p>
          <a:p>
            <a:pPr eaLnBrk="1" hangingPunct="1">
              <a:buNone/>
            </a:pPr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100" dirty="0" smtClean="0">
                <a:latin typeface="Arial" charset="0"/>
              </a:rPr>
              <a:t>Sex Pistols - Anarchy in the UK</a:t>
            </a:r>
            <a:r>
              <a:rPr lang="hu-HU" sz="3100" dirty="0" smtClean="0">
                <a:latin typeface="Arial" charset="0"/>
              </a:rPr>
              <a:t/>
            </a:r>
            <a:br>
              <a:rPr lang="hu-HU" sz="3100" dirty="0" smtClean="0">
                <a:latin typeface="Arial" charset="0"/>
              </a:rPr>
            </a:br>
            <a:r>
              <a:rPr lang="hu-HU" sz="3100" dirty="0" smtClean="0">
                <a:solidFill>
                  <a:srgbClr val="00B0F0"/>
                </a:solidFill>
                <a:latin typeface="Times New Roman CE" pitchFamily="18" charset="-18"/>
                <a:hlinkClick r:id="rId2"/>
              </a:rPr>
              <a:t>http://www.youtube.com/watch?v=JQkActP-isE</a:t>
            </a:r>
            <a:endParaRPr lang="hu-H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endParaRPr lang="hu-HU" sz="2400" dirty="0" smtClean="0">
              <a:latin typeface="Times New Roman CE" pitchFamily="18" charset="-18"/>
            </a:endParaRPr>
          </a:p>
          <a:p>
            <a:pPr algn="ctr"/>
            <a:r>
              <a:rPr lang="hu-HU" sz="2400" dirty="0" smtClean="0">
                <a:solidFill>
                  <a:srgbClr val="00B0F0"/>
                </a:solidFill>
                <a:latin typeface="Times New Roman CE" pitchFamily="18" charset="-18"/>
              </a:rPr>
              <a:t>TESTBESZÉD NEM TUDATOS DEMCDONALDIZÁCIÓJA</a:t>
            </a:r>
          </a:p>
          <a:p>
            <a:pPr algn="ctr">
              <a:buNone/>
            </a:pPr>
            <a:endParaRPr lang="hu-HU" sz="2400" dirty="0" smtClean="0">
              <a:solidFill>
                <a:srgbClr val="00B0F0"/>
              </a:solidFill>
              <a:latin typeface="Times New Roman CE" pitchFamily="18" charset="-18"/>
            </a:endParaRPr>
          </a:p>
          <a:p>
            <a:pPr algn="ctr">
              <a:buNone/>
            </a:pPr>
            <a:r>
              <a:rPr lang="hu-HU" sz="4000" dirty="0" smtClean="0">
                <a:latin typeface="Times New Roman CE" pitchFamily="18" charset="-18"/>
              </a:rPr>
              <a:t>A testbeszéd erős ontológiája</a:t>
            </a:r>
          </a:p>
          <a:p>
            <a:pPr algn="ctr">
              <a:buNone/>
            </a:pPr>
            <a:r>
              <a:rPr lang="hu-HU" sz="4000" dirty="0" smtClean="0">
                <a:latin typeface="Times New Roman CE" pitchFamily="18" charset="-18"/>
              </a:rPr>
              <a:t>Rock-patológia</a:t>
            </a:r>
          </a:p>
          <a:p>
            <a:pPr algn="ctr">
              <a:buNone/>
            </a:pPr>
            <a:r>
              <a:rPr lang="hu-HU" sz="4000" dirty="0" smtClean="0">
                <a:latin typeface="Times New Roman CE" pitchFamily="18" charset="-18"/>
              </a:rPr>
              <a:t>Egy (időben) neurotikus(</a:t>
            </a:r>
            <a:r>
              <a:rPr lang="hu-HU" sz="4000" dirty="0" err="1" smtClean="0">
                <a:latin typeface="Times New Roman CE" pitchFamily="18" charset="-18"/>
              </a:rPr>
              <a:t>abb</a:t>
            </a:r>
            <a:r>
              <a:rPr lang="hu-HU" sz="4000" dirty="0" smtClean="0">
                <a:latin typeface="Times New Roman CE" pitchFamily="18" charset="-18"/>
              </a:rPr>
              <a:t>) társadalom önterápiája</a:t>
            </a:r>
          </a:p>
          <a:p>
            <a:pPr algn="ctr">
              <a:buNone/>
            </a:pPr>
            <a:r>
              <a:rPr lang="hu-HU" sz="2400" dirty="0" smtClean="0">
                <a:latin typeface="Times New Roman CE" pitchFamily="18" charset="-18"/>
              </a:rPr>
              <a:t>Magát adva sérti meg a </a:t>
            </a:r>
            <a:r>
              <a:rPr lang="hu-HU" sz="2400" dirty="0" err="1" smtClean="0">
                <a:latin typeface="Times New Roman CE" pitchFamily="18" charset="-18"/>
              </a:rPr>
              <a:t>Grice-maximákat</a:t>
            </a:r>
            <a:r>
              <a:rPr lang="hu-HU" sz="2400" dirty="0" smtClean="0">
                <a:latin typeface="Times New Roman CE" pitchFamily="18" charset="-18"/>
              </a:rPr>
              <a:t> </a:t>
            </a:r>
          </a:p>
          <a:p>
            <a:pPr algn="ctr">
              <a:buNone/>
            </a:pPr>
            <a:r>
              <a:rPr lang="hu-HU" sz="2400" dirty="0" smtClean="0">
                <a:latin typeface="Times New Roman CE" pitchFamily="18" charset="-18"/>
              </a:rPr>
              <a:t>„Alulról” rombolja a maximákat (pszichopata határát elérő szerep)</a:t>
            </a:r>
          </a:p>
          <a:p>
            <a:pPr algn="ctr">
              <a:buNone/>
            </a:pPr>
            <a:endParaRPr lang="hu-HU" sz="2400" dirty="0" smtClean="0">
              <a:latin typeface="Times New Roman CE" pitchFamily="18" charset="-18"/>
            </a:endParaRPr>
          </a:p>
          <a:p>
            <a:pPr algn="ctr">
              <a:buNone/>
            </a:pPr>
            <a:endParaRPr lang="hu-HU" sz="4000" dirty="0" smtClean="0">
              <a:latin typeface="Times New Roman CE" pitchFamily="18" charset="-1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hu-HU" sz="4000" smtClean="0"/>
              <a:t/>
            </a:r>
            <a:br>
              <a:rPr lang="hu-HU" sz="4000" smtClean="0"/>
            </a:br>
            <a:r>
              <a:rPr lang="hu-HU" sz="4000" smtClean="0"/>
              <a:t>Mennyiség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solidFill>
                  <a:srgbClr val="FF0000"/>
                </a:solidFill>
              </a:rPr>
              <a:t>A mennyiség kategóriája alá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2000" dirty="0" smtClean="0">
                <a:solidFill>
                  <a:srgbClr val="FF0000"/>
                </a:solidFill>
              </a:rPr>
              <a:t>1. Hozzájárulásod legyen a kívánt mértékben informatív!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2000" dirty="0" smtClean="0">
                <a:solidFill>
                  <a:srgbClr val="FF0000"/>
                </a:solidFill>
              </a:rPr>
              <a:t>2. Hozzájárulásod ne legyen informatívabb, mint amennyire szükséges! </a:t>
            </a:r>
          </a:p>
          <a:p>
            <a:pPr lvl="1"/>
            <a:endParaRPr lang="hu-HU" sz="2000" dirty="0" smtClean="0"/>
          </a:p>
          <a:p>
            <a:r>
              <a:rPr lang="hu-HU" sz="2400" dirty="0" smtClean="0"/>
              <a:t>Alapvetően megsérti az együttműködési alapelvet: újradefiniálja a rock-színpadon való előadást</a:t>
            </a:r>
          </a:p>
          <a:p>
            <a:r>
              <a:rPr lang="hu-HU" sz="2400" dirty="0" smtClean="0"/>
              <a:t>Sok a kényszeresség, kevés a normális, kényszerestől eltérő mozgás</a:t>
            </a:r>
          </a:p>
          <a:p>
            <a:r>
              <a:rPr lang="hu-HU" sz="2400" dirty="0" smtClean="0"/>
              <a:t>Nem informatív a mozgás: a „társalgás” közös keretét nem tartja</a:t>
            </a:r>
          </a:p>
          <a:p>
            <a:endParaRPr lang="hu-HU" sz="2400" dirty="0" smtClean="0"/>
          </a:p>
          <a:p>
            <a:endParaRPr lang="hu-H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Minőség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dirty="0" smtClean="0">
                <a:solidFill>
                  <a:srgbClr val="FF0000"/>
                </a:solidFill>
              </a:rPr>
              <a:t>1. Ne mondj olyasmit, amiről úgy hiszed, hogy hamis!</a:t>
            </a:r>
          </a:p>
          <a:p>
            <a:r>
              <a:rPr lang="hu-HU" sz="2400" dirty="0" smtClean="0">
                <a:solidFill>
                  <a:srgbClr val="FF0000"/>
                </a:solidFill>
              </a:rPr>
              <a:t>2. Ne mondj olyasmit, amire nézve nincs megfelelő evidenciád! </a:t>
            </a:r>
          </a:p>
          <a:p>
            <a:pPr eaLnBrk="1" hangingPunct="1"/>
            <a:endParaRPr lang="hu-HU" dirty="0" smtClean="0"/>
          </a:p>
          <a:p>
            <a:pPr eaLnBrk="1" hangingPunct="1"/>
            <a:r>
              <a:rPr lang="hu-HU" dirty="0" smtClean="0"/>
              <a:t>A minőség elvét megtartja: önmagát adja</a:t>
            </a:r>
          </a:p>
          <a:p>
            <a:pPr eaLnBrk="1" hangingPunct="1"/>
            <a:r>
              <a:rPr lang="hu-HU" dirty="0" smtClean="0"/>
              <a:t>Egysíkú a </a:t>
            </a:r>
            <a:r>
              <a:rPr lang="hu-HU" dirty="0" err="1" smtClean="0"/>
              <a:t>tesbeszéde</a:t>
            </a:r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Modor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 smtClean="0">
                <a:solidFill>
                  <a:srgbClr val="FF0000"/>
                </a:solidFill>
              </a:rPr>
              <a:t>1. </a:t>
            </a:r>
            <a:r>
              <a:rPr lang="hu-HU" sz="2400" dirty="0" smtClean="0">
                <a:solidFill>
                  <a:srgbClr val="FF0000"/>
                </a:solidFill>
              </a:rPr>
              <a:t>Kerüld a kifejezés homályosságát!</a:t>
            </a:r>
          </a:p>
          <a:p>
            <a:pPr eaLnBrk="1" hangingPunct="1"/>
            <a:r>
              <a:rPr lang="hu-HU" sz="2400" dirty="0" smtClean="0">
                <a:solidFill>
                  <a:srgbClr val="FF0000"/>
                </a:solidFill>
              </a:rPr>
              <a:t>2. Kerüld a kétértelműséget!</a:t>
            </a:r>
          </a:p>
          <a:p>
            <a:pPr eaLnBrk="1" hangingPunct="1"/>
            <a:r>
              <a:rPr lang="hu-HU" sz="2400" dirty="0" smtClean="0">
                <a:solidFill>
                  <a:srgbClr val="FF0000"/>
                </a:solidFill>
              </a:rPr>
              <a:t>3. Légy tömör!</a:t>
            </a:r>
          </a:p>
          <a:p>
            <a:pPr eaLnBrk="1" hangingPunct="1"/>
            <a:r>
              <a:rPr lang="hu-HU" sz="2400" dirty="0" smtClean="0">
                <a:solidFill>
                  <a:srgbClr val="FF0000"/>
                </a:solidFill>
              </a:rPr>
              <a:t>4. Légy rendezett! </a:t>
            </a:r>
          </a:p>
          <a:p>
            <a:pPr eaLnBrk="1" hangingPunct="1"/>
            <a:endParaRPr lang="hu-HU" sz="24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hu-HU" dirty="0" smtClean="0"/>
              <a:t>Homályos testbeszéddel megsérti a modor alapelvét (hogy viselkedik egy rock-zenász, legyen világos, mi a szándéka)</a:t>
            </a:r>
          </a:p>
          <a:p>
            <a:pPr eaLnBrk="1" hangingPunct="1"/>
            <a:r>
              <a:rPr lang="hu-HU" dirty="0" smtClean="0"/>
              <a:t>Rendezetlen mozgás, nem ökonomikus, nem tömör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Viszony vagy relevancia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hu-HU" dirty="0" smtClean="0">
                <a:solidFill>
                  <a:srgbClr val="FF0000"/>
                </a:solidFill>
              </a:rPr>
              <a:t>1 Légy releváns!</a:t>
            </a:r>
          </a:p>
          <a:p>
            <a:pPr eaLnBrk="1" hangingPunct="1"/>
            <a:endParaRPr lang="hu-HU" dirty="0" smtClean="0"/>
          </a:p>
          <a:p>
            <a:pPr eaLnBrk="1" hangingPunct="1"/>
            <a:r>
              <a:rPr lang="hu-HU" dirty="0" smtClean="0"/>
              <a:t>Irreleváns</a:t>
            </a:r>
          </a:p>
          <a:p>
            <a:pPr lvl="1"/>
            <a:r>
              <a:rPr lang="hu-HU" dirty="0" smtClean="0"/>
              <a:t>A rock történetéhez képest (normasértő) új relevanciát (új normát) teremt a színpadon való mozgásban</a:t>
            </a:r>
          </a:p>
          <a:p>
            <a:pPr lvl="1"/>
            <a:endParaRPr lang="hu-HU" dirty="0" smtClean="0"/>
          </a:p>
          <a:p>
            <a:r>
              <a:rPr lang="hu-HU" dirty="0" smtClean="0"/>
              <a:t>Releváns</a:t>
            </a:r>
          </a:p>
          <a:p>
            <a:pPr lvl="1"/>
            <a:r>
              <a:rPr lang="hu-HU" dirty="0" smtClean="0"/>
              <a:t>innentől releváns minden hasonló előadás…</a:t>
            </a:r>
          </a:p>
          <a:p>
            <a:pPr lvl="1"/>
            <a:r>
              <a:rPr lang="hu-HU" dirty="0" smtClean="0"/>
              <a:t>Miután színpadon mutatja be ezt a patológiás képet, mintegy tükörként funkcionálva erős terápiás hatással bírt, ilyen értelemben  gyenge ontológia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4" algn="ctr"/>
            <a:r>
              <a:rPr lang="hu-HU" sz="3400" b="1" kern="1200" dirty="0" smtClean="0">
                <a:solidFill>
                  <a:schemeClr val="accent1">
                    <a:satMod val="150000"/>
                  </a:schemeClr>
                </a:solidFill>
                <a:latin typeface="Arial" charset="0"/>
                <a:ea typeface="+mj-ea"/>
                <a:cs typeface="+mj-cs"/>
              </a:rPr>
              <a:t>         Pult </a:t>
            </a:r>
            <a:r>
              <a:rPr lang="hu-HU" sz="3400" b="1" kern="1200" dirty="0" err="1">
                <a:solidFill>
                  <a:schemeClr val="accent1">
                    <a:satMod val="150000"/>
                  </a:schemeClr>
                </a:solidFill>
                <a:latin typeface="Arial" charset="0"/>
                <a:ea typeface="+mj-ea"/>
                <a:cs typeface="+mj-cs"/>
              </a:rPr>
              <a:t>fiction-</a:t>
            </a:r>
            <a:r>
              <a:rPr lang="hu-HU" sz="3400" b="1" kern="1200" dirty="0">
                <a:solidFill>
                  <a:schemeClr val="accent1">
                    <a:satMod val="150000"/>
                  </a:schemeClr>
                </a:solidFill>
                <a:latin typeface="Arial" charset="0"/>
                <a:ea typeface="+mj-ea"/>
                <a:cs typeface="+mj-cs"/>
              </a:rPr>
              <a:t> </a:t>
            </a:r>
            <a:r>
              <a:rPr lang="hu-HU" sz="3400" b="1" kern="1200" dirty="0" err="1" smtClean="0">
                <a:solidFill>
                  <a:schemeClr val="accent1">
                    <a:satMod val="150000"/>
                  </a:schemeClr>
                </a:solidFill>
                <a:latin typeface="Arial" charset="0"/>
                <a:ea typeface="+mj-ea"/>
                <a:cs typeface="+mj-cs"/>
              </a:rPr>
              <a:t>Ponyvaregény</a:t>
            </a:r>
            <a:r>
              <a:rPr lang="hu-HU" dirty="0" err="1" smtClean="0"/>
              <a:t>A</a:t>
            </a:r>
            <a:r>
              <a:rPr lang="hu-HU" dirty="0" smtClean="0"/>
              <a:t> táncverseny</a:t>
            </a:r>
            <a:br>
              <a:rPr lang="hu-HU" dirty="0" smtClean="0"/>
            </a:br>
            <a:r>
              <a:rPr lang="hu-HU" sz="3100" b="1" kern="1200" dirty="0">
                <a:solidFill>
                  <a:srgbClr val="00B0F0"/>
                </a:solidFill>
                <a:latin typeface="Times New Roman CE" pitchFamily="18" charset="-18"/>
                <a:ea typeface="+mj-ea"/>
                <a:cs typeface="+mj-cs"/>
                <a:hlinkClick r:id="rId2"/>
              </a:rPr>
              <a:t>http://</a:t>
            </a:r>
            <a:r>
              <a:rPr lang="hu-HU" sz="3100" b="1" kern="1200" dirty="0" smtClean="0">
                <a:solidFill>
                  <a:srgbClr val="00B0F0"/>
                </a:solidFill>
                <a:latin typeface="Times New Roman CE" pitchFamily="18" charset="-18"/>
                <a:ea typeface="+mj-ea"/>
                <a:cs typeface="+mj-cs"/>
                <a:hlinkClick r:id="rId2"/>
              </a:rPr>
              <a:t>www.youtube.com/watch?v=lC9gkkSKWOI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hu-HU" sz="2400" dirty="0" smtClean="0">
                <a:solidFill>
                  <a:srgbClr val="00B0F0"/>
                </a:solidFill>
                <a:latin typeface="Times New Roman CE" pitchFamily="18" charset="-18"/>
              </a:rPr>
              <a:t>A TESTBESZÉDTUDAOS DEMCDONALDIZÁCIÓJA</a:t>
            </a:r>
          </a:p>
          <a:p>
            <a:pPr lvl="1"/>
            <a:endParaRPr lang="hu-HU" sz="2400" dirty="0" smtClean="0">
              <a:solidFill>
                <a:srgbClr val="00B0F0"/>
              </a:solidFill>
              <a:latin typeface="Times New Roman CE" pitchFamily="18" charset="-18"/>
            </a:endParaRPr>
          </a:p>
          <a:p>
            <a:pPr lvl="1"/>
            <a:r>
              <a:rPr lang="hu-HU" dirty="0" smtClean="0"/>
              <a:t>Gyenge ontológia (nő kacér, férfi kívül marad)</a:t>
            </a:r>
          </a:p>
          <a:p>
            <a:pPr lvl="1"/>
            <a:endParaRPr lang="hu-HU" dirty="0" smtClean="0"/>
          </a:p>
          <a:p>
            <a:pPr lvl="1"/>
            <a:r>
              <a:rPr lang="hu-HU" dirty="0" smtClean="0"/>
              <a:t>Együttműködési alapelvet megtartják</a:t>
            </a:r>
          </a:p>
          <a:p>
            <a:pPr lvl="2"/>
            <a:r>
              <a:rPr lang="hu-HU" dirty="0" smtClean="0"/>
              <a:t>Amikor valamelyik fél megsérti, a másik is hasonlóképpen</a:t>
            </a:r>
          </a:p>
          <a:p>
            <a:pPr lvl="2"/>
            <a:r>
              <a:rPr lang="hu-HU" dirty="0" smtClean="0"/>
              <a:t>Amennyiben megtartja, a partnere is ezt jelzi vissza</a:t>
            </a:r>
          </a:p>
          <a:p>
            <a:pPr lvl="2"/>
            <a:r>
              <a:rPr lang="hu-HU" dirty="0" smtClean="0"/>
              <a:t>-&gt;visszafojtott kacérkodás kereteként használják a táncot</a:t>
            </a:r>
          </a:p>
          <a:p>
            <a:pPr lvl="2"/>
            <a:endParaRPr lang="hu-HU" dirty="0" smtClean="0"/>
          </a:p>
          <a:p>
            <a:pPr lvl="1"/>
            <a:r>
              <a:rPr lang="hu-HU" dirty="0" smtClean="0"/>
              <a:t>Megjelenik a </a:t>
            </a:r>
            <a:r>
              <a:rPr lang="hu-HU" dirty="0" err="1" smtClean="0"/>
              <a:t>cool</a:t>
            </a:r>
            <a:endParaRPr lang="hu-H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hu-HU" sz="4000" smtClean="0"/>
              <a:t/>
            </a:r>
            <a:br>
              <a:rPr lang="hu-HU" sz="4000" smtClean="0"/>
            </a:br>
            <a:r>
              <a:rPr lang="hu-HU" sz="4000" smtClean="0"/>
              <a:t>Mennyiség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solidFill>
                  <a:srgbClr val="FF0000"/>
                </a:solidFill>
              </a:rPr>
              <a:t>A mennyiség kategóriája alá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2000" dirty="0" smtClean="0">
                <a:solidFill>
                  <a:srgbClr val="FF0000"/>
                </a:solidFill>
              </a:rPr>
              <a:t>1. Hozzájárulásod legyen a kívánt mértékben informatív!</a:t>
            </a:r>
          </a:p>
          <a:p>
            <a:pPr marL="704088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2000" dirty="0" smtClean="0">
                <a:solidFill>
                  <a:srgbClr val="FF0000"/>
                </a:solidFill>
              </a:rPr>
              <a:t>2. Hozzájárulásod ne legyen informatívabb, mint amennyire szükséges! </a:t>
            </a:r>
          </a:p>
          <a:p>
            <a:pPr lvl="1"/>
            <a:endParaRPr lang="hu-HU" sz="2000" dirty="0" smtClean="0"/>
          </a:p>
          <a:p>
            <a:r>
              <a:rPr lang="hu-HU" sz="2400" dirty="0" smtClean="0"/>
              <a:t>A férfi keveset táncol, megjátssza a táncot , kifejeződik, hogy nem akar belefeledkezni a valódi táncba (ill. a tánc szexuális vonatkozásaiba)</a:t>
            </a:r>
          </a:p>
          <a:p>
            <a:endParaRPr lang="hu-H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mtClean="0"/>
              <a:t>Minőség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2400" dirty="0" smtClean="0">
                <a:solidFill>
                  <a:srgbClr val="FF0000"/>
                </a:solidFill>
              </a:rPr>
              <a:t>1. Ne mondj olyasmit, amiről úgy hiszed, hogy hamis!</a:t>
            </a:r>
          </a:p>
          <a:p>
            <a:r>
              <a:rPr lang="hu-HU" sz="2400" dirty="0" smtClean="0">
                <a:solidFill>
                  <a:srgbClr val="FF0000"/>
                </a:solidFill>
              </a:rPr>
              <a:t>2. Ne mondj olyasmit, amire nézve nincs megfelelő evidenciád! </a:t>
            </a:r>
          </a:p>
          <a:p>
            <a:pPr eaLnBrk="1" hangingPunct="1"/>
            <a:endParaRPr lang="hu-HU" dirty="0" smtClean="0"/>
          </a:p>
          <a:p>
            <a:pPr eaLnBrk="1" hangingPunct="1"/>
            <a:r>
              <a:rPr lang="hu-HU" dirty="0" smtClean="0"/>
              <a:t>Nem valódi tánc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smtClean="0"/>
              <a:t>Modor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u-HU" dirty="0" smtClean="0">
                <a:solidFill>
                  <a:srgbClr val="FF0000"/>
                </a:solidFill>
              </a:rPr>
              <a:t>1. </a:t>
            </a:r>
            <a:r>
              <a:rPr lang="hu-HU" sz="2400" dirty="0" smtClean="0">
                <a:solidFill>
                  <a:srgbClr val="FF0000"/>
                </a:solidFill>
              </a:rPr>
              <a:t>Kerüld a kifejezés homályosságát!</a:t>
            </a:r>
          </a:p>
          <a:p>
            <a:pPr eaLnBrk="1" hangingPunct="1"/>
            <a:r>
              <a:rPr lang="hu-HU" sz="2400" dirty="0" smtClean="0">
                <a:solidFill>
                  <a:srgbClr val="FF0000"/>
                </a:solidFill>
              </a:rPr>
              <a:t>2. Kerüld a kétértelműséget!</a:t>
            </a:r>
          </a:p>
          <a:p>
            <a:pPr eaLnBrk="1" hangingPunct="1"/>
            <a:r>
              <a:rPr lang="hu-HU" sz="2400" dirty="0" smtClean="0">
                <a:solidFill>
                  <a:srgbClr val="FF0000"/>
                </a:solidFill>
              </a:rPr>
              <a:t>3. Légy tömör!</a:t>
            </a:r>
          </a:p>
          <a:p>
            <a:pPr eaLnBrk="1" hangingPunct="1"/>
            <a:r>
              <a:rPr lang="hu-HU" sz="2400" dirty="0" smtClean="0">
                <a:solidFill>
                  <a:srgbClr val="FF0000"/>
                </a:solidFill>
              </a:rPr>
              <a:t>4. Légy rendezett! </a:t>
            </a:r>
          </a:p>
          <a:p>
            <a:pPr eaLnBrk="1" hangingPunct="1"/>
            <a:endParaRPr lang="hu-HU" sz="24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hu-HU" dirty="0" smtClean="0"/>
              <a:t>A bemutatott táncelemek nem tartoznak a táncmozdulatok repertoárjába</a:t>
            </a:r>
          </a:p>
          <a:p>
            <a:pPr eaLnBrk="1" hangingPunct="1"/>
            <a:r>
              <a:rPr lang="hu-HU" dirty="0" smtClean="0"/>
              <a:t>Koncepció nélküli mozgás, elsősorban kézmozgás</a:t>
            </a:r>
          </a:p>
          <a:p>
            <a:pPr eaLnBrk="1" hangingPunct="1"/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smtClean="0"/>
              <a:t>Viszony vagy relevancia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dirty="0" smtClean="0">
                <a:solidFill>
                  <a:srgbClr val="FF0000"/>
                </a:solidFill>
              </a:rPr>
              <a:t>1 Légy releváns!</a:t>
            </a:r>
          </a:p>
          <a:p>
            <a:pPr eaLnBrk="1" hangingPunct="1"/>
            <a:endParaRPr lang="hu-HU" dirty="0" smtClean="0"/>
          </a:p>
          <a:p>
            <a:pPr eaLnBrk="1" hangingPunct="1"/>
            <a:r>
              <a:rPr lang="hu-HU" dirty="0" smtClean="0"/>
              <a:t>Irreleváns</a:t>
            </a:r>
          </a:p>
          <a:p>
            <a:pPr lvl="1"/>
            <a:r>
              <a:rPr lang="hu-HU" dirty="0" smtClean="0"/>
              <a:t>A mozgás módja, célja nem releváns</a:t>
            </a:r>
          </a:p>
          <a:p>
            <a:pPr eaLnBrk="1" hangingPunct="1">
              <a:buNone/>
            </a:pPr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Testbeszéd elemei</a:t>
            </a:r>
            <a:br>
              <a:rPr lang="hu-HU" dirty="0" smtClean="0"/>
            </a:br>
            <a:r>
              <a:rPr lang="hu-HU" dirty="0" smtClean="0"/>
              <a:t>(láb és törzs) 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25272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hu-HU" dirty="0" smtClean="0"/>
              <a:t>Figyeljünk a lábra!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dirty="0" smtClean="0"/>
              <a:t>A lábakkal legalább olyan jól lehet kommunikálni, mint a kezeinkkel. </a:t>
            </a:r>
          </a:p>
          <a:p>
            <a:pPr eaLnBrk="1" hangingPunct="1">
              <a:lnSpc>
                <a:spcPct val="90000"/>
              </a:lnSpc>
              <a:defRPr/>
            </a:pPr>
            <a:endParaRPr lang="hu-HU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hu-HU" dirty="0" smtClean="0"/>
              <a:t>Mindenki igyekszik leplezni az idegességét. Sokan rájöttek már arra, hogy ilyenkor a kezüket kell nyugodtan tartaniuk, de a lábukról általában elfelejtkeznek.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hu-H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Figyeljünk a lábra!</a:t>
            </a:r>
            <a:endParaRPr lang="hu-HU" dirty="0" smtClean="0">
              <a:solidFill>
                <a:srgbClr val="FF6600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571612"/>
            <a:ext cx="8229600" cy="4886324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Ha a láb és a lábfej folyamatosan mozog, ha himbáló a lábfejtartás, vagy éppen a beszélgető lábai folyamatosan az ajtó felé fordulnak, akkor rejtett stresszel állunk szemben.</a:t>
            </a:r>
          </a:p>
          <a:p>
            <a:pPr eaLnBrk="1" hangingPunct="1">
              <a:defRPr/>
            </a:pPr>
            <a:endParaRPr lang="hu-H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Figyeljünk a lábra!</a:t>
            </a:r>
            <a:endParaRPr lang="hu-HU" dirty="0" smtClean="0">
              <a:solidFill>
                <a:srgbClr val="FF66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571612"/>
            <a:ext cx="8229600" cy="4713288"/>
          </a:xfrm>
        </p:spPr>
        <p:txBody>
          <a:bodyPr>
            <a:normAutofit fontScale="85000" lnSpcReduction="20000"/>
          </a:bodyPr>
          <a:lstStyle/>
          <a:p>
            <a:pPr marL="0" indent="0" eaLnBrk="1" hangingPunct="1">
              <a:lnSpc>
                <a:spcPct val="150000"/>
              </a:lnSpc>
              <a:defRPr/>
            </a:pPr>
            <a:r>
              <a:rPr lang="hu-HU" dirty="0" smtClean="0"/>
              <a:t>A kar és a láb gesztusai, mint védekezési mechanizmusok </a:t>
            </a: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hu-HU" dirty="0" smtClean="0"/>
              <a:t>Cigaretta, szivar, pipa és szemüveg által teremtett gesztusok </a:t>
            </a: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hu-HU" dirty="0" smtClean="0"/>
              <a:t>Birtoklási és territoriális gesztusok </a:t>
            </a: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hu-HU" dirty="0" smtClean="0"/>
              <a:t>Tükörképek és mások gesztusainak tudat alatti utánzása </a:t>
            </a: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hu-HU" dirty="0" smtClean="0"/>
              <a:t>Szociális státus és testalkat révén kialakuló mozgások </a:t>
            </a:r>
          </a:p>
          <a:p>
            <a:pPr marL="0" indent="0" eaLnBrk="1" hangingPunct="1">
              <a:lnSpc>
                <a:spcPct val="150000"/>
              </a:lnSpc>
              <a:defRPr/>
            </a:pPr>
            <a:r>
              <a:rPr lang="hu-HU" dirty="0" smtClean="0"/>
              <a:t>Író- és tárgyalóasztalok, illetve ezek térbeli elhelyezése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hu-H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dirty="0" smtClean="0"/>
              <a:t>Figyeljünk a lábra!</a:t>
            </a:r>
            <a:endParaRPr lang="hu-HU" dirty="0" smtClean="0">
              <a:solidFill>
                <a:srgbClr val="FF6600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8133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hu-HU" b="1" dirty="0" smtClean="0">
              <a:solidFill>
                <a:srgbClr val="00FFCC"/>
              </a:solidFill>
            </a:endParaRPr>
          </a:p>
          <a:p>
            <a:pPr eaLnBrk="1" hangingPunct="1">
              <a:lnSpc>
                <a:spcPct val="170000"/>
              </a:lnSpc>
              <a:defRPr/>
            </a:pPr>
            <a:r>
              <a:rPr lang="hu-HU" dirty="0" smtClean="0"/>
              <a:t>Lábak keresztezése a térdnél: védekezés, negatív gondolatok</a:t>
            </a:r>
          </a:p>
          <a:p>
            <a:pPr eaLnBrk="1" hangingPunct="1">
              <a:lnSpc>
                <a:spcPct val="170000"/>
              </a:lnSpc>
              <a:defRPr/>
            </a:pPr>
            <a:r>
              <a:rPr lang="hu-HU" dirty="0" smtClean="0"/>
              <a:t>Álló helyzetben: védekezés, negatív gondolatok </a:t>
            </a:r>
          </a:p>
          <a:p>
            <a:pPr eaLnBrk="1" hangingPunct="1">
              <a:lnSpc>
                <a:spcPct val="170000"/>
              </a:lnSpc>
              <a:defRPr/>
            </a:pPr>
            <a:r>
              <a:rPr lang="hu-HU" dirty="0" smtClean="0"/>
              <a:t>Lábdörzsölgetés: idegesség, kényelmetlenség </a:t>
            </a:r>
          </a:p>
          <a:p>
            <a:pPr eaLnBrk="1" hangingPunct="1">
              <a:lnSpc>
                <a:spcPct val="170000"/>
              </a:lnSpc>
              <a:defRPr/>
            </a:pPr>
            <a:r>
              <a:rPr lang="hu-HU" dirty="0" smtClean="0"/>
              <a:t>Vigyázzállás: alárendeltség, nagyfokú tisztelet </a:t>
            </a:r>
          </a:p>
          <a:p>
            <a:pPr eaLnBrk="1" hangingPunct="1">
              <a:lnSpc>
                <a:spcPct val="170000"/>
              </a:lnSpc>
              <a:defRPr/>
            </a:pPr>
            <a:r>
              <a:rPr lang="hu-HU" dirty="0" smtClean="0"/>
              <a:t>Lábfejek valakire mutatnak: érdeklődés a személy iránt</a:t>
            </a:r>
          </a:p>
          <a:p>
            <a:pPr eaLnBrk="1" hangingPunct="1">
              <a:lnSpc>
                <a:spcPct val="80000"/>
              </a:lnSpc>
              <a:defRPr/>
            </a:pPr>
            <a:endParaRPr lang="hu-HU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hu-HU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02E8601-845B-4E93-A4BE-C925AD7F8142}" type="slidenum">
              <a:rPr lang="hu-HU"/>
              <a:pPr/>
              <a:t>31</a:t>
            </a:fld>
            <a:endParaRPr lang="hu-HU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dirty="0" smtClean="0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7554" y="1785926"/>
            <a:ext cx="5438756" cy="46704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z="2700" dirty="0" smtClean="0"/>
              <a:t>	</a:t>
            </a:r>
            <a:r>
              <a:rPr lang="hu-HU" sz="3200" b="1" dirty="0" smtClean="0"/>
              <a:t>védekező és dölyfös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hu-HU" sz="3200" b="1" u="sng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z="2700" dirty="0" smtClean="0"/>
              <a:t>	zárt boka: várakozó álláspont 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hu-HU" sz="2700" dirty="0" smtClean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hu-HU" sz="27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z="2700" dirty="0" smtClean="0"/>
              <a:t>	zsebből kilógó hüvelykujj: fölény, 			felsőbbrendűség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hu-HU" sz="27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z="2700" dirty="0" smtClean="0"/>
              <a:t>	törzsével hátradől: dac, kihívás.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z="2700" b="1" dirty="0" smtClean="0"/>
              <a:t>	</a:t>
            </a:r>
          </a:p>
        </p:txBody>
      </p:sp>
      <p:pic>
        <p:nvPicPr>
          <p:cNvPr id="36869" name="Picture 4" descr="Negotiating Body Language - Defensive and Superior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7158" y="928670"/>
            <a:ext cx="3182484" cy="52864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F4522F-5322-4309-8030-3222436DD7CB}" type="slidenum">
              <a:rPr lang="hu-HU"/>
              <a:pPr/>
              <a:t>32</a:t>
            </a:fld>
            <a:endParaRPr lang="hu-HU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0775" y="1500174"/>
            <a:ext cx="5483225" cy="628654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z="2800" b="1" dirty="0" smtClean="0"/>
              <a:t>Védekező</a:t>
            </a:r>
            <a:endParaRPr lang="hu-HU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hu-HU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z="2800" dirty="0" smtClean="0"/>
              <a:t>Zárt testtartás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hu-HU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z="2800" dirty="0" smtClean="0"/>
              <a:t>Keze és karja háta mögött kulcsolódik össze, frusztrálja, hogy így kell tartania a kezét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hu-HU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sz="2800" dirty="0" smtClean="0"/>
              <a:t>Nem nyitott a tárgyalásra.</a:t>
            </a:r>
          </a:p>
        </p:txBody>
      </p:sp>
      <p:pic>
        <p:nvPicPr>
          <p:cNvPr id="37893" name="Picture 4" descr="Negotiating Body Language - Defensive, arms behind back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5720" y="714356"/>
            <a:ext cx="3429024" cy="5695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965A52-22BA-4B82-9029-71603CB12A7D}" type="slidenum">
              <a:rPr lang="hu-HU"/>
              <a:pPr/>
              <a:t>33</a:t>
            </a:fld>
            <a:endParaRPr lang="hu-HU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7554" y="1785926"/>
            <a:ext cx="5627687" cy="43370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700" b="1" dirty="0" smtClean="0"/>
              <a:t>Védekező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7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700" dirty="0" smtClean="0"/>
              <a:t>Az összekulcsolt kezek: védekezés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7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700" dirty="0" smtClean="0"/>
              <a:t>Egyenesen áll, de az ívelt hát és a kiugró mellkas kihívást, dacot jelentenek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7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700" dirty="0" smtClean="0"/>
              <a:t>Az egyik lába elöl helyezkedik el: az agresszivitás (magabiztosság, önteltség). </a:t>
            </a:r>
          </a:p>
        </p:txBody>
      </p:sp>
      <p:pic>
        <p:nvPicPr>
          <p:cNvPr id="38917" name="Picture 4" descr="Negotiating Body Language - Defensive, arms crossed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5719" y="642918"/>
            <a:ext cx="3184117" cy="52864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CD08B57-B20F-45E3-9AA3-6F56462A125D}" type="slidenum">
              <a:rPr lang="hu-HU"/>
              <a:pPr/>
              <a:t>34</a:t>
            </a:fld>
            <a:endParaRPr lang="hu-HU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dirty="0" smtClean="0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0775" y="1785926"/>
            <a:ext cx="5483225" cy="44084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700" b="1" dirty="0" smtClean="0"/>
              <a:t>Védekező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7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700" dirty="0" smtClean="0"/>
              <a:t>Összekulcsolt kezét karba fonva a mellkas felső részén tartja: elfojtás (pl.: méreg)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7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700" dirty="0" smtClean="0"/>
              <a:t>Mindkét lába együttesen áll: azt tartani akarja a tárgyalási pozícióját. </a:t>
            </a:r>
          </a:p>
        </p:txBody>
      </p:sp>
      <p:pic>
        <p:nvPicPr>
          <p:cNvPr id="39941" name="Picture 4" descr="Negotiating Body Language - Defensive, arms crossed with hands clinched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5720" y="714356"/>
            <a:ext cx="3429024" cy="5694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E7CF5CD-980A-4F3A-83B0-1BF65D30EA8C}" type="slidenum">
              <a:rPr lang="hu-HU"/>
              <a:pPr/>
              <a:t>35</a:t>
            </a:fld>
            <a:endParaRPr lang="hu-HU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57620" y="1828800"/>
            <a:ext cx="4829180" cy="4038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b="1" dirty="0" smtClean="0"/>
              <a:t>Készen áll</a:t>
            </a:r>
            <a:br>
              <a:rPr lang="hu-HU" b="1" dirty="0" smtClean="0"/>
            </a:br>
            <a:endParaRPr lang="hu-HU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dirty="0" smtClean="0"/>
              <a:t>Kezét csípőre rakja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hu-HU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hu-HU" dirty="0" smtClean="0"/>
              <a:t>A Brit stílusnak megfelelően, a hátrafelé mutató könyök azt mutatja, hogy készen áll a tárgyalásra. </a:t>
            </a:r>
          </a:p>
        </p:txBody>
      </p:sp>
      <p:pic>
        <p:nvPicPr>
          <p:cNvPr id="40964" name="Picture 4" descr="Negotiating Body Language - Ready"/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214282" y="714356"/>
            <a:ext cx="3376733" cy="5667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48E2B7-83D3-4DC8-B97C-9F92977F3645}" type="slidenum">
              <a:rPr lang="hu-HU"/>
              <a:pPr/>
              <a:t>36</a:t>
            </a:fld>
            <a:endParaRPr lang="hu-HU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4088" y="1828800"/>
            <a:ext cx="5192712" cy="4038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800" b="1" dirty="0" smtClean="0"/>
              <a:t>Nyitottság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800" dirty="0" smtClean="0"/>
              <a:t>Kezeivel magabiztosságot sugall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800" dirty="0" smtClean="0"/>
              <a:t>Enyhén tárva vannak, miközben a szivart tartja, ill. a sétálópálcát a háta mögött tartja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800" dirty="0" smtClean="0"/>
              <a:t> Kihúzza magát, ugyanakkor előre haladó pozíciót vesz fel, ezzel is mutatván, hogy hajlandó tárgyalni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hu-HU" sz="2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hu-HU" sz="2800" dirty="0" smtClean="0"/>
              <a:t>Könnyű ezzel az emberrel tárgyalni. </a:t>
            </a:r>
          </a:p>
        </p:txBody>
      </p:sp>
      <p:pic>
        <p:nvPicPr>
          <p:cNvPr id="41989" name="Picture 4" descr="Negotiating Body Language - Openness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14282" y="785794"/>
            <a:ext cx="3326888" cy="55245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1ACB5F-6671-4513-B472-B65DF20548B6}" type="slidenum">
              <a:rPr lang="hu-HU"/>
              <a:pPr/>
              <a:t>37</a:t>
            </a:fld>
            <a:endParaRPr lang="hu-HU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1785926"/>
            <a:ext cx="4975225" cy="4540250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800" b="1" dirty="0" smtClean="0">
                <a:solidFill>
                  <a:schemeClr val="tx1"/>
                </a:solidFill>
              </a:rPr>
              <a:t>Tekintély</a:t>
            </a:r>
            <a:r>
              <a:rPr lang="hu-HU" sz="2800" dirty="0" smtClean="0">
                <a:solidFill>
                  <a:schemeClr val="tx1"/>
                </a:solidFill>
              </a:rPr>
              <a:t/>
            </a:r>
            <a:br>
              <a:rPr lang="hu-HU" sz="2800" dirty="0" smtClean="0">
                <a:solidFill>
                  <a:schemeClr val="tx1"/>
                </a:solidFill>
              </a:rPr>
            </a:br>
            <a:r>
              <a:rPr lang="hu-HU" sz="2800" dirty="0" smtClean="0">
                <a:solidFill>
                  <a:schemeClr val="tx1"/>
                </a:solidFill>
              </a:rPr>
              <a:t/>
            </a:r>
            <a:br>
              <a:rPr lang="hu-HU" sz="2800" dirty="0" smtClean="0">
                <a:solidFill>
                  <a:schemeClr val="tx1"/>
                </a:solidFill>
              </a:rPr>
            </a:br>
            <a:r>
              <a:rPr lang="hu-HU" sz="2800" b="0" dirty="0" smtClean="0">
                <a:solidFill>
                  <a:schemeClr val="tx1"/>
                </a:solidFill>
              </a:rPr>
              <a:t>Kezét hátul összekulcsolja: tekintélyparancsoló</a:t>
            </a:r>
            <a:br>
              <a:rPr lang="hu-HU" sz="2800" b="0" dirty="0" smtClean="0">
                <a:solidFill>
                  <a:schemeClr val="tx1"/>
                </a:solidFill>
              </a:rPr>
            </a:br>
            <a:r>
              <a:rPr lang="hu-HU" sz="2800" b="0" dirty="0" smtClean="0">
                <a:solidFill>
                  <a:schemeClr val="tx1"/>
                </a:solidFill>
              </a:rPr>
              <a:t/>
            </a:r>
            <a:br>
              <a:rPr lang="hu-HU" sz="2800" b="0" dirty="0" smtClean="0">
                <a:solidFill>
                  <a:schemeClr val="tx1"/>
                </a:solidFill>
              </a:rPr>
            </a:br>
            <a:r>
              <a:rPr lang="hu-HU" sz="2800" b="0" dirty="0" smtClean="0">
                <a:solidFill>
                  <a:schemeClr val="tx1"/>
                </a:solidFill>
              </a:rPr>
              <a:t>Láb kis terpeszben: nyitott, de magabiztos tárgyalófél.</a:t>
            </a:r>
          </a:p>
        </p:txBody>
      </p:sp>
      <p:pic>
        <p:nvPicPr>
          <p:cNvPr id="43012" name="Picture 4" descr="Negotiating Body Language - Authority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492384" y="404813"/>
            <a:ext cx="3210291" cy="5381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81D037-3F87-4669-95AB-81DF9DE25950}" type="slidenum">
              <a:rPr lang="hu-HU"/>
              <a:pPr/>
              <a:t>38</a:t>
            </a:fld>
            <a:endParaRPr lang="hu-HU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hu-HU" smtClean="0"/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5191"/>
            <a:ext cx="4686304" cy="4625609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hu-HU" sz="2800" b="1" dirty="0" smtClean="0"/>
              <a:t>Vegyes testtartás</a:t>
            </a:r>
          </a:p>
          <a:p>
            <a:pPr eaLnBrk="1" hangingPunct="1">
              <a:buFont typeface="Wingdings" pitchFamily="2" charset="2"/>
              <a:buNone/>
            </a:pPr>
            <a:endParaRPr lang="hu-HU" sz="2800" dirty="0" smtClean="0"/>
          </a:p>
          <a:p>
            <a:pPr eaLnBrk="1" hangingPunct="1">
              <a:buFont typeface="Wingdings" pitchFamily="2" charset="2"/>
              <a:buNone/>
            </a:pPr>
            <a:r>
              <a:rPr lang="hu-HU" sz="2800" dirty="0" smtClean="0"/>
              <a:t>= vegyes üzenet</a:t>
            </a:r>
          </a:p>
          <a:p>
            <a:pPr eaLnBrk="1" hangingPunct="1">
              <a:buFont typeface="Wingdings" pitchFamily="2" charset="2"/>
              <a:buNone/>
            </a:pPr>
            <a:endParaRPr lang="hu-HU" sz="2800" dirty="0" smtClean="0"/>
          </a:p>
          <a:p>
            <a:pPr eaLnBrk="1" hangingPunct="1">
              <a:buFont typeface="Wingdings" pitchFamily="2" charset="2"/>
              <a:buNone/>
            </a:pPr>
            <a:r>
              <a:rPr lang="hu-HU" sz="2800" dirty="0" smtClean="0"/>
              <a:t>Egyik keze a csípőjén: készen áll</a:t>
            </a:r>
          </a:p>
          <a:p>
            <a:pPr eaLnBrk="1" hangingPunct="1">
              <a:buFont typeface="Wingdings" pitchFamily="2" charset="2"/>
              <a:buNone/>
            </a:pPr>
            <a:endParaRPr lang="hu-HU" sz="2800" dirty="0" smtClean="0"/>
          </a:p>
          <a:p>
            <a:pPr eaLnBrk="1" hangingPunct="1">
              <a:buFont typeface="Wingdings" pitchFamily="2" charset="2"/>
              <a:buNone/>
            </a:pPr>
            <a:r>
              <a:rPr lang="hu-HU" sz="2800" dirty="0" smtClean="0"/>
              <a:t>Másik kéz zsebre dugva : valamit rejt</a:t>
            </a:r>
            <a:r>
              <a:rPr lang="hu-HU" dirty="0" smtClean="0"/>
              <a:t>eget</a:t>
            </a:r>
          </a:p>
        </p:txBody>
      </p:sp>
      <p:pic>
        <p:nvPicPr>
          <p:cNvPr id="44037" name="Picture 4" descr="Negotiating Body Language - Mixed Signal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249183" y="404812"/>
            <a:ext cx="3456667" cy="5738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 térközszabályozás kommunikációs csatornája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hu-HU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85728"/>
            <a:ext cx="8229600" cy="105251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hu-HU" dirty="0" smtClean="0"/>
              <a:t>A testbeszéd kánonja 1.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4488"/>
            <a:ext cx="8229600" cy="514351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hu-HU" sz="2000" dirty="0" smtClean="0"/>
              <a:t>személyes és társadalmi zónánkba engedünk idegeneket behatolni, de az intim zónába való behatolásuk fiziológiai változásokat idéz elő</a:t>
            </a:r>
            <a:br>
              <a:rPr lang="hu-HU" sz="2000" dirty="0" smtClean="0"/>
            </a:br>
            <a:r>
              <a:rPr lang="hu-HU" sz="2000" dirty="0" smtClean="0"/>
              <a:t>- ha valaki olyat érintünk meg barátságosan, akit épp most ismertünk meg, tettünkkel negatív érzést válthatunk ki belőle kövessük az aranyszabályt: "Tarts 3 lépés távolságot!"</a:t>
            </a:r>
            <a:br>
              <a:rPr lang="hu-HU" sz="2000" dirty="0" smtClean="0"/>
            </a:br>
            <a:r>
              <a:rPr lang="hu-HU" sz="2000" dirty="0" smtClean="0"/>
              <a:t>- minél meghittebb kapcsolatba kerülünk másokkal, annál beljebb hatolhatunk a zónáikba</a:t>
            </a:r>
            <a:br>
              <a:rPr lang="hu-HU" sz="2000" dirty="0" smtClean="0"/>
            </a:br>
            <a:r>
              <a:rPr lang="hu-HU" sz="2000" dirty="0" smtClean="0"/>
              <a:t>- ha ketten megcsókolják egymást, viszonyukról az árulkodik, hogy mekkora távolságban tartják csípőjüket egymástól </a:t>
            </a:r>
            <a:br>
              <a:rPr lang="hu-HU" sz="2000" dirty="0" smtClean="0"/>
            </a:br>
            <a:r>
              <a:rPr lang="hu-HU" sz="2000" dirty="0" smtClean="0"/>
              <a:t>- kivétel a távolság-bizalmasság szabály alól, amikor az egyén pozíciója követeli meg a térbeli távolságot</a:t>
            </a:r>
            <a:br>
              <a:rPr lang="hu-HU" sz="2000" dirty="0" smtClean="0"/>
            </a:br>
            <a:endParaRPr lang="hu-HU" sz="2000" dirty="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hu-HU" sz="2000" dirty="0" smtClean="0"/>
              <a:t>- zsúfolt helyeken (moziban, liftben, buszon, stb.) elkerülhetetlen a befurakodás mások intim zónáiba. </a:t>
            </a:r>
            <a:br>
              <a:rPr lang="hu-HU" sz="2000" dirty="0" smtClean="0"/>
            </a:br>
            <a:r>
              <a:rPr lang="hu-HU" sz="2000" dirty="0" smtClean="0"/>
              <a:t>- a közös célért küzdő felbőszült tömeg nem úgy reagál, mint az egyén, ha megsértik a területét: kevesebb területhez jut, amitől ellenséges lesz, így egyre jobban felbőszül. Ilyenkor a rendőrség megpróbálja szétoszlatni a tömeget, hogy minden ember visszanyerhesse személyes területét</a:t>
            </a:r>
            <a:br>
              <a:rPr lang="hu-HU" sz="2000" dirty="0" smtClean="0"/>
            </a:br>
            <a:r>
              <a:rPr lang="hu-HU" sz="2000" dirty="0" smtClean="0"/>
              <a:t>- megfigyelések bizonyítják, hogy a csökkenő terület </a:t>
            </a:r>
            <a:r>
              <a:rPr lang="hu-HU" sz="2000" dirty="0" err="1" smtClean="0"/>
              <a:t>stresszállapotot</a:t>
            </a:r>
            <a:r>
              <a:rPr lang="hu-HU" sz="2000" dirty="0" smtClean="0"/>
              <a:t> okoz, ami a mellékvesék túlműködéséhez vezet. A mellékvesék kihatnak a növekedésre, szaporodásra, a védekezőképességre- nagy népsűrűség - magas bűnözés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hu-HU" dirty="0" smtClean="0"/>
              <a:t>A testbeszéd kánonja 2.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285860"/>
            <a:ext cx="8229600" cy="585791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hu-HU" sz="1800" i="1" dirty="0" smtClean="0">
              <a:solidFill>
                <a:srgbClr val="FFFF00"/>
              </a:solidFill>
              <a:latin typeface="Garamond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hu-HU" sz="1900" dirty="0" smtClean="0"/>
              <a:t>- ha valaki idegenek között helyet igényel, könnyen kiszámítható módon teszi: kikeresi a 2 ülőhely közé eső legtágasabb helyet, és annak közepét szemeli ki: célja, hogy ne bántson meg másokat, akár azzal, hogy túl közel kerül, vagy túl távol marad, tehát igyekszik megőrizni az egyetértést</a:t>
            </a:r>
            <a:br>
              <a:rPr lang="hu-HU" sz="1900" dirty="0" smtClean="0"/>
            </a:br>
            <a:r>
              <a:rPr lang="hu-HU" sz="1900" dirty="0" smtClean="0"/>
              <a:t>- egyetlen kivétel: a nyilvános illemhelyen a fülke kiválasztása. Az esetek 90%-ban a leghátsó fülkét szemelik ki, és ha az foglalt, akkor életbe lép a félutas elv</a:t>
            </a:r>
          </a:p>
          <a:p>
            <a:pPr eaLnBrk="1" hangingPunct="1">
              <a:lnSpc>
                <a:spcPct val="150000"/>
              </a:lnSpc>
            </a:pPr>
            <a:r>
              <a:rPr lang="hu-HU" sz="1900" dirty="0" smtClean="0"/>
              <a:t>A zónatávolságot befolyásoló kulturális tényezők - az intim távolság számos európainál mindössze 20-30 cm, egyes kultúrákban még ennél is kevesebb</a:t>
            </a:r>
            <a:br>
              <a:rPr lang="hu-HU" sz="1900" dirty="0" smtClean="0"/>
            </a:br>
            <a:r>
              <a:rPr lang="hu-HU" sz="1900" dirty="0" smtClean="0"/>
              <a:t>- ha a lecsökkent zónatávolságot valaki elutasítja, hátralépéssel szerzi vissza a terültét.</a:t>
            </a:r>
            <a:br>
              <a:rPr lang="hu-HU" sz="1900" dirty="0" smtClean="0"/>
            </a:br>
            <a:endParaRPr lang="hu-HU" sz="1900" dirty="0" smtClean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hu-HU" dirty="0" smtClean="0"/>
              <a:t>A testbeszéd kánonja 3.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hu-HU" sz="2300" dirty="0" smtClean="0"/>
              <a:t>Vidéki zónatávok - városi zónatávok - a gyéren lakott vidéki tájakon nevelkedett emberek nagyobb teret igényelnek</a:t>
            </a:r>
            <a:br>
              <a:rPr lang="hu-HU" sz="2300" dirty="0" smtClean="0"/>
            </a:br>
            <a:r>
              <a:rPr lang="hu-HU" sz="2300" dirty="0" smtClean="0"/>
              <a:t>- ha megfigyeljük, mekkora távolságra nyújtja ki egy ember kézfogásnál a karját, azonnal megtudjuk honnan jött</a:t>
            </a:r>
            <a:br>
              <a:rPr lang="hu-HU" sz="2300" dirty="0" smtClean="0"/>
            </a:br>
            <a:r>
              <a:rPr lang="hu-HU" sz="2300" dirty="0" smtClean="0"/>
              <a:t>- a nagyvárosiaknak 46 cm-es "légbuborékuk" van, ilyen távolságba nyújtják ki a karjukat kézfogásnál, ilyenkor a két kéz semleges területen találkozhat</a:t>
            </a:r>
            <a:br>
              <a:rPr lang="hu-HU" sz="2300" dirty="0" smtClean="0"/>
            </a:br>
            <a:r>
              <a:rPr lang="hu-HU" sz="2300" dirty="0" smtClean="0"/>
              <a:t>- a vidékieknek ezzel szemben 100 cm-es vagy annál is nagyobb lehet a "légbuborékuk", így ők szilárdan megvetett lábbal, a lehető legmesszebbre hajolnak előre, míg a városi előrelépve üdvözli a másikat</a:t>
            </a:r>
            <a:br>
              <a:rPr lang="hu-HU" sz="2300" dirty="0" smtClean="0"/>
            </a:br>
            <a:r>
              <a:rPr lang="hu-HU" sz="2300" dirty="0" smtClean="0"/>
              <a:t>- a távoli vagy nagyon gyéren lakott vidékről valók szívesebben intenek némi távolságból egymásnak</a:t>
            </a:r>
          </a:p>
          <a:p>
            <a:endParaRPr lang="hu-HU" dirty="0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 testbeszéd kánonja 4.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28736"/>
            <a:ext cx="9144000" cy="638175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hu-HU" sz="2000" i="1" dirty="0" smtClean="0">
              <a:solidFill>
                <a:srgbClr val="FFFF00"/>
              </a:solidFill>
              <a:latin typeface="Garamond" pitchFamily="18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hu-HU" sz="1800" dirty="0" smtClean="0"/>
              <a:t>Magánterület és tulajdon</a:t>
            </a:r>
          </a:p>
          <a:p>
            <a:pPr eaLnBrk="1" hangingPunct="1">
              <a:lnSpc>
                <a:spcPct val="150000"/>
              </a:lnSpc>
            </a:pPr>
            <a:r>
              <a:rPr lang="hu-HU" sz="1800" dirty="0" smtClean="0"/>
              <a:t>- Magánterület=valakinek a saját tulajdonú vagy rendszeresen használt birtoka, pl.: az otthon, az autó, a hivatal. Mindnek van világosan megjelölt határa.</a:t>
            </a:r>
            <a:br>
              <a:rPr lang="hu-HU" sz="1800" dirty="0" smtClean="0"/>
            </a:br>
            <a:r>
              <a:rPr lang="hu-HU" sz="1800" dirty="0" smtClean="0"/>
              <a:t>- az egyes területeknek több alapterülete lehet, pl.: egy lakáson belül a különböző helyiségek</a:t>
            </a:r>
            <a:br>
              <a:rPr lang="hu-HU" sz="1800" dirty="0" smtClean="0"/>
            </a:br>
            <a:r>
              <a:rPr lang="hu-HU" sz="1800" dirty="0" smtClean="0"/>
              <a:t>- ezeket a területeket általában gyakori használattal jelzik, vagy pedig oly módon, hogy valamilyen személyes tárgyat hagynak rajta vagy mellette</a:t>
            </a:r>
            <a:br>
              <a:rPr lang="hu-HU" sz="1800" dirty="0" smtClean="0"/>
            </a:br>
            <a:r>
              <a:rPr lang="hu-HU" sz="1800" dirty="0" smtClean="0"/>
              <a:t>- ha a házigazda hellyel kínál egy idegent, és az véletlenül pont az ő székébe ül, az illetőt ez idegesíteni fogja, és védekezésre készteti, hogy a magánterületébe behatoltak ------ "Melyik az Ön széke?"</a:t>
            </a:r>
          </a:p>
          <a:p>
            <a:pPr eaLnBrk="1" hangingPunct="1">
              <a:lnSpc>
                <a:spcPct val="150000"/>
              </a:lnSpc>
            </a:pPr>
            <a:r>
              <a:rPr lang="hu-HU" sz="1800" dirty="0" smtClean="0"/>
              <a:t>Az autó, mint magánterület - az autó sokszor túlzottan megnöveli a vezető személyes terét</a:t>
            </a:r>
            <a:br>
              <a:rPr lang="hu-HU" sz="1800" dirty="0" smtClean="0"/>
            </a:br>
            <a:endParaRPr lang="hu-HU" sz="1800" dirty="0" smtClean="0"/>
          </a:p>
        </p:txBody>
      </p:sp>
      <p:sp>
        <p:nvSpPr>
          <p:cNvPr id="3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>
            <a:normAutofit/>
          </a:bodyPr>
          <a:lstStyle/>
          <a:p>
            <a:r>
              <a:rPr lang="hu-HU" dirty="0" smtClean="0"/>
              <a:t>A testbeszéd kánonja 5.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Zónatávolságok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smtClean="0"/>
          </a:p>
        </p:txBody>
      </p:sp>
      <p:sp>
        <p:nvSpPr>
          <p:cNvPr id="70660" name="Rectangle 13"/>
          <p:cNvSpPr>
            <a:spLocks noChangeArrowheads="1"/>
          </p:cNvSpPr>
          <p:nvPr/>
        </p:nvSpPr>
        <p:spPr bwMode="auto">
          <a:xfrm>
            <a:off x="3048000" y="2743200"/>
            <a:ext cx="1600200" cy="2895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hu-HU"/>
              <a:t>46cm-1,2 m</a:t>
            </a:r>
          </a:p>
          <a:p>
            <a:pPr algn="ctr"/>
            <a:r>
              <a:rPr lang="hu-HU" b="1"/>
              <a:t>személyes </a:t>
            </a:r>
          </a:p>
          <a:p>
            <a:pPr algn="ctr"/>
            <a:r>
              <a:rPr lang="hu-HU" b="1"/>
              <a:t>zóna</a:t>
            </a:r>
            <a:endParaRPr lang="hu-HU"/>
          </a:p>
        </p:txBody>
      </p:sp>
      <p:sp>
        <p:nvSpPr>
          <p:cNvPr id="70661" name="Rectangle 14"/>
          <p:cNvSpPr>
            <a:spLocks noChangeArrowheads="1"/>
          </p:cNvSpPr>
          <p:nvPr/>
        </p:nvSpPr>
        <p:spPr bwMode="auto">
          <a:xfrm>
            <a:off x="4648200" y="2743200"/>
            <a:ext cx="1524000" cy="2895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hu-HU"/>
              <a:t>1,2-3,6 m</a:t>
            </a:r>
          </a:p>
          <a:p>
            <a:pPr algn="ctr"/>
            <a:r>
              <a:rPr lang="hu-HU" b="1"/>
              <a:t>társadalmi</a:t>
            </a:r>
          </a:p>
          <a:p>
            <a:pPr algn="ctr"/>
            <a:r>
              <a:rPr lang="hu-HU" b="1"/>
              <a:t>zóna</a:t>
            </a:r>
            <a:endParaRPr lang="hu-HU"/>
          </a:p>
        </p:txBody>
      </p:sp>
      <p:sp>
        <p:nvSpPr>
          <p:cNvPr id="70662" name="Rectangle 15"/>
          <p:cNvSpPr>
            <a:spLocks noChangeArrowheads="1"/>
          </p:cNvSpPr>
          <p:nvPr/>
        </p:nvSpPr>
        <p:spPr bwMode="auto">
          <a:xfrm>
            <a:off x="6172200" y="2743200"/>
            <a:ext cx="2133600" cy="2895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hu-HU"/>
              <a:t>3,6 m felett</a:t>
            </a:r>
          </a:p>
          <a:p>
            <a:pPr algn="ctr"/>
            <a:r>
              <a:rPr lang="hu-HU" b="1"/>
              <a:t>nyilvános zóna</a:t>
            </a:r>
            <a:endParaRPr lang="hu-HU"/>
          </a:p>
        </p:txBody>
      </p:sp>
      <p:sp>
        <p:nvSpPr>
          <p:cNvPr id="70663" name="Rectangle 21"/>
          <p:cNvSpPr>
            <a:spLocks noChangeArrowheads="1"/>
          </p:cNvSpPr>
          <p:nvPr/>
        </p:nvSpPr>
        <p:spPr bwMode="auto">
          <a:xfrm>
            <a:off x="1219200" y="2743200"/>
            <a:ext cx="1828800" cy="2895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r>
              <a:rPr lang="hu-HU"/>
              <a:t>15-46 cm</a:t>
            </a:r>
          </a:p>
          <a:p>
            <a:pPr algn="r"/>
            <a:r>
              <a:rPr lang="hu-HU" b="1"/>
              <a:t>intim </a:t>
            </a:r>
          </a:p>
          <a:p>
            <a:pPr algn="r"/>
            <a:r>
              <a:rPr lang="hu-HU" b="1"/>
              <a:t>zóna</a:t>
            </a:r>
            <a:endParaRPr lang="hu-HU"/>
          </a:p>
        </p:txBody>
      </p:sp>
      <p:sp>
        <p:nvSpPr>
          <p:cNvPr id="70664" name="Text Box 22"/>
          <p:cNvSpPr txBox="1">
            <a:spLocks noChangeArrowheads="1"/>
          </p:cNvSpPr>
          <p:nvPr/>
        </p:nvSpPr>
        <p:spPr bwMode="auto">
          <a:xfrm>
            <a:off x="990600" y="3581400"/>
            <a:ext cx="8382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9600">
                <a:sym typeface="Webdings" pitchFamily="18" charset="2"/>
              </a:rPr>
              <a:t></a:t>
            </a:r>
            <a:endParaRPr lang="hu-H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1. Intim zóna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772400" cy="4114800"/>
          </a:xfrm>
        </p:spPr>
        <p:txBody>
          <a:bodyPr>
            <a:normAutofit lnSpcReduction="10000"/>
          </a:bodyPr>
          <a:lstStyle/>
          <a:p>
            <a:r>
              <a:rPr lang="hu-HU" smtClean="0">
                <a:latin typeface="Comic Sans MS" pitchFamily="66" charset="0"/>
              </a:rPr>
              <a:t>az ember, mintha a saját tulajdona lenne, úgy őrzi ezt a zónát.Csak az egyénhez érzelmileg közel állóknak szabad behatolniuk ide.</a:t>
            </a:r>
          </a:p>
          <a:p>
            <a:r>
              <a:rPr lang="hu-HU" smtClean="0">
                <a:latin typeface="Comic Sans MS" pitchFamily="66" charset="0"/>
              </a:rPr>
              <a:t>Intim zóna/szoros intim zóna: ez a 15cm-en belüli távolság, ide szinte fi-zikai érintkezés során hatolhatnak be</a:t>
            </a:r>
          </a:p>
          <a:p>
            <a:r>
              <a:rPr lang="hu-HU" smtClean="0">
                <a:latin typeface="Comic Sans MS" pitchFamily="66" charset="0"/>
              </a:rPr>
              <a:t>szülők, gyerekek, házastárs, szerető, közeli barát, közeli rokon</a:t>
            </a:r>
            <a:r>
              <a:rPr lang="hu-HU" smtClean="0"/>
              <a:t>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2. Személyes zóna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>
                <a:latin typeface="Comic Sans MS" pitchFamily="66" charset="0"/>
              </a:rPr>
              <a:t>46cm - 1,2 m</a:t>
            </a:r>
          </a:p>
          <a:p>
            <a:r>
              <a:rPr lang="hu-HU" smtClean="0">
                <a:latin typeface="Comic Sans MS" pitchFamily="66" charset="0"/>
              </a:rPr>
              <a:t>Ekkora távolságban állunk egymástól hivatalos és társas összejöveteleken, baráti találkozókon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3. Társadalmi zóna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>
                <a:latin typeface="Comic Sans MS" pitchFamily="66" charset="0"/>
              </a:rPr>
              <a:t>1,2 - 3,6 méter</a:t>
            </a:r>
          </a:p>
          <a:p>
            <a:r>
              <a:rPr lang="hu-HU" smtClean="0">
                <a:latin typeface="Comic Sans MS" pitchFamily="66" charset="0"/>
              </a:rPr>
              <a:t>Ekkora távolságban állunk idegenektől, a nálunk dolgozó szakemberektől, és mindazoktól akiket nem ismerünk eléggé</a:t>
            </a:r>
            <a:endParaRPr lang="hu-HU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4. Nyilvános zóna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3,6 méter felett</a:t>
            </a:r>
          </a:p>
          <a:p>
            <a:r>
              <a:rPr lang="hu-HU" smtClean="0"/>
              <a:t>Ez a távolság az, amikor nagyobb létszámú idegen emberekhez intézzük szavunkat / ha van hozzá elég hely /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Átmenet a zónák közt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 átmenetet az egyik zónából a másikba a viselkedés jól felismerhető változása jelzi</a:t>
            </a:r>
          </a:p>
          <a:p>
            <a:r>
              <a:rPr lang="hu-HU" dirty="0" smtClean="0"/>
              <a:t>Pl.: amikor a társadalmi zónát átlépi valaki, a szemkontaktust beszünteti. Amennyiben mégsem, akkor az illető valamilyen rituális felismerése szükségessé válik./ pl. mosoly, köszönés, kérdés hozzá /</a:t>
            </a:r>
          </a:p>
          <a:p>
            <a:endParaRPr lang="hu-HU" dirty="0" smtClean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Behatolás az intim zónába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Van olyan elkerülhetetlen helyzet, amikor be kell hatolnunk a másik intim zónájába pl.. Lift, tömegközlekedés stb.</a:t>
            </a:r>
          </a:p>
          <a:p>
            <a:pPr>
              <a:buNone/>
            </a:pPr>
            <a:r>
              <a:rPr lang="hu-HU" dirty="0" smtClean="0"/>
              <a:t>Hogyan reagálnak erre az emberek: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3200" dirty="0" smtClean="0"/>
              <a:t>nem beszélgetnek egymással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3200" dirty="0" smtClean="0"/>
              <a:t>kerülik egymás tekintetét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3200" dirty="0" smtClean="0"/>
              <a:t>alig mutatnak mimikai reakciókat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3200" dirty="0" smtClean="0"/>
              <a:t>keveset mozognak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dirty="0" smtClean="0"/>
              <a:t>Szoros érzelmi kapcsolatban lévők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Az egymással szoros kapcsolatban lévő emberek / szerelmesek, jó  barátok / az interakciós helyzetben öntudatlanul átveszik egymás testtartását /</a:t>
            </a:r>
            <a:r>
              <a:rPr lang="hu-HU" dirty="0" err="1" smtClean="0"/>
              <a:t>posturális</a:t>
            </a:r>
            <a:r>
              <a:rPr lang="hu-HU" dirty="0" smtClean="0"/>
              <a:t> tükörjelenség/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Ülő testtartás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Előrehajlás - érdeklődést mutat</a:t>
            </a:r>
          </a:p>
          <a:p>
            <a:r>
              <a:rPr lang="hu-HU" dirty="0" smtClean="0"/>
              <a:t>Hátradőlés, széken lecsúszás - érdektelenséget, unalmat mutat</a:t>
            </a:r>
          </a:p>
          <a:p>
            <a:r>
              <a:rPr lang="hu-HU" dirty="0" smtClean="0"/>
              <a:t>Hintázás a széken - unalom</a:t>
            </a:r>
          </a:p>
          <a:p>
            <a:r>
              <a:rPr lang="hu-HU" dirty="0" smtClean="0"/>
              <a:t>Előre hajolunk, ha meg akarunk szólalni</a:t>
            </a:r>
          </a:p>
          <a:p>
            <a:r>
              <a:rPr lang="hu-HU" dirty="0" smtClean="0"/>
              <a:t>Szék megragadása, előre dőlés - menni akarás</a:t>
            </a:r>
          </a:p>
          <a:p>
            <a:endParaRPr lang="hu-HU" dirty="0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6" descr="hands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25072" y="714356"/>
            <a:ext cx="6497648" cy="5095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4870</TotalTime>
  <Words>1863</Words>
  <Application>Microsoft Office PowerPoint</Application>
  <PresentationFormat>Diavetítés a képernyőre (4:3 oldalarány)</PresentationFormat>
  <Paragraphs>330</Paragraphs>
  <Slides>54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54</vt:i4>
      </vt:variant>
    </vt:vector>
  </HeadingPairs>
  <TitlesOfParts>
    <vt:vector size="55" baseType="lpstr">
      <vt:lpstr>Modul</vt:lpstr>
      <vt:lpstr>Body Language 2. rész</vt:lpstr>
      <vt:lpstr>Hol tartunk most?</vt:lpstr>
      <vt:lpstr>Alapmetaforáink</vt:lpstr>
      <vt:lpstr>Alapfogalmak a testbeszéd ontológiai alapú értelmezéséhez</vt:lpstr>
      <vt:lpstr> A testbeszéd alapirányzatai</vt:lpstr>
      <vt:lpstr>A testbeszéd ontológiái</vt:lpstr>
      <vt:lpstr>Grice-maximák a testbeszédben</vt:lpstr>
      <vt:lpstr>Grice-maximák 2.</vt:lpstr>
      <vt:lpstr>Bullshit</vt:lpstr>
      <vt:lpstr>Grice-maximák  vagy a tudatos megsértésük</vt:lpstr>
      <vt:lpstr>Van Halen - Jump http://www.youtube.com/watch?v=swzh0ngMNJo</vt:lpstr>
      <vt:lpstr> Mennyiség</vt:lpstr>
      <vt:lpstr>Minőség</vt:lpstr>
      <vt:lpstr>Modor</vt:lpstr>
      <vt:lpstr>Viszony vagy relevancia</vt:lpstr>
      <vt:lpstr>Sex Pistols - Anarchy in the UK http://www.youtube.com/watch?v=JQkActP-isE</vt:lpstr>
      <vt:lpstr> Mennyiség</vt:lpstr>
      <vt:lpstr>Minőség</vt:lpstr>
      <vt:lpstr>Modor</vt:lpstr>
      <vt:lpstr>Viszony vagy relevancia</vt:lpstr>
      <vt:lpstr>         Pult fiction- PonyvaregényA táncverseny http://www.youtube.com/watch?v=lC9gkkSKWOI</vt:lpstr>
      <vt:lpstr> Mennyiség</vt:lpstr>
      <vt:lpstr>Minőség</vt:lpstr>
      <vt:lpstr>Modor</vt:lpstr>
      <vt:lpstr>Viszony vagy relevancia</vt:lpstr>
      <vt:lpstr>Testbeszéd elemei (láb és törzs) </vt:lpstr>
      <vt:lpstr>Figyeljünk a lábra!</vt:lpstr>
      <vt:lpstr>Figyeljünk a lábra!</vt:lpstr>
      <vt:lpstr>Figyeljünk a lábra!</vt:lpstr>
      <vt:lpstr>Figyeljünk a lábra!</vt:lpstr>
      <vt:lpstr>31. dia</vt:lpstr>
      <vt:lpstr>32. dia</vt:lpstr>
      <vt:lpstr>33. dia</vt:lpstr>
      <vt:lpstr>34. dia</vt:lpstr>
      <vt:lpstr>35. dia</vt:lpstr>
      <vt:lpstr>36. dia</vt:lpstr>
      <vt:lpstr>Tekintély  Kezét hátul összekulcsolja: tekintélyparancsoló  Láb kis terpeszben: nyitott, de magabiztos tárgyalófél.</vt:lpstr>
      <vt:lpstr>38. dia</vt:lpstr>
      <vt:lpstr>A térközszabályozás kommunikációs csatornája</vt:lpstr>
      <vt:lpstr>A testbeszéd kánonja 1.</vt:lpstr>
      <vt:lpstr>A testbeszéd kánonja 2.</vt:lpstr>
      <vt:lpstr>A testbeszéd kánonja 3.</vt:lpstr>
      <vt:lpstr>A testbeszéd kánonja 4.</vt:lpstr>
      <vt:lpstr>A testbeszéd kánonja 5.</vt:lpstr>
      <vt:lpstr>Zónatávolságok</vt:lpstr>
      <vt:lpstr>1. Intim zóna</vt:lpstr>
      <vt:lpstr>2. Személyes zóna</vt:lpstr>
      <vt:lpstr>3. Társadalmi zóna</vt:lpstr>
      <vt:lpstr>4. Nyilvános zóna</vt:lpstr>
      <vt:lpstr>Átmenet a zónák közt</vt:lpstr>
      <vt:lpstr>Behatolás az intim zónába</vt:lpstr>
      <vt:lpstr>Szoros érzelmi kapcsolatban lévők</vt:lpstr>
      <vt:lpstr>Ülő testtartás</vt:lpstr>
      <vt:lpstr>54.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testbeszéd többet árul el minden szónál</dc:title>
  <dc:creator>Jeff</dc:creator>
  <cp:lastModifiedBy>kriszti</cp:lastModifiedBy>
  <cp:revision>389</cp:revision>
  <dcterms:created xsi:type="dcterms:W3CDTF">2003-10-09T19:50:00Z</dcterms:created>
  <dcterms:modified xsi:type="dcterms:W3CDTF">2012-01-07T06:30:36Z</dcterms:modified>
</cp:coreProperties>
</file>