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diagrams/quickStyle9.xml" ContentType="application/vnd.openxmlformats-officedocument.drawingml.diagramStyle+xml"/>
  <Override PartName="/ppt/diagrams/quickStyle11.xml" ContentType="application/vnd.openxmlformats-officedocument.drawingml.diagramStyl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diagrams/drawing10.xml" ContentType="application/vnd.ms-office.drawingml.diagramDrawing+xml"/>
  <Override PartName="/ppt/diagrams/layout11.xml" ContentType="application/vnd.openxmlformats-officedocument.drawingml.diagram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quickStyle5.xml" ContentType="application/vnd.openxmlformats-officedocument.drawingml.diagramStyl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diagrams/colors10.xml" ContentType="application/vnd.openxmlformats-officedocument.drawingml.diagramColor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Default Extension="gif" ContentType="image/gif"/>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47"/>
  </p:notesMasterIdLst>
  <p:sldIdLst>
    <p:sldId id="383" r:id="rId2"/>
    <p:sldId id="442" r:id="rId3"/>
    <p:sldId id="446" r:id="rId4"/>
    <p:sldId id="447" r:id="rId5"/>
    <p:sldId id="445" r:id="rId6"/>
    <p:sldId id="431" r:id="rId7"/>
    <p:sldId id="394" r:id="rId8"/>
    <p:sldId id="416" r:id="rId9"/>
    <p:sldId id="430" r:id="rId10"/>
    <p:sldId id="387" r:id="rId11"/>
    <p:sldId id="357" r:id="rId12"/>
    <p:sldId id="369" r:id="rId13"/>
    <p:sldId id="358" r:id="rId14"/>
    <p:sldId id="432" r:id="rId15"/>
    <p:sldId id="414" r:id="rId16"/>
    <p:sldId id="388" r:id="rId17"/>
    <p:sldId id="408" r:id="rId18"/>
    <p:sldId id="417" r:id="rId19"/>
    <p:sldId id="385" r:id="rId20"/>
    <p:sldId id="360" r:id="rId21"/>
    <p:sldId id="418" r:id="rId22"/>
    <p:sldId id="413" r:id="rId23"/>
    <p:sldId id="393" r:id="rId24"/>
    <p:sldId id="449" r:id="rId25"/>
    <p:sldId id="419" r:id="rId26"/>
    <p:sldId id="429" r:id="rId27"/>
    <p:sldId id="420" r:id="rId28"/>
    <p:sldId id="433" r:id="rId29"/>
    <p:sldId id="435" r:id="rId30"/>
    <p:sldId id="434" r:id="rId31"/>
    <p:sldId id="437" r:id="rId32"/>
    <p:sldId id="436" r:id="rId33"/>
    <p:sldId id="421" r:id="rId34"/>
    <p:sldId id="448" r:id="rId35"/>
    <p:sldId id="450" r:id="rId36"/>
    <p:sldId id="423" r:id="rId37"/>
    <p:sldId id="424" r:id="rId38"/>
    <p:sldId id="438" r:id="rId39"/>
    <p:sldId id="440" r:id="rId40"/>
    <p:sldId id="439" r:id="rId41"/>
    <p:sldId id="441" r:id="rId42"/>
    <p:sldId id="425" r:id="rId43"/>
    <p:sldId id="426" r:id="rId44"/>
    <p:sldId id="427" r:id="rId45"/>
    <p:sldId id="428" r:id="rId46"/>
  </p:sldIdLst>
  <p:sldSz cx="9144000" cy="6858000" type="screen4x3"/>
  <p:notesSz cx="6858000" cy="9144000"/>
  <p:defaultTextStyle>
    <a:defPPr>
      <a:defRPr lang="hu-H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FF3300"/>
    <a:srgbClr val="006600"/>
    <a:srgbClr val="333300"/>
    <a:srgbClr val="8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25" autoAdjust="0"/>
    <p:restoredTop sz="86720" autoAdjust="0"/>
  </p:normalViewPr>
  <p:slideViewPr>
    <p:cSldViewPr>
      <p:cViewPr varScale="1">
        <p:scale>
          <a:sx n="73" d="100"/>
          <a:sy n="73" d="100"/>
        </p:scale>
        <p:origin x="-107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4729E9-0B59-4EF7-AB9D-97FEA0DE1AC6}" type="doc">
      <dgm:prSet loTypeId="urn:microsoft.com/office/officeart/2005/8/layout/equation2" loCatId="relationship" qsTypeId="urn:microsoft.com/office/officeart/2005/8/quickstyle/simple5" qsCatId="simple" csTypeId="urn:microsoft.com/office/officeart/2005/8/colors/colorful5" csCatId="colorful" phldr="1"/>
      <dgm:spPr/>
      <dgm:t>
        <a:bodyPr/>
        <a:lstStyle/>
        <a:p>
          <a:endParaRPr lang="hu-HU"/>
        </a:p>
      </dgm:t>
    </dgm:pt>
    <dgm:pt modelId="{C2268B95-29B4-4ADA-B636-827EB45097C3}">
      <dgm:prSet phldrT="[Szöveg]" custT="1"/>
      <dgm:spPr/>
      <dgm:t>
        <a:bodyPr/>
        <a:lstStyle/>
        <a:p>
          <a:r>
            <a:rPr lang="hu-HU" sz="1600" b="1" dirty="0" err="1" smtClean="0"/>
            <a:t>Searle</a:t>
          </a:r>
          <a:endParaRPr lang="hu-HU" sz="1600" b="1" dirty="0" smtClean="0"/>
        </a:p>
        <a:p>
          <a:r>
            <a:rPr lang="hu-HU" sz="1600" b="1" dirty="0" smtClean="0"/>
            <a:t>Osztályozása=</a:t>
          </a:r>
        </a:p>
        <a:p>
          <a:r>
            <a:rPr lang="hu-HU" sz="1600" b="1" dirty="0" err="1" smtClean="0"/>
            <a:t>Flores</a:t>
          </a:r>
          <a:r>
            <a:rPr lang="hu-HU" sz="1600" b="1" dirty="0" smtClean="0"/>
            <a:t> iránya</a:t>
          </a:r>
        </a:p>
      </dgm:t>
    </dgm:pt>
    <dgm:pt modelId="{4DD39B91-0503-4325-BB3B-F354B715B900}" type="parTrans" cxnId="{BD1E9403-59C1-4670-A9A8-6827ADAD4137}">
      <dgm:prSet/>
      <dgm:spPr/>
      <dgm:t>
        <a:bodyPr/>
        <a:lstStyle/>
        <a:p>
          <a:endParaRPr lang="hu-HU"/>
        </a:p>
      </dgm:t>
    </dgm:pt>
    <dgm:pt modelId="{06961A9A-DECE-448F-8654-60939E06E06C}" type="sibTrans" cxnId="{BD1E9403-59C1-4670-A9A8-6827ADAD4137}">
      <dgm:prSet/>
      <dgm:spPr/>
      <dgm:t>
        <a:bodyPr/>
        <a:lstStyle/>
        <a:p>
          <a:endParaRPr lang="hu-HU"/>
        </a:p>
      </dgm:t>
    </dgm:pt>
    <dgm:pt modelId="{91B78EE6-0D83-436A-A657-60476C6068BA}">
      <dgm:prSet phldrT="[Szöveg]"/>
      <dgm:spPr/>
      <dgm:t>
        <a:bodyPr/>
        <a:lstStyle/>
        <a:p>
          <a:r>
            <a:rPr lang="hu-HU" dirty="0" err="1" smtClean="0"/>
            <a:t>Goffman</a:t>
          </a:r>
          <a:r>
            <a:rPr lang="hu-HU" dirty="0" smtClean="0"/>
            <a:t> osztályozása=</a:t>
          </a:r>
        </a:p>
        <a:p>
          <a:r>
            <a:rPr lang="hu-HU" dirty="0" err="1" smtClean="0"/>
            <a:t>Grice</a:t>
          </a:r>
          <a:r>
            <a:rPr lang="hu-HU" dirty="0" smtClean="0"/>
            <a:t> irány folytatása</a:t>
          </a:r>
          <a:endParaRPr lang="hu-HU" dirty="0"/>
        </a:p>
      </dgm:t>
    </dgm:pt>
    <dgm:pt modelId="{15C7DA38-7069-4F37-B5CF-EA1FC0C9DDB6}" type="parTrans" cxnId="{0B648C82-A32C-4B33-85C4-13D84792E226}">
      <dgm:prSet/>
      <dgm:spPr/>
      <dgm:t>
        <a:bodyPr/>
        <a:lstStyle/>
        <a:p>
          <a:endParaRPr lang="hu-HU"/>
        </a:p>
      </dgm:t>
    </dgm:pt>
    <dgm:pt modelId="{B6EF238B-5920-49A3-AED5-BBAE6B695B9C}" type="sibTrans" cxnId="{0B648C82-A32C-4B33-85C4-13D84792E226}">
      <dgm:prSet/>
      <dgm:spPr/>
      <dgm:t>
        <a:bodyPr/>
        <a:lstStyle/>
        <a:p>
          <a:endParaRPr lang="hu-HU"/>
        </a:p>
      </dgm:t>
    </dgm:pt>
    <dgm:pt modelId="{13D2D153-4BAE-4FCC-8C03-373E5030F194}">
      <dgm:prSet phldrT="[Szöveg]"/>
      <dgm:spPr/>
      <dgm:t>
        <a:bodyPr/>
        <a:lstStyle/>
        <a:p>
          <a:r>
            <a:rPr lang="hu-HU" dirty="0" smtClean="0"/>
            <a:t>Beszédaktusok</a:t>
          </a:r>
          <a:endParaRPr lang="hu-HU" dirty="0"/>
        </a:p>
      </dgm:t>
    </dgm:pt>
    <dgm:pt modelId="{35F3A38A-2931-4C35-A5D4-7C604D7D7E02}" type="parTrans" cxnId="{99F2F643-DCEE-4873-95CD-0746E0A11360}">
      <dgm:prSet/>
      <dgm:spPr/>
      <dgm:t>
        <a:bodyPr/>
        <a:lstStyle/>
        <a:p>
          <a:endParaRPr lang="hu-HU"/>
        </a:p>
      </dgm:t>
    </dgm:pt>
    <dgm:pt modelId="{1D38A8DE-354C-4462-8656-C694AAA3CF65}" type="sibTrans" cxnId="{99F2F643-DCEE-4873-95CD-0746E0A11360}">
      <dgm:prSet/>
      <dgm:spPr/>
      <dgm:t>
        <a:bodyPr/>
        <a:lstStyle/>
        <a:p>
          <a:endParaRPr lang="hu-HU"/>
        </a:p>
      </dgm:t>
    </dgm:pt>
    <dgm:pt modelId="{ECE1F72D-C837-4160-9B36-D8237CCFFBF4}" type="pres">
      <dgm:prSet presAssocID="{E14729E9-0B59-4EF7-AB9D-97FEA0DE1AC6}" presName="Name0" presStyleCnt="0">
        <dgm:presLayoutVars>
          <dgm:dir/>
          <dgm:resizeHandles val="exact"/>
        </dgm:presLayoutVars>
      </dgm:prSet>
      <dgm:spPr/>
      <dgm:t>
        <a:bodyPr/>
        <a:lstStyle/>
        <a:p>
          <a:endParaRPr lang="hu-HU"/>
        </a:p>
      </dgm:t>
    </dgm:pt>
    <dgm:pt modelId="{7BC4D3ED-70CD-4DCE-A814-5FF796C8B212}" type="pres">
      <dgm:prSet presAssocID="{E14729E9-0B59-4EF7-AB9D-97FEA0DE1AC6}" presName="vNodes" presStyleCnt="0"/>
      <dgm:spPr/>
    </dgm:pt>
    <dgm:pt modelId="{B413B220-CFA7-4DED-B226-7CCDE053A0D0}" type="pres">
      <dgm:prSet presAssocID="{C2268B95-29B4-4ADA-B636-827EB45097C3}" presName="node" presStyleLbl="node1" presStyleIdx="0" presStyleCnt="3">
        <dgm:presLayoutVars>
          <dgm:bulletEnabled val="1"/>
        </dgm:presLayoutVars>
      </dgm:prSet>
      <dgm:spPr/>
      <dgm:t>
        <a:bodyPr/>
        <a:lstStyle/>
        <a:p>
          <a:endParaRPr lang="hu-HU"/>
        </a:p>
      </dgm:t>
    </dgm:pt>
    <dgm:pt modelId="{BF048BA2-4465-40A2-BF0F-EFF1E94D24F0}" type="pres">
      <dgm:prSet presAssocID="{06961A9A-DECE-448F-8654-60939E06E06C}" presName="spacerT" presStyleCnt="0"/>
      <dgm:spPr/>
    </dgm:pt>
    <dgm:pt modelId="{DA2E6AB6-7192-409D-ADB5-DF26E555B4DF}" type="pres">
      <dgm:prSet presAssocID="{06961A9A-DECE-448F-8654-60939E06E06C}" presName="sibTrans" presStyleLbl="sibTrans2D1" presStyleIdx="0" presStyleCnt="2"/>
      <dgm:spPr/>
      <dgm:t>
        <a:bodyPr/>
        <a:lstStyle/>
        <a:p>
          <a:endParaRPr lang="hu-HU"/>
        </a:p>
      </dgm:t>
    </dgm:pt>
    <dgm:pt modelId="{B511BA21-6DA7-4A58-A816-3F0F8F579054}" type="pres">
      <dgm:prSet presAssocID="{06961A9A-DECE-448F-8654-60939E06E06C}" presName="spacerB" presStyleCnt="0"/>
      <dgm:spPr/>
    </dgm:pt>
    <dgm:pt modelId="{9131F95C-4741-4ACA-8A35-306AE8C5AD07}" type="pres">
      <dgm:prSet presAssocID="{91B78EE6-0D83-436A-A657-60476C6068BA}" presName="node" presStyleLbl="node1" presStyleIdx="1" presStyleCnt="3">
        <dgm:presLayoutVars>
          <dgm:bulletEnabled val="1"/>
        </dgm:presLayoutVars>
      </dgm:prSet>
      <dgm:spPr/>
      <dgm:t>
        <a:bodyPr/>
        <a:lstStyle/>
        <a:p>
          <a:endParaRPr lang="hu-HU"/>
        </a:p>
      </dgm:t>
    </dgm:pt>
    <dgm:pt modelId="{0DF5884C-703B-43E2-91D4-771807DF7152}" type="pres">
      <dgm:prSet presAssocID="{E14729E9-0B59-4EF7-AB9D-97FEA0DE1AC6}" presName="sibTransLast" presStyleLbl="sibTrans2D1" presStyleIdx="1" presStyleCnt="2" custAng="10800000"/>
      <dgm:spPr/>
      <dgm:t>
        <a:bodyPr/>
        <a:lstStyle/>
        <a:p>
          <a:endParaRPr lang="hu-HU"/>
        </a:p>
      </dgm:t>
    </dgm:pt>
    <dgm:pt modelId="{B731FEEC-B67E-40C4-B722-DF47B99E5E85}" type="pres">
      <dgm:prSet presAssocID="{E14729E9-0B59-4EF7-AB9D-97FEA0DE1AC6}" presName="connectorText" presStyleLbl="sibTrans2D1" presStyleIdx="1" presStyleCnt="2"/>
      <dgm:spPr/>
      <dgm:t>
        <a:bodyPr/>
        <a:lstStyle/>
        <a:p>
          <a:endParaRPr lang="hu-HU"/>
        </a:p>
      </dgm:t>
    </dgm:pt>
    <dgm:pt modelId="{760CD71E-9D6F-44E0-93DB-C089E5E28F7D}" type="pres">
      <dgm:prSet presAssocID="{E14729E9-0B59-4EF7-AB9D-97FEA0DE1AC6}" presName="lastNode" presStyleLbl="node1" presStyleIdx="2" presStyleCnt="3">
        <dgm:presLayoutVars>
          <dgm:bulletEnabled val="1"/>
        </dgm:presLayoutVars>
      </dgm:prSet>
      <dgm:spPr/>
      <dgm:t>
        <a:bodyPr/>
        <a:lstStyle/>
        <a:p>
          <a:endParaRPr lang="hu-HU"/>
        </a:p>
      </dgm:t>
    </dgm:pt>
  </dgm:ptLst>
  <dgm:cxnLst>
    <dgm:cxn modelId="{BD1E9403-59C1-4670-A9A8-6827ADAD4137}" srcId="{E14729E9-0B59-4EF7-AB9D-97FEA0DE1AC6}" destId="{C2268B95-29B4-4ADA-B636-827EB45097C3}" srcOrd="0" destOrd="0" parTransId="{4DD39B91-0503-4325-BB3B-F354B715B900}" sibTransId="{06961A9A-DECE-448F-8654-60939E06E06C}"/>
    <dgm:cxn modelId="{919AF66A-EECB-48DA-A33C-E45769ED1C63}" type="presOf" srcId="{13D2D153-4BAE-4FCC-8C03-373E5030F194}" destId="{760CD71E-9D6F-44E0-93DB-C089E5E28F7D}" srcOrd="0" destOrd="0" presId="urn:microsoft.com/office/officeart/2005/8/layout/equation2"/>
    <dgm:cxn modelId="{5E4D8A56-A2C3-4F4F-94C2-31A2884C16FD}" type="presOf" srcId="{91B78EE6-0D83-436A-A657-60476C6068BA}" destId="{9131F95C-4741-4ACA-8A35-306AE8C5AD07}" srcOrd="0" destOrd="0" presId="urn:microsoft.com/office/officeart/2005/8/layout/equation2"/>
    <dgm:cxn modelId="{83E4C53A-5DF9-42FF-A6F6-AC86216CAEBE}" type="presOf" srcId="{06961A9A-DECE-448F-8654-60939E06E06C}" destId="{DA2E6AB6-7192-409D-ADB5-DF26E555B4DF}" srcOrd="0" destOrd="0" presId="urn:microsoft.com/office/officeart/2005/8/layout/equation2"/>
    <dgm:cxn modelId="{99F2F643-DCEE-4873-95CD-0746E0A11360}" srcId="{E14729E9-0B59-4EF7-AB9D-97FEA0DE1AC6}" destId="{13D2D153-4BAE-4FCC-8C03-373E5030F194}" srcOrd="2" destOrd="0" parTransId="{35F3A38A-2931-4C35-A5D4-7C604D7D7E02}" sibTransId="{1D38A8DE-354C-4462-8656-C694AAA3CF65}"/>
    <dgm:cxn modelId="{2B790A49-52E6-4EFF-87B5-D19401D7E4AB}" type="presOf" srcId="{B6EF238B-5920-49A3-AED5-BBAE6B695B9C}" destId="{B731FEEC-B67E-40C4-B722-DF47B99E5E85}" srcOrd="1" destOrd="0" presId="urn:microsoft.com/office/officeart/2005/8/layout/equation2"/>
    <dgm:cxn modelId="{1F4EA193-E0CA-4355-9F1F-2B4C716E10DF}" type="presOf" srcId="{E14729E9-0B59-4EF7-AB9D-97FEA0DE1AC6}" destId="{ECE1F72D-C837-4160-9B36-D8237CCFFBF4}" srcOrd="0" destOrd="0" presId="urn:microsoft.com/office/officeart/2005/8/layout/equation2"/>
    <dgm:cxn modelId="{74248B2E-DB1A-4F24-86EB-EEEC8D894BC7}" type="presOf" srcId="{B6EF238B-5920-49A3-AED5-BBAE6B695B9C}" destId="{0DF5884C-703B-43E2-91D4-771807DF7152}" srcOrd="0" destOrd="0" presId="urn:microsoft.com/office/officeart/2005/8/layout/equation2"/>
    <dgm:cxn modelId="{0B648C82-A32C-4B33-85C4-13D84792E226}" srcId="{E14729E9-0B59-4EF7-AB9D-97FEA0DE1AC6}" destId="{91B78EE6-0D83-436A-A657-60476C6068BA}" srcOrd="1" destOrd="0" parTransId="{15C7DA38-7069-4F37-B5CF-EA1FC0C9DDB6}" sibTransId="{B6EF238B-5920-49A3-AED5-BBAE6B695B9C}"/>
    <dgm:cxn modelId="{ACF4B7DF-116F-4755-BA28-3A4B259B67AC}" type="presOf" srcId="{C2268B95-29B4-4ADA-B636-827EB45097C3}" destId="{B413B220-CFA7-4DED-B226-7CCDE053A0D0}" srcOrd="0" destOrd="0" presId="urn:microsoft.com/office/officeart/2005/8/layout/equation2"/>
    <dgm:cxn modelId="{6081AD97-8345-4D5A-AB96-945528FD0D75}" type="presParOf" srcId="{ECE1F72D-C837-4160-9B36-D8237CCFFBF4}" destId="{7BC4D3ED-70CD-4DCE-A814-5FF796C8B212}" srcOrd="0" destOrd="0" presId="urn:microsoft.com/office/officeart/2005/8/layout/equation2"/>
    <dgm:cxn modelId="{534CAD08-1D6B-4575-8E8E-742A77C737C7}" type="presParOf" srcId="{7BC4D3ED-70CD-4DCE-A814-5FF796C8B212}" destId="{B413B220-CFA7-4DED-B226-7CCDE053A0D0}" srcOrd="0" destOrd="0" presId="urn:microsoft.com/office/officeart/2005/8/layout/equation2"/>
    <dgm:cxn modelId="{0343B8EA-6191-4616-A407-C5927D466010}" type="presParOf" srcId="{7BC4D3ED-70CD-4DCE-A814-5FF796C8B212}" destId="{BF048BA2-4465-40A2-BF0F-EFF1E94D24F0}" srcOrd="1" destOrd="0" presId="urn:microsoft.com/office/officeart/2005/8/layout/equation2"/>
    <dgm:cxn modelId="{D9E80C94-A819-459C-AD0C-9EFF5E161E9D}" type="presParOf" srcId="{7BC4D3ED-70CD-4DCE-A814-5FF796C8B212}" destId="{DA2E6AB6-7192-409D-ADB5-DF26E555B4DF}" srcOrd="2" destOrd="0" presId="urn:microsoft.com/office/officeart/2005/8/layout/equation2"/>
    <dgm:cxn modelId="{8DB81FB9-7D92-4063-B0A6-EEA3E72DCF0A}" type="presParOf" srcId="{7BC4D3ED-70CD-4DCE-A814-5FF796C8B212}" destId="{B511BA21-6DA7-4A58-A816-3F0F8F579054}" srcOrd="3" destOrd="0" presId="urn:microsoft.com/office/officeart/2005/8/layout/equation2"/>
    <dgm:cxn modelId="{2F5B25E2-C59A-484E-8099-2E156C3BC30A}" type="presParOf" srcId="{7BC4D3ED-70CD-4DCE-A814-5FF796C8B212}" destId="{9131F95C-4741-4ACA-8A35-306AE8C5AD07}" srcOrd="4" destOrd="0" presId="urn:microsoft.com/office/officeart/2005/8/layout/equation2"/>
    <dgm:cxn modelId="{749901D4-89B7-4B6A-826C-427AA1E03AB7}" type="presParOf" srcId="{ECE1F72D-C837-4160-9B36-D8237CCFFBF4}" destId="{0DF5884C-703B-43E2-91D4-771807DF7152}" srcOrd="1" destOrd="0" presId="urn:microsoft.com/office/officeart/2005/8/layout/equation2"/>
    <dgm:cxn modelId="{F7F49D40-8501-43DF-A923-2E49A8D3EC4E}" type="presParOf" srcId="{0DF5884C-703B-43E2-91D4-771807DF7152}" destId="{B731FEEC-B67E-40C4-B722-DF47B99E5E85}" srcOrd="0" destOrd="0" presId="urn:microsoft.com/office/officeart/2005/8/layout/equation2"/>
    <dgm:cxn modelId="{1F480BE4-D3CE-4647-9AD5-D6C79801B0A2}" type="presParOf" srcId="{ECE1F72D-C837-4160-9B36-D8237CCFFBF4}" destId="{760CD71E-9D6F-44E0-93DB-C089E5E28F7D}" srcOrd="2" destOrd="0" presId="urn:microsoft.com/office/officeart/2005/8/layout/equati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F3708B-564B-4B39-BE0F-5CD6E6C41DFF}" type="doc">
      <dgm:prSet loTypeId="urn:microsoft.com/office/officeart/2005/8/layout/cycle3" loCatId="cycle" qsTypeId="urn:microsoft.com/office/officeart/2005/8/quickstyle/3d1" qsCatId="3D" csTypeId="urn:microsoft.com/office/officeart/2005/8/colors/colorful5" csCatId="colorful" phldr="1"/>
      <dgm:spPr/>
      <dgm:t>
        <a:bodyPr/>
        <a:lstStyle/>
        <a:p>
          <a:endParaRPr lang="hu-HU"/>
        </a:p>
      </dgm:t>
    </dgm:pt>
    <dgm:pt modelId="{33C090EA-FE4D-44E2-94FD-CB626D04AF55}">
      <dgm:prSet phldrT="[Szöveg]"/>
      <dgm:spPr/>
      <dgm:t>
        <a:bodyPr/>
        <a:lstStyle/>
        <a:p>
          <a:r>
            <a:rPr lang="hu-HU" dirty="0" smtClean="0"/>
            <a:t>Nyelvben végrehajtott cselekvések</a:t>
          </a:r>
          <a:endParaRPr lang="hu-HU" dirty="0"/>
        </a:p>
      </dgm:t>
    </dgm:pt>
    <dgm:pt modelId="{EC05A4F3-4A38-4FCE-A86E-8FBB347E6CB9}" type="parTrans" cxnId="{1851FC81-01EB-4B33-8B54-0225476F0541}">
      <dgm:prSet/>
      <dgm:spPr/>
      <dgm:t>
        <a:bodyPr/>
        <a:lstStyle/>
        <a:p>
          <a:endParaRPr lang="hu-HU"/>
        </a:p>
      </dgm:t>
    </dgm:pt>
    <dgm:pt modelId="{1F885055-F3D1-4ECC-817F-BF86004F4FB6}" type="sibTrans" cxnId="{1851FC81-01EB-4B33-8B54-0225476F0541}">
      <dgm:prSet/>
      <dgm:spPr/>
      <dgm:t>
        <a:bodyPr/>
        <a:lstStyle/>
        <a:p>
          <a:endParaRPr lang="hu-HU"/>
        </a:p>
      </dgm:t>
    </dgm:pt>
    <dgm:pt modelId="{2223C8EE-E05D-4D33-91A4-B213E6CAAB67}">
      <dgm:prSet phldrT="[Szöveg]"/>
      <dgm:spPr/>
      <dgm:t>
        <a:bodyPr/>
        <a:lstStyle/>
        <a:p>
          <a:r>
            <a:rPr lang="hu-HU" dirty="0" smtClean="0"/>
            <a:t>Elköteleződés</a:t>
          </a:r>
          <a:endParaRPr lang="hu-HU" dirty="0"/>
        </a:p>
      </dgm:t>
    </dgm:pt>
    <dgm:pt modelId="{4A459714-FD90-425A-A551-C35742702BC9}" type="parTrans" cxnId="{CB6D3700-7A1D-4EBB-B6BF-FDC26E77F635}">
      <dgm:prSet/>
      <dgm:spPr/>
      <dgm:t>
        <a:bodyPr/>
        <a:lstStyle/>
        <a:p>
          <a:endParaRPr lang="hu-HU"/>
        </a:p>
      </dgm:t>
    </dgm:pt>
    <dgm:pt modelId="{44B169B0-CC56-48FE-9C2F-D4CF773F59EB}" type="sibTrans" cxnId="{CB6D3700-7A1D-4EBB-B6BF-FDC26E77F635}">
      <dgm:prSet/>
      <dgm:spPr/>
      <dgm:t>
        <a:bodyPr/>
        <a:lstStyle/>
        <a:p>
          <a:endParaRPr lang="hu-HU"/>
        </a:p>
      </dgm:t>
    </dgm:pt>
    <dgm:pt modelId="{6D8B74FE-5AB7-40F2-A12C-923C36AFF039}">
      <dgm:prSet phldrT="[Szöveg]"/>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hu-HU" dirty="0" smtClean="0"/>
            <a:t>Mentális állapot megváltoztatása</a:t>
          </a:r>
        </a:p>
        <a:p>
          <a:pPr defTabSz="622300">
            <a:lnSpc>
              <a:spcPct val="90000"/>
            </a:lnSpc>
            <a:spcBef>
              <a:spcPct val="0"/>
            </a:spcBef>
            <a:spcAft>
              <a:spcPct val="35000"/>
            </a:spcAft>
          </a:pPr>
          <a:endParaRPr lang="hu-HU" dirty="0"/>
        </a:p>
      </dgm:t>
    </dgm:pt>
    <dgm:pt modelId="{B236F1B8-436D-45B5-BEBD-3AAF06D7FBDD}" type="parTrans" cxnId="{02F8CBC0-56FC-4C8B-90BA-AC65BF7EA188}">
      <dgm:prSet/>
      <dgm:spPr/>
      <dgm:t>
        <a:bodyPr/>
        <a:lstStyle/>
        <a:p>
          <a:endParaRPr lang="hu-HU"/>
        </a:p>
      </dgm:t>
    </dgm:pt>
    <dgm:pt modelId="{70B297F2-8284-44C4-90E4-70C496F691EB}" type="sibTrans" cxnId="{02F8CBC0-56FC-4C8B-90BA-AC65BF7EA188}">
      <dgm:prSet/>
      <dgm:spPr/>
      <dgm:t>
        <a:bodyPr/>
        <a:lstStyle/>
        <a:p>
          <a:endParaRPr lang="hu-HU"/>
        </a:p>
      </dgm:t>
    </dgm:pt>
    <dgm:pt modelId="{214FB66F-7D56-4BCA-88C6-293C0A336C58}">
      <dgm:prSet phldrT="[Szöveg]"/>
      <dgm:spPr/>
      <dgm:t>
        <a:bodyPr/>
        <a:lstStyle/>
        <a:p>
          <a:r>
            <a:rPr lang="hu-HU" dirty="0" err="1" smtClean="0"/>
            <a:t>Illokúció</a:t>
          </a:r>
          <a:endParaRPr lang="hu-HU" dirty="0"/>
        </a:p>
      </dgm:t>
    </dgm:pt>
    <dgm:pt modelId="{3DC72409-0839-4875-A990-3409D4028B47}" type="parTrans" cxnId="{97F8666A-42B6-4F37-B043-1216064EF54A}">
      <dgm:prSet/>
      <dgm:spPr/>
      <dgm:t>
        <a:bodyPr/>
        <a:lstStyle/>
        <a:p>
          <a:endParaRPr lang="hu-HU"/>
        </a:p>
      </dgm:t>
    </dgm:pt>
    <dgm:pt modelId="{EAB1FB25-C153-477F-A3F3-6A20E6556175}" type="sibTrans" cxnId="{97F8666A-42B6-4F37-B043-1216064EF54A}">
      <dgm:prSet/>
      <dgm:spPr/>
      <dgm:t>
        <a:bodyPr/>
        <a:lstStyle/>
        <a:p>
          <a:endParaRPr lang="hu-HU"/>
        </a:p>
      </dgm:t>
    </dgm:pt>
    <dgm:pt modelId="{AA1637F3-7418-4F82-9D7B-CCAD7DF34232}">
      <dgm:prSet phldrT="[Szöveg]"/>
      <dgm:spPr/>
      <dgm:t>
        <a:bodyPr/>
        <a:lstStyle/>
        <a:p>
          <a:r>
            <a:rPr lang="hu-HU" dirty="0" smtClean="0"/>
            <a:t>Kikövetkeztethető jelentés</a:t>
          </a:r>
          <a:endParaRPr lang="hu-HU" dirty="0"/>
        </a:p>
      </dgm:t>
    </dgm:pt>
    <dgm:pt modelId="{B47FA2EB-3B3D-4A6C-B22C-A273AB97C74E}" type="parTrans" cxnId="{519BBAE5-3019-42B3-B557-795B42E47AB3}">
      <dgm:prSet/>
      <dgm:spPr/>
      <dgm:t>
        <a:bodyPr/>
        <a:lstStyle/>
        <a:p>
          <a:endParaRPr lang="hu-HU"/>
        </a:p>
      </dgm:t>
    </dgm:pt>
    <dgm:pt modelId="{30427BD2-E1D6-4384-AF60-9F0227AD12BB}" type="sibTrans" cxnId="{519BBAE5-3019-42B3-B557-795B42E47AB3}">
      <dgm:prSet/>
      <dgm:spPr/>
      <dgm:t>
        <a:bodyPr/>
        <a:lstStyle/>
        <a:p>
          <a:endParaRPr lang="hu-HU"/>
        </a:p>
      </dgm:t>
    </dgm:pt>
    <dgm:pt modelId="{05983A53-D7A6-4B1E-ACE3-5A991BC40933}">
      <dgm:prSet/>
      <dgm:spPr/>
      <dgm:t>
        <a:bodyPr/>
        <a:lstStyle/>
        <a:p>
          <a:r>
            <a:rPr lang="hu-HU" dirty="0" err="1" smtClean="0"/>
            <a:t>Performatívumok</a:t>
          </a:r>
          <a:endParaRPr lang="hu-HU" dirty="0" smtClean="0"/>
        </a:p>
        <a:p>
          <a:r>
            <a:rPr lang="hu-HU" dirty="0" smtClean="0"/>
            <a:t>/</a:t>
          </a:r>
          <a:r>
            <a:rPr lang="hu-HU" dirty="0" err="1" smtClean="0"/>
            <a:t>Konstatívumok</a:t>
          </a:r>
          <a:endParaRPr lang="hu-HU" dirty="0"/>
        </a:p>
      </dgm:t>
    </dgm:pt>
    <dgm:pt modelId="{517E2022-D603-4175-AAE7-AEA5C8E08048}" type="parTrans" cxnId="{37C10424-01CD-4CBF-9CF4-19811675C6A8}">
      <dgm:prSet/>
      <dgm:spPr/>
    </dgm:pt>
    <dgm:pt modelId="{E26015FF-BBC2-49AC-80AA-956FD4E1FBB0}" type="sibTrans" cxnId="{37C10424-01CD-4CBF-9CF4-19811675C6A8}">
      <dgm:prSet/>
      <dgm:spPr/>
    </dgm:pt>
    <dgm:pt modelId="{129C7E0E-2B28-4914-970C-A5EB99454CBF}" type="pres">
      <dgm:prSet presAssocID="{5BF3708B-564B-4B39-BE0F-5CD6E6C41DFF}" presName="Name0" presStyleCnt="0">
        <dgm:presLayoutVars>
          <dgm:dir/>
          <dgm:resizeHandles val="exact"/>
        </dgm:presLayoutVars>
      </dgm:prSet>
      <dgm:spPr/>
      <dgm:t>
        <a:bodyPr/>
        <a:lstStyle/>
        <a:p>
          <a:endParaRPr lang="hu-HU"/>
        </a:p>
      </dgm:t>
    </dgm:pt>
    <dgm:pt modelId="{EEA99353-A7A3-4401-9306-146AC10BEC92}" type="pres">
      <dgm:prSet presAssocID="{5BF3708B-564B-4B39-BE0F-5CD6E6C41DFF}" presName="cycle" presStyleCnt="0"/>
      <dgm:spPr/>
    </dgm:pt>
    <dgm:pt modelId="{392C30D1-AF0D-4D55-BB89-DDC706CED4E3}" type="pres">
      <dgm:prSet presAssocID="{33C090EA-FE4D-44E2-94FD-CB626D04AF55}" presName="nodeFirstNode" presStyleLbl="node1" presStyleIdx="0" presStyleCnt="6">
        <dgm:presLayoutVars>
          <dgm:bulletEnabled val="1"/>
        </dgm:presLayoutVars>
      </dgm:prSet>
      <dgm:spPr/>
      <dgm:t>
        <a:bodyPr/>
        <a:lstStyle/>
        <a:p>
          <a:endParaRPr lang="hu-HU"/>
        </a:p>
      </dgm:t>
    </dgm:pt>
    <dgm:pt modelId="{CE129765-67CB-4041-83C5-06CF7ACF016A}" type="pres">
      <dgm:prSet presAssocID="{1F885055-F3D1-4ECC-817F-BF86004F4FB6}" presName="sibTransFirstNode" presStyleLbl="bgShp" presStyleIdx="0" presStyleCnt="1"/>
      <dgm:spPr/>
      <dgm:t>
        <a:bodyPr/>
        <a:lstStyle/>
        <a:p>
          <a:endParaRPr lang="hu-HU"/>
        </a:p>
      </dgm:t>
    </dgm:pt>
    <dgm:pt modelId="{922E3313-07FB-408B-88FF-96B9EDB259BB}" type="pres">
      <dgm:prSet presAssocID="{2223C8EE-E05D-4D33-91A4-B213E6CAAB67}" presName="nodeFollowingNodes" presStyleLbl="node1" presStyleIdx="1" presStyleCnt="6">
        <dgm:presLayoutVars>
          <dgm:bulletEnabled val="1"/>
        </dgm:presLayoutVars>
      </dgm:prSet>
      <dgm:spPr/>
      <dgm:t>
        <a:bodyPr/>
        <a:lstStyle/>
        <a:p>
          <a:endParaRPr lang="hu-HU"/>
        </a:p>
      </dgm:t>
    </dgm:pt>
    <dgm:pt modelId="{FBF9EEC9-91C4-4B3A-A45E-44006D3C0726}" type="pres">
      <dgm:prSet presAssocID="{6D8B74FE-5AB7-40F2-A12C-923C36AFF039}" presName="nodeFollowingNodes" presStyleLbl="node1" presStyleIdx="2" presStyleCnt="6">
        <dgm:presLayoutVars>
          <dgm:bulletEnabled val="1"/>
        </dgm:presLayoutVars>
      </dgm:prSet>
      <dgm:spPr/>
      <dgm:t>
        <a:bodyPr/>
        <a:lstStyle/>
        <a:p>
          <a:endParaRPr lang="hu-HU"/>
        </a:p>
      </dgm:t>
    </dgm:pt>
    <dgm:pt modelId="{7242C897-8E39-4646-9DCF-DADA2B29E452}" type="pres">
      <dgm:prSet presAssocID="{05983A53-D7A6-4B1E-ACE3-5A991BC40933}" presName="nodeFollowingNodes" presStyleLbl="node1" presStyleIdx="3" presStyleCnt="6">
        <dgm:presLayoutVars>
          <dgm:bulletEnabled val="1"/>
        </dgm:presLayoutVars>
      </dgm:prSet>
      <dgm:spPr/>
      <dgm:t>
        <a:bodyPr/>
        <a:lstStyle/>
        <a:p>
          <a:endParaRPr lang="hu-HU"/>
        </a:p>
      </dgm:t>
    </dgm:pt>
    <dgm:pt modelId="{D938E8BF-E831-4B7C-AE1D-F5DFB5A0F128}" type="pres">
      <dgm:prSet presAssocID="{214FB66F-7D56-4BCA-88C6-293C0A336C58}" presName="nodeFollowingNodes" presStyleLbl="node1" presStyleIdx="4" presStyleCnt="6">
        <dgm:presLayoutVars>
          <dgm:bulletEnabled val="1"/>
        </dgm:presLayoutVars>
      </dgm:prSet>
      <dgm:spPr/>
      <dgm:t>
        <a:bodyPr/>
        <a:lstStyle/>
        <a:p>
          <a:endParaRPr lang="hu-HU"/>
        </a:p>
      </dgm:t>
    </dgm:pt>
    <dgm:pt modelId="{B7C2B027-7D3C-4E74-BA09-3E495D859C81}" type="pres">
      <dgm:prSet presAssocID="{AA1637F3-7418-4F82-9D7B-CCAD7DF34232}" presName="nodeFollowingNodes" presStyleLbl="node1" presStyleIdx="5" presStyleCnt="6">
        <dgm:presLayoutVars>
          <dgm:bulletEnabled val="1"/>
        </dgm:presLayoutVars>
      </dgm:prSet>
      <dgm:spPr/>
      <dgm:t>
        <a:bodyPr/>
        <a:lstStyle/>
        <a:p>
          <a:endParaRPr lang="hu-HU"/>
        </a:p>
      </dgm:t>
    </dgm:pt>
  </dgm:ptLst>
  <dgm:cxnLst>
    <dgm:cxn modelId="{28A010EF-A7F2-4C34-8680-0D0D5F93BA93}" type="presOf" srcId="{05983A53-D7A6-4B1E-ACE3-5A991BC40933}" destId="{7242C897-8E39-4646-9DCF-DADA2B29E452}" srcOrd="0" destOrd="0" presId="urn:microsoft.com/office/officeart/2005/8/layout/cycle3"/>
    <dgm:cxn modelId="{CB6D3700-7A1D-4EBB-B6BF-FDC26E77F635}" srcId="{5BF3708B-564B-4B39-BE0F-5CD6E6C41DFF}" destId="{2223C8EE-E05D-4D33-91A4-B213E6CAAB67}" srcOrd="1" destOrd="0" parTransId="{4A459714-FD90-425A-A551-C35742702BC9}" sibTransId="{44B169B0-CC56-48FE-9C2F-D4CF773F59EB}"/>
    <dgm:cxn modelId="{37C10424-01CD-4CBF-9CF4-19811675C6A8}" srcId="{5BF3708B-564B-4B39-BE0F-5CD6E6C41DFF}" destId="{05983A53-D7A6-4B1E-ACE3-5A991BC40933}" srcOrd="3" destOrd="0" parTransId="{517E2022-D603-4175-AAE7-AEA5C8E08048}" sibTransId="{E26015FF-BBC2-49AC-80AA-956FD4E1FBB0}"/>
    <dgm:cxn modelId="{02F8CBC0-56FC-4C8B-90BA-AC65BF7EA188}" srcId="{5BF3708B-564B-4B39-BE0F-5CD6E6C41DFF}" destId="{6D8B74FE-5AB7-40F2-A12C-923C36AFF039}" srcOrd="2" destOrd="0" parTransId="{B236F1B8-436D-45B5-BEBD-3AAF06D7FBDD}" sibTransId="{70B297F2-8284-44C4-90E4-70C496F691EB}"/>
    <dgm:cxn modelId="{97F8666A-42B6-4F37-B043-1216064EF54A}" srcId="{5BF3708B-564B-4B39-BE0F-5CD6E6C41DFF}" destId="{214FB66F-7D56-4BCA-88C6-293C0A336C58}" srcOrd="4" destOrd="0" parTransId="{3DC72409-0839-4875-A990-3409D4028B47}" sibTransId="{EAB1FB25-C153-477F-A3F3-6A20E6556175}"/>
    <dgm:cxn modelId="{1851FC81-01EB-4B33-8B54-0225476F0541}" srcId="{5BF3708B-564B-4B39-BE0F-5CD6E6C41DFF}" destId="{33C090EA-FE4D-44E2-94FD-CB626D04AF55}" srcOrd="0" destOrd="0" parTransId="{EC05A4F3-4A38-4FCE-A86E-8FBB347E6CB9}" sibTransId="{1F885055-F3D1-4ECC-817F-BF86004F4FB6}"/>
    <dgm:cxn modelId="{0A632A7D-0CB1-439D-9D79-FEE6840316D1}" type="presOf" srcId="{33C090EA-FE4D-44E2-94FD-CB626D04AF55}" destId="{392C30D1-AF0D-4D55-BB89-DDC706CED4E3}" srcOrd="0" destOrd="0" presId="urn:microsoft.com/office/officeart/2005/8/layout/cycle3"/>
    <dgm:cxn modelId="{5B4E9525-CDE0-401A-9D8B-89394DD3C524}" type="presOf" srcId="{214FB66F-7D56-4BCA-88C6-293C0A336C58}" destId="{D938E8BF-E831-4B7C-AE1D-F5DFB5A0F128}" srcOrd="0" destOrd="0" presId="urn:microsoft.com/office/officeart/2005/8/layout/cycle3"/>
    <dgm:cxn modelId="{041D2BB7-3E97-4D6E-B65C-C8F9B547DD38}" type="presOf" srcId="{2223C8EE-E05D-4D33-91A4-B213E6CAAB67}" destId="{922E3313-07FB-408B-88FF-96B9EDB259BB}" srcOrd="0" destOrd="0" presId="urn:microsoft.com/office/officeart/2005/8/layout/cycle3"/>
    <dgm:cxn modelId="{91082B82-F004-4D89-A8FF-9DBEFEE6E6DA}" type="presOf" srcId="{6D8B74FE-5AB7-40F2-A12C-923C36AFF039}" destId="{FBF9EEC9-91C4-4B3A-A45E-44006D3C0726}" srcOrd="0" destOrd="0" presId="urn:microsoft.com/office/officeart/2005/8/layout/cycle3"/>
    <dgm:cxn modelId="{6F020A7A-2374-4040-9733-FAB751FBAFB5}" type="presOf" srcId="{1F885055-F3D1-4ECC-817F-BF86004F4FB6}" destId="{CE129765-67CB-4041-83C5-06CF7ACF016A}" srcOrd="0" destOrd="0" presId="urn:microsoft.com/office/officeart/2005/8/layout/cycle3"/>
    <dgm:cxn modelId="{29CEE4EB-419A-4614-BC00-255165BF8D47}" type="presOf" srcId="{5BF3708B-564B-4B39-BE0F-5CD6E6C41DFF}" destId="{129C7E0E-2B28-4914-970C-A5EB99454CBF}" srcOrd="0" destOrd="0" presId="urn:microsoft.com/office/officeart/2005/8/layout/cycle3"/>
    <dgm:cxn modelId="{C840AF61-071E-42C9-9F23-095FA656912E}" type="presOf" srcId="{AA1637F3-7418-4F82-9D7B-CCAD7DF34232}" destId="{B7C2B027-7D3C-4E74-BA09-3E495D859C81}" srcOrd="0" destOrd="0" presId="urn:microsoft.com/office/officeart/2005/8/layout/cycle3"/>
    <dgm:cxn modelId="{519BBAE5-3019-42B3-B557-795B42E47AB3}" srcId="{5BF3708B-564B-4B39-BE0F-5CD6E6C41DFF}" destId="{AA1637F3-7418-4F82-9D7B-CCAD7DF34232}" srcOrd="5" destOrd="0" parTransId="{B47FA2EB-3B3D-4A6C-B22C-A273AB97C74E}" sibTransId="{30427BD2-E1D6-4384-AF60-9F0227AD12BB}"/>
    <dgm:cxn modelId="{64F3F1D0-49BD-49DB-894D-BBA2BAB38047}" type="presParOf" srcId="{129C7E0E-2B28-4914-970C-A5EB99454CBF}" destId="{EEA99353-A7A3-4401-9306-146AC10BEC92}" srcOrd="0" destOrd="0" presId="urn:microsoft.com/office/officeart/2005/8/layout/cycle3"/>
    <dgm:cxn modelId="{8B028636-EA18-4BFF-A185-6BC16769813B}" type="presParOf" srcId="{EEA99353-A7A3-4401-9306-146AC10BEC92}" destId="{392C30D1-AF0D-4D55-BB89-DDC706CED4E3}" srcOrd="0" destOrd="0" presId="urn:microsoft.com/office/officeart/2005/8/layout/cycle3"/>
    <dgm:cxn modelId="{02835C20-A0E9-41F2-99F4-E52D84CF9F95}" type="presParOf" srcId="{EEA99353-A7A3-4401-9306-146AC10BEC92}" destId="{CE129765-67CB-4041-83C5-06CF7ACF016A}" srcOrd="1" destOrd="0" presId="urn:microsoft.com/office/officeart/2005/8/layout/cycle3"/>
    <dgm:cxn modelId="{F82A8769-86FD-453A-B413-59BBC525D315}" type="presParOf" srcId="{EEA99353-A7A3-4401-9306-146AC10BEC92}" destId="{922E3313-07FB-408B-88FF-96B9EDB259BB}" srcOrd="2" destOrd="0" presId="urn:microsoft.com/office/officeart/2005/8/layout/cycle3"/>
    <dgm:cxn modelId="{519C9DD6-C39F-4F87-B0DC-E7B7BDC14208}" type="presParOf" srcId="{EEA99353-A7A3-4401-9306-146AC10BEC92}" destId="{FBF9EEC9-91C4-4B3A-A45E-44006D3C0726}" srcOrd="3" destOrd="0" presId="urn:microsoft.com/office/officeart/2005/8/layout/cycle3"/>
    <dgm:cxn modelId="{CAEB7E31-5D32-434C-B370-E554BA4F63ED}" type="presParOf" srcId="{EEA99353-A7A3-4401-9306-146AC10BEC92}" destId="{7242C897-8E39-4646-9DCF-DADA2B29E452}" srcOrd="4" destOrd="0" presId="urn:microsoft.com/office/officeart/2005/8/layout/cycle3"/>
    <dgm:cxn modelId="{45A488C1-EA5B-4DF1-8106-852B574EBBF0}" type="presParOf" srcId="{EEA99353-A7A3-4401-9306-146AC10BEC92}" destId="{D938E8BF-E831-4B7C-AE1D-F5DFB5A0F128}" srcOrd="5" destOrd="0" presId="urn:microsoft.com/office/officeart/2005/8/layout/cycle3"/>
    <dgm:cxn modelId="{3F484FA1-70A9-4E5B-B6A7-E566FD90BAB1}" type="presParOf" srcId="{EEA99353-A7A3-4401-9306-146AC10BEC92}" destId="{B7C2B027-7D3C-4E74-BA09-3E495D859C81}" srcOrd="6" destOrd="0" presId="urn:microsoft.com/office/officeart/2005/8/layout/cycle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383A79-09DE-480E-A46A-3E3CC7901E0F}" type="doc">
      <dgm:prSet loTypeId="urn:microsoft.com/office/officeart/2005/8/layout/arrow5" loCatId="process" qsTypeId="urn:microsoft.com/office/officeart/2005/8/quickstyle/3d1" qsCatId="3D" csTypeId="urn:microsoft.com/office/officeart/2005/8/colors/colorful3" csCatId="colorful" phldr="1"/>
      <dgm:spPr/>
      <dgm:t>
        <a:bodyPr/>
        <a:lstStyle/>
        <a:p>
          <a:endParaRPr lang="hu-HU"/>
        </a:p>
      </dgm:t>
    </dgm:pt>
    <dgm:pt modelId="{983BBF89-E974-47D6-8EC5-7564CCDDB64B}">
      <dgm:prSet phldrT="[Szöveg]"/>
      <dgm:spPr/>
      <dgm:t>
        <a:bodyPr/>
        <a:lstStyle/>
        <a:p>
          <a:r>
            <a:rPr lang="hu-HU" smtClean="0"/>
            <a:t>Performatív igék</a:t>
          </a:r>
          <a:endParaRPr lang="hu-HU" dirty="0"/>
        </a:p>
      </dgm:t>
    </dgm:pt>
    <dgm:pt modelId="{8B2E5D6A-ED04-4A5A-9753-9E8CF9118EA0}" type="parTrans" cxnId="{2BF8B900-B375-425C-8228-60B35E85F5DB}">
      <dgm:prSet/>
      <dgm:spPr/>
      <dgm:t>
        <a:bodyPr/>
        <a:lstStyle/>
        <a:p>
          <a:endParaRPr lang="hu-HU"/>
        </a:p>
      </dgm:t>
    </dgm:pt>
    <dgm:pt modelId="{F0168632-FA3E-46EB-803D-5FCD242F42B4}" type="sibTrans" cxnId="{2BF8B900-B375-425C-8228-60B35E85F5DB}">
      <dgm:prSet/>
      <dgm:spPr/>
      <dgm:t>
        <a:bodyPr/>
        <a:lstStyle/>
        <a:p>
          <a:endParaRPr lang="hu-HU"/>
        </a:p>
      </dgm:t>
    </dgm:pt>
    <dgm:pt modelId="{6E11D14C-F32D-4297-9404-2D90BBAABA14}">
      <dgm:prSet phldrT="[Szöveg]"/>
      <dgm:spPr/>
      <dgm:t>
        <a:bodyPr/>
        <a:lstStyle/>
        <a:p>
          <a:r>
            <a:rPr lang="hu-HU" dirty="0" err="1" smtClean="0"/>
            <a:t>Konstatív</a:t>
          </a:r>
          <a:r>
            <a:rPr lang="hu-HU" dirty="0" smtClean="0"/>
            <a:t> megnyilatkozások</a:t>
          </a:r>
          <a:endParaRPr lang="hu-HU" dirty="0"/>
        </a:p>
      </dgm:t>
    </dgm:pt>
    <dgm:pt modelId="{B0DFFE9B-9901-4E83-AD36-E99F3FFAAE07}" type="parTrans" cxnId="{34C088ED-D83D-4052-A662-FBD0C8EF1AA2}">
      <dgm:prSet/>
      <dgm:spPr/>
      <dgm:t>
        <a:bodyPr/>
        <a:lstStyle/>
        <a:p>
          <a:endParaRPr lang="hu-HU"/>
        </a:p>
      </dgm:t>
    </dgm:pt>
    <dgm:pt modelId="{4674F5CC-22AE-42FB-9207-FBC78BEA1AB2}" type="sibTrans" cxnId="{34C088ED-D83D-4052-A662-FBD0C8EF1AA2}">
      <dgm:prSet/>
      <dgm:spPr/>
      <dgm:t>
        <a:bodyPr/>
        <a:lstStyle/>
        <a:p>
          <a:endParaRPr lang="hu-HU"/>
        </a:p>
      </dgm:t>
    </dgm:pt>
    <dgm:pt modelId="{8C6E3779-E809-44AD-BA61-9B36A7B318ED}" type="pres">
      <dgm:prSet presAssocID="{24383A79-09DE-480E-A46A-3E3CC7901E0F}" presName="diagram" presStyleCnt="0">
        <dgm:presLayoutVars>
          <dgm:dir/>
          <dgm:resizeHandles val="exact"/>
        </dgm:presLayoutVars>
      </dgm:prSet>
      <dgm:spPr/>
      <dgm:t>
        <a:bodyPr/>
        <a:lstStyle/>
        <a:p>
          <a:endParaRPr lang="hu-HU"/>
        </a:p>
      </dgm:t>
    </dgm:pt>
    <dgm:pt modelId="{F0EE8D3B-4822-46A4-9CED-66F994EEF763}" type="pres">
      <dgm:prSet presAssocID="{983BBF89-E974-47D6-8EC5-7564CCDDB64B}" presName="arrow" presStyleLbl="node1" presStyleIdx="0" presStyleCnt="2">
        <dgm:presLayoutVars>
          <dgm:bulletEnabled val="1"/>
        </dgm:presLayoutVars>
      </dgm:prSet>
      <dgm:spPr/>
      <dgm:t>
        <a:bodyPr/>
        <a:lstStyle/>
        <a:p>
          <a:endParaRPr lang="hu-HU"/>
        </a:p>
      </dgm:t>
    </dgm:pt>
    <dgm:pt modelId="{28FCC9AF-6269-4D50-98A9-FFF4DEDF3D95}" type="pres">
      <dgm:prSet presAssocID="{6E11D14C-F32D-4297-9404-2D90BBAABA14}" presName="arrow" presStyleLbl="node1" presStyleIdx="1" presStyleCnt="2">
        <dgm:presLayoutVars>
          <dgm:bulletEnabled val="1"/>
        </dgm:presLayoutVars>
      </dgm:prSet>
      <dgm:spPr/>
      <dgm:t>
        <a:bodyPr/>
        <a:lstStyle/>
        <a:p>
          <a:endParaRPr lang="hu-HU"/>
        </a:p>
      </dgm:t>
    </dgm:pt>
  </dgm:ptLst>
  <dgm:cxnLst>
    <dgm:cxn modelId="{865BA4EF-00FB-4885-A75E-AE51E2A8C879}" type="presOf" srcId="{983BBF89-E974-47D6-8EC5-7564CCDDB64B}" destId="{F0EE8D3B-4822-46A4-9CED-66F994EEF763}" srcOrd="0" destOrd="0" presId="urn:microsoft.com/office/officeart/2005/8/layout/arrow5"/>
    <dgm:cxn modelId="{4BE296B7-2B21-4095-AB61-5784A9621BD0}" type="presOf" srcId="{24383A79-09DE-480E-A46A-3E3CC7901E0F}" destId="{8C6E3779-E809-44AD-BA61-9B36A7B318ED}" srcOrd="0" destOrd="0" presId="urn:microsoft.com/office/officeart/2005/8/layout/arrow5"/>
    <dgm:cxn modelId="{2BF8B900-B375-425C-8228-60B35E85F5DB}" srcId="{24383A79-09DE-480E-A46A-3E3CC7901E0F}" destId="{983BBF89-E974-47D6-8EC5-7564CCDDB64B}" srcOrd="0" destOrd="0" parTransId="{8B2E5D6A-ED04-4A5A-9753-9E8CF9118EA0}" sibTransId="{F0168632-FA3E-46EB-803D-5FCD242F42B4}"/>
    <dgm:cxn modelId="{2731B57C-738A-4C98-8261-AD4FBB43C0EB}" type="presOf" srcId="{6E11D14C-F32D-4297-9404-2D90BBAABA14}" destId="{28FCC9AF-6269-4D50-98A9-FFF4DEDF3D95}" srcOrd="0" destOrd="0" presId="urn:microsoft.com/office/officeart/2005/8/layout/arrow5"/>
    <dgm:cxn modelId="{34C088ED-D83D-4052-A662-FBD0C8EF1AA2}" srcId="{24383A79-09DE-480E-A46A-3E3CC7901E0F}" destId="{6E11D14C-F32D-4297-9404-2D90BBAABA14}" srcOrd="1" destOrd="0" parTransId="{B0DFFE9B-9901-4E83-AD36-E99F3FFAAE07}" sibTransId="{4674F5CC-22AE-42FB-9207-FBC78BEA1AB2}"/>
    <dgm:cxn modelId="{63433804-8A02-4909-A482-67E323A62DBF}" type="presParOf" srcId="{8C6E3779-E809-44AD-BA61-9B36A7B318ED}" destId="{F0EE8D3B-4822-46A4-9CED-66F994EEF763}" srcOrd="0" destOrd="0" presId="urn:microsoft.com/office/officeart/2005/8/layout/arrow5"/>
    <dgm:cxn modelId="{88A858F7-F47A-400D-B111-0861BC6AD890}" type="presParOf" srcId="{8C6E3779-E809-44AD-BA61-9B36A7B318ED}" destId="{28FCC9AF-6269-4D50-98A9-FFF4DEDF3D95}" srcOrd="1" destOrd="0" presId="urn:microsoft.com/office/officeart/2005/8/layout/arrow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0B97B8F-B724-4322-A2A5-B500D7D5F1EF}" type="doc">
      <dgm:prSet loTypeId="urn:microsoft.com/office/officeart/2005/8/layout/gear1" loCatId="cycle" qsTypeId="urn:microsoft.com/office/officeart/2005/8/quickstyle/3d1" qsCatId="3D" csTypeId="urn:microsoft.com/office/officeart/2005/8/colors/colorful4" csCatId="colorful" phldr="1"/>
      <dgm:spPr/>
    </dgm:pt>
    <dgm:pt modelId="{801B9830-B676-48F5-82FA-17B64B921400}">
      <dgm:prSet phldrT="[Szöveg]"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hu-HU" sz="1800" dirty="0" smtClean="0"/>
            <a:t>CSELEKKVÉSHASZNÁLÓK</a:t>
          </a:r>
        </a:p>
        <a:p>
          <a:pPr defTabSz="800100">
            <a:lnSpc>
              <a:spcPct val="90000"/>
            </a:lnSpc>
            <a:spcBef>
              <a:spcPct val="0"/>
            </a:spcBef>
            <a:spcAft>
              <a:spcPct val="35000"/>
            </a:spcAft>
          </a:pPr>
          <a:endParaRPr lang="hu-HU" sz="1800" dirty="0"/>
        </a:p>
      </dgm:t>
    </dgm:pt>
    <dgm:pt modelId="{D6287CF9-903B-441A-A1AF-343594E6798B}" type="parTrans" cxnId="{73C08FA9-C749-4E8D-98D3-73673F719890}">
      <dgm:prSet/>
      <dgm:spPr/>
      <dgm:t>
        <a:bodyPr/>
        <a:lstStyle/>
        <a:p>
          <a:endParaRPr lang="hu-HU"/>
        </a:p>
      </dgm:t>
    </dgm:pt>
    <dgm:pt modelId="{537FBFA9-7812-4A5B-8012-E8187DAB27D6}" type="sibTrans" cxnId="{73C08FA9-C749-4E8D-98D3-73673F719890}">
      <dgm:prSet/>
      <dgm:spPr/>
      <dgm:t>
        <a:bodyPr/>
        <a:lstStyle/>
        <a:p>
          <a:endParaRPr lang="hu-HU"/>
        </a:p>
      </dgm:t>
    </dgm:pt>
    <dgm:pt modelId="{4E6AFEC1-D05D-46ED-8501-D13D9438B5F0}">
      <dgm:prSet phldrT="[Szöveg]" custT="1"/>
      <dgm:spPr/>
      <dgm:t>
        <a:bodyPr/>
        <a:lstStyle/>
        <a:p>
          <a:r>
            <a:rPr lang="hu-HU" sz="1400" dirty="0" smtClean="0"/>
            <a:t>KOMMUNIKÁCIÓ</a:t>
          </a:r>
        </a:p>
        <a:p>
          <a:r>
            <a:rPr lang="hu-HU" sz="1400" dirty="0" smtClean="0"/>
            <a:t> </a:t>
          </a:r>
          <a:r>
            <a:rPr lang="hu-HU" sz="2400" dirty="0" smtClean="0"/>
            <a:t>JELEK</a:t>
          </a:r>
          <a:endParaRPr lang="hu-HU" sz="2400" dirty="0"/>
        </a:p>
      </dgm:t>
    </dgm:pt>
    <dgm:pt modelId="{2DB4AB2B-F896-46E4-B6CD-F3BC5F1BBDB5}" type="parTrans" cxnId="{F2E31867-0A02-4473-92A5-405AA3081E3F}">
      <dgm:prSet/>
      <dgm:spPr/>
      <dgm:t>
        <a:bodyPr/>
        <a:lstStyle/>
        <a:p>
          <a:endParaRPr lang="hu-HU"/>
        </a:p>
      </dgm:t>
    </dgm:pt>
    <dgm:pt modelId="{D296BB6B-9D3A-4AC7-9078-8D8E5910566A}" type="sibTrans" cxnId="{F2E31867-0A02-4473-92A5-405AA3081E3F}">
      <dgm:prSet/>
      <dgm:spPr/>
      <dgm:t>
        <a:bodyPr/>
        <a:lstStyle/>
        <a:p>
          <a:endParaRPr lang="hu-HU"/>
        </a:p>
      </dgm:t>
    </dgm:pt>
    <dgm:pt modelId="{85866C53-CB03-46FA-8B44-1B2D725A3DE9}" type="pres">
      <dgm:prSet presAssocID="{F0B97B8F-B724-4322-A2A5-B500D7D5F1EF}" presName="composite" presStyleCnt="0">
        <dgm:presLayoutVars>
          <dgm:chMax val="3"/>
          <dgm:animLvl val="lvl"/>
          <dgm:resizeHandles val="exact"/>
        </dgm:presLayoutVars>
      </dgm:prSet>
      <dgm:spPr/>
    </dgm:pt>
    <dgm:pt modelId="{2A2C891B-C65F-4BA4-AFEE-C597C3D60E40}" type="pres">
      <dgm:prSet presAssocID="{801B9830-B676-48F5-82FA-17B64B921400}" presName="gear1" presStyleLbl="node1" presStyleIdx="0" presStyleCnt="2" custLinFactNeighborX="18025" custLinFactNeighborY="13793">
        <dgm:presLayoutVars>
          <dgm:chMax val="1"/>
          <dgm:bulletEnabled val="1"/>
        </dgm:presLayoutVars>
      </dgm:prSet>
      <dgm:spPr/>
      <dgm:t>
        <a:bodyPr/>
        <a:lstStyle/>
        <a:p>
          <a:endParaRPr lang="hu-HU"/>
        </a:p>
      </dgm:t>
    </dgm:pt>
    <dgm:pt modelId="{7EE0AFF7-0CB0-4CFA-AD5E-30D18050D350}" type="pres">
      <dgm:prSet presAssocID="{801B9830-B676-48F5-82FA-17B64B921400}" presName="gear1srcNode" presStyleLbl="node1" presStyleIdx="0" presStyleCnt="2"/>
      <dgm:spPr/>
      <dgm:t>
        <a:bodyPr/>
        <a:lstStyle/>
        <a:p>
          <a:endParaRPr lang="hu-HU"/>
        </a:p>
      </dgm:t>
    </dgm:pt>
    <dgm:pt modelId="{C1A4939A-AA7F-4BAB-8388-14A9991C6BFD}" type="pres">
      <dgm:prSet presAssocID="{801B9830-B676-48F5-82FA-17B64B921400}" presName="gear1dstNode" presStyleLbl="node1" presStyleIdx="0" presStyleCnt="2"/>
      <dgm:spPr/>
      <dgm:t>
        <a:bodyPr/>
        <a:lstStyle/>
        <a:p>
          <a:endParaRPr lang="hu-HU"/>
        </a:p>
      </dgm:t>
    </dgm:pt>
    <dgm:pt modelId="{A8F52DC9-275C-44D5-8F5A-5B554005D9A6}" type="pres">
      <dgm:prSet presAssocID="{4E6AFEC1-D05D-46ED-8501-D13D9438B5F0}" presName="gear2" presStyleLbl="node1" presStyleIdx="1" presStyleCnt="2" custScaleX="177931" custScaleY="178360">
        <dgm:presLayoutVars>
          <dgm:chMax val="1"/>
          <dgm:bulletEnabled val="1"/>
        </dgm:presLayoutVars>
      </dgm:prSet>
      <dgm:spPr/>
      <dgm:t>
        <a:bodyPr/>
        <a:lstStyle/>
        <a:p>
          <a:endParaRPr lang="hu-HU"/>
        </a:p>
      </dgm:t>
    </dgm:pt>
    <dgm:pt modelId="{5CC6736F-B804-4B44-8FC8-21D9950AB111}" type="pres">
      <dgm:prSet presAssocID="{4E6AFEC1-D05D-46ED-8501-D13D9438B5F0}" presName="gear2srcNode" presStyleLbl="node1" presStyleIdx="1" presStyleCnt="2"/>
      <dgm:spPr/>
      <dgm:t>
        <a:bodyPr/>
        <a:lstStyle/>
        <a:p>
          <a:endParaRPr lang="hu-HU"/>
        </a:p>
      </dgm:t>
    </dgm:pt>
    <dgm:pt modelId="{C306D673-3D5A-44E5-9CC8-F806665103C6}" type="pres">
      <dgm:prSet presAssocID="{4E6AFEC1-D05D-46ED-8501-D13D9438B5F0}" presName="gear2dstNode" presStyleLbl="node1" presStyleIdx="1" presStyleCnt="2"/>
      <dgm:spPr/>
      <dgm:t>
        <a:bodyPr/>
        <a:lstStyle/>
        <a:p>
          <a:endParaRPr lang="hu-HU"/>
        </a:p>
      </dgm:t>
    </dgm:pt>
    <dgm:pt modelId="{1F09A839-92B4-48AF-BCA2-278717D7867F}" type="pres">
      <dgm:prSet presAssocID="{537FBFA9-7812-4A5B-8012-E8187DAB27D6}" presName="connector1" presStyleLbl="sibTrans2D1" presStyleIdx="0" presStyleCnt="2" custLinFactNeighborX="10668" custLinFactNeighborY="9502"/>
      <dgm:spPr/>
      <dgm:t>
        <a:bodyPr/>
        <a:lstStyle/>
        <a:p>
          <a:endParaRPr lang="hu-HU"/>
        </a:p>
      </dgm:t>
    </dgm:pt>
    <dgm:pt modelId="{2B589ADF-8B9B-4ED6-8F32-97403FD6B434}" type="pres">
      <dgm:prSet presAssocID="{D296BB6B-9D3A-4AC7-9078-8D8E5910566A}" presName="connector2" presStyleLbl="sibTrans2D1" presStyleIdx="1" presStyleCnt="2" custLinFactNeighborX="-25892" custLinFactNeighborY="-13576"/>
      <dgm:spPr/>
      <dgm:t>
        <a:bodyPr/>
        <a:lstStyle/>
        <a:p>
          <a:endParaRPr lang="hu-HU"/>
        </a:p>
      </dgm:t>
    </dgm:pt>
  </dgm:ptLst>
  <dgm:cxnLst>
    <dgm:cxn modelId="{230E4876-2B2B-4591-A585-88DAE29B03A5}" type="presOf" srcId="{801B9830-B676-48F5-82FA-17B64B921400}" destId="{7EE0AFF7-0CB0-4CFA-AD5E-30D18050D350}" srcOrd="1" destOrd="0" presId="urn:microsoft.com/office/officeart/2005/8/layout/gear1"/>
    <dgm:cxn modelId="{FE5D5B54-9750-4A74-A403-6CE456B877F4}" type="presOf" srcId="{D296BB6B-9D3A-4AC7-9078-8D8E5910566A}" destId="{2B589ADF-8B9B-4ED6-8F32-97403FD6B434}" srcOrd="0" destOrd="0" presId="urn:microsoft.com/office/officeart/2005/8/layout/gear1"/>
    <dgm:cxn modelId="{73C08FA9-C749-4E8D-98D3-73673F719890}" srcId="{F0B97B8F-B724-4322-A2A5-B500D7D5F1EF}" destId="{801B9830-B676-48F5-82FA-17B64B921400}" srcOrd="0" destOrd="0" parTransId="{D6287CF9-903B-441A-A1AF-343594E6798B}" sibTransId="{537FBFA9-7812-4A5B-8012-E8187DAB27D6}"/>
    <dgm:cxn modelId="{5514A6CF-FC4A-45C8-BF9D-8F96305460A6}" type="presOf" srcId="{801B9830-B676-48F5-82FA-17B64B921400}" destId="{C1A4939A-AA7F-4BAB-8388-14A9991C6BFD}" srcOrd="2" destOrd="0" presId="urn:microsoft.com/office/officeart/2005/8/layout/gear1"/>
    <dgm:cxn modelId="{F1CB0844-592F-45CD-8EC9-03FBFE9246FF}" type="presOf" srcId="{4E6AFEC1-D05D-46ED-8501-D13D9438B5F0}" destId="{A8F52DC9-275C-44D5-8F5A-5B554005D9A6}" srcOrd="0" destOrd="0" presId="urn:microsoft.com/office/officeart/2005/8/layout/gear1"/>
    <dgm:cxn modelId="{C6E9F909-942F-43EE-B6E3-F2113DC54C5A}" type="presOf" srcId="{4E6AFEC1-D05D-46ED-8501-D13D9438B5F0}" destId="{C306D673-3D5A-44E5-9CC8-F806665103C6}" srcOrd="2" destOrd="0" presId="urn:microsoft.com/office/officeart/2005/8/layout/gear1"/>
    <dgm:cxn modelId="{F2E31867-0A02-4473-92A5-405AA3081E3F}" srcId="{F0B97B8F-B724-4322-A2A5-B500D7D5F1EF}" destId="{4E6AFEC1-D05D-46ED-8501-D13D9438B5F0}" srcOrd="1" destOrd="0" parTransId="{2DB4AB2B-F896-46E4-B6CD-F3BC5F1BBDB5}" sibTransId="{D296BB6B-9D3A-4AC7-9078-8D8E5910566A}"/>
    <dgm:cxn modelId="{045DCD70-37BC-4E62-90CF-42486C010B73}" type="presOf" srcId="{537FBFA9-7812-4A5B-8012-E8187DAB27D6}" destId="{1F09A839-92B4-48AF-BCA2-278717D7867F}" srcOrd="0" destOrd="0" presId="urn:microsoft.com/office/officeart/2005/8/layout/gear1"/>
    <dgm:cxn modelId="{6C4B3D99-1264-4978-A6D0-06AE0619A965}" type="presOf" srcId="{F0B97B8F-B724-4322-A2A5-B500D7D5F1EF}" destId="{85866C53-CB03-46FA-8B44-1B2D725A3DE9}" srcOrd="0" destOrd="0" presId="urn:microsoft.com/office/officeart/2005/8/layout/gear1"/>
    <dgm:cxn modelId="{C612AA5F-A4B4-4511-B4DB-B48A8885291E}" type="presOf" srcId="{801B9830-B676-48F5-82FA-17B64B921400}" destId="{2A2C891B-C65F-4BA4-AFEE-C597C3D60E40}" srcOrd="0" destOrd="0" presId="urn:microsoft.com/office/officeart/2005/8/layout/gear1"/>
    <dgm:cxn modelId="{490DD36B-075A-41CC-A148-FD9A4B6D5815}" type="presOf" srcId="{4E6AFEC1-D05D-46ED-8501-D13D9438B5F0}" destId="{5CC6736F-B804-4B44-8FC8-21D9950AB111}" srcOrd="1" destOrd="0" presId="urn:microsoft.com/office/officeart/2005/8/layout/gear1"/>
    <dgm:cxn modelId="{47FB6560-8EB3-4275-BD5A-ED3857718E3D}" type="presParOf" srcId="{85866C53-CB03-46FA-8B44-1B2D725A3DE9}" destId="{2A2C891B-C65F-4BA4-AFEE-C597C3D60E40}" srcOrd="0" destOrd="0" presId="urn:microsoft.com/office/officeart/2005/8/layout/gear1"/>
    <dgm:cxn modelId="{18E54817-EAC3-4009-8C85-695078FA67FE}" type="presParOf" srcId="{85866C53-CB03-46FA-8B44-1B2D725A3DE9}" destId="{7EE0AFF7-0CB0-4CFA-AD5E-30D18050D350}" srcOrd="1" destOrd="0" presId="urn:microsoft.com/office/officeart/2005/8/layout/gear1"/>
    <dgm:cxn modelId="{DBCC0B29-CC18-43C0-840D-2AC6E5F1D18E}" type="presParOf" srcId="{85866C53-CB03-46FA-8B44-1B2D725A3DE9}" destId="{C1A4939A-AA7F-4BAB-8388-14A9991C6BFD}" srcOrd="2" destOrd="0" presId="urn:microsoft.com/office/officeart/2005/8/layout/gear1"/>
    <dgm:cxn modelId="{98035A01-F486-4A03-8537-492A536EDBBD}" type="presParOf" srcId="{85866C53-CB03-46FA-8B44-1B2D725A3DE9}" destId="{A8F52DC9-275C-44D5-8F5A-5B554005D9A6}" srcOrd="3" destOrd="0" presId="urn:microsoft.com/office/officeart/2005/8/layout/gear1"/>
    <dgm:cxn modelId="{CC0EF140-D038-40E4-B340-C0203FE3E597}" type="presParOf" srcId="{85866C53-CB03-46FA-8B44-1B2D725A3DE9}" destId="{5CC6736F-B804-4B44-8FC8-21D9950AB111}" srcOrd="4" destOrd="0" presId="urn:microsoft.com/office/officeart/2005/8/layout/gear1"/>
    <dgm:cxn modelId="{E91580CA-041B-4CA2-BA34-66EC9CED5DDA}" type="presParOf" srcId="{85866C53-CB03-46FA-8B44-1B2D725A3DE9}" destId="{C306D673-3D5A-44E5-9CC8-F806665103C6}" srcOrd="5" destOrd="0" presId="urn:microsoft.com/office/officeart/2005/8/layout/gear1"/>
    <dgm:cxn modelId="{23B22BA5-B472-4774-8582-0ECCB7076C09}" type="presParOf" srcId="{85866C53-CB03-46FA-8B44-1B2D725A3DE9}" destId="{1F09A839-92B4-48AF-BCA2-278717D7867F}" srcOrd="6" destOrd="0" presId="urn:microsoft.com/office/officeart/2005/8/layout/gear1"/>
    <dgm:cxn modelId="{567ACBEE-926D-4EC0-91ED-01C823FAC35A}" type="presParOf" srcId="{85866C53-CB03-46FA-8B44-1B2D725A3DE9}" destId="{2B589ADF-8B9B-4ED6-8F32-97403FD6B434}" srcOrd="7" destOrd="0" presId="urn:microsoft.com/office/officeart/2005/8/layout/gear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DAD51A-E0F0-4449-88A3-EBE4DCD4FAB7}" type="doc">
      <dgm:prSet loTypeId="urn:microsoft.com/office/officeart/2005/8/layout/hProcess9" loCatId="process" qsTypeId="urn:microsoft.com/office/officeart/2005/8/quickstyle/3d1" qsCatId="3D" csTypeId="urn:microsoft.com/office/officeart/2005/8/colors/colorful2" csCatId="colorful" phldr="1"/>
      <dgm:spPr/>
    </dgm:pt>
    <dgm:pt modelId="{E5C853B7-5105-4FD6-9A17-DDB6410C9FA3}">
      <dgm:prSet phldrT="[Szöveg]"/>
      <dgm:spPr/>
      <dgm:t>
        <a:bodyPr/>
        <a:lstStyle/>
        <a:p>
          <a:r>
            <a:rPr lang="hu-HU" dirty="0" err="1" smtClean="0"/>
            <a:t>Propozícionális</a:t>
          </a:r>
          <a:r>
            <a:rPr lang="hu-HU" dirty="0" smtClean="0"/>
            <a:t> jelentés</a:t>
          </a:r>
          <a:endParaRPr lang="hu-HU" dirty="0"/>
        </a:p>
      </dgm:t>
    </dgm:pt>
    <dgm:pt modelId="{8F71BD31-4E9E-4364-8464-A16BF8D1BCC8}" type="parTrans" cxnId="{C935E9BE-87A5-4B67-9898-20953AC839E7}">
      <dgm:prSet/>
      <dgm:spPr/>
      <dgm:t>
        <a:bodyPr/>
        <a:lstStyle/>
        <a:p>
          <a:endParaRPr lang="hu-HU"/>
        </a:p>
      </dgm:t>
    </dgm:pt>
    <dgm:pt modelId="{CF565FF9-0063-4A23-B32E-A48812C3AB49}" type="sibTrans" cxnId="{C935E9BE-87A5-4B67-9898-20953AC839E7}">
      <dgm:prSet/>
      <dgm:spPr/>
      <dgm:t>
        <a:bodyPr/>
        <a:lstStyle/>
        <a:p>
          <a:endParaRPr lang="hu-HU"/>
        </a:p>
      </dgm:t>
    </dgm:pt>
    <dgm:pt modelId="{2F19CBF2-28D8-4296-8404-B8218CFE177E}">
      <dgm:prSet phldrT="[Szöveg]"/>
      <dgm:spPr/>
      <dgm:t>
        <a:bodyPr/>
        <a:lstStyle/>
        <a:p>
          <a:r>
            <a:rPr lang="hu-HU" dirty="0" smtClean="0"/>
            <a:t>Kikövetkeztethető jelentés</a:t>
          </a:r>
          <a:endParaRPr lang="hu-HU" dirty="0"/>
        </a:p>
      </dgm:t>
    </dgm:pt>
    <dgm:pt modelId="{8A2FC1EB-37C8-4100-A083-3DADFCF82BC7}" type="parTrans" cxnId="{37ADE979-C328-4D57-838F-1CE3C2CDE891}">
      <dgm:prSet/>
      <dgm:spPr/>
      <dgm:t>
        <a:bodyPr/>
        <a:lstStyle/>
        <a:p>
          <a:endParaRPr lang="hu-HU"/>
        </a:p>
      </dgm:t>
    </dgm:pt>
    <dgm:pt modelId="{E0DD590E-2306-4E48-8A3E-B87C73E5AD2B}" type="sibTrans" cxnId="{37ADE979-C328-4D57-838F-1CE3C2CDE891}">
      <dgm:prSet/>
      <dgm:spPr/>
      <dgm:t>
        <a:bodyPr/>
        <a:lstStyle/>
        <a:p>
          <a:endParaRPr lang="hu-HU"/>
        </a:p>
      </dgm:t>
    </dgm:pt>
    <dgm:pt modelId="{2ECD76D4-CEC6-45F1-B885-2D0CC292C7D7}" type="pres">
      <dgm:prSet presAssocID="{34DAD51A-E0F0-4449-88A3-EBE4DCD4FAB7}" presName="CompostProcess" presStyleCnt="0">
        <dgm:presLayoutVars>
          <dgm:dir/>
          <dgm:resizeHandles val="exact"/>
        </dgm:presLayoutVars>
      </dgm:prSet>
      <dgm:spPr/>
    </dgm:pt>
    <dgm:pt modelId="{059676E6-8F8E-4EC7-978F-64F09FEA8C47}" type="pres">
      <dgm:prSet presAssocID="{34DAD51A-E0F0-4449-88A3-EBE4DCD4FAB7}" presName="arrow" presStyleLbl="bgShp" presStyleIdx="0" presStyleCnt="1" custLinFactNeighborX="-12284"/>
      <dgm:spPr/>
    </dgm:pt>
    <dgm:pt modelId="{A9908DCE-2F72-4148-8465-AC2897EFC241}" type="pres">
      <dgm:prSet presAssocID="{34DAD51A-E0F0-4449-88A3-EBE4DCD4FAB7}" presName="linearProcess" presStyleCnt="0"/>
      <dgm:spPr/>
    </dgm:pt>
    <dgm:pt modelId="{2D377F68-6CA5-4F46-BF59-05203E009285}" type="pres">
      <dgm:prSet presAssocID="{E5C853B7-5105-4FD6-9A17-DDB6410C9FA3}" presName="textNode" presStyleLbl="node1" presStyleIdx="0" presStyleCnt="2">
        <dgm:presLayoutVars>
          <dgm:bulletEnabled val="1"/>
        </dgm:presLayoutVars>
      </dgm:prSet>
      <dgm:spPr/>
      <dgm:t>
        <a:bodyPr/>
        <a:lstStyle/>
        <a:p>
          <a:endParaRPr lang="hu-HU"/>
        </a:p>
      </dgm:t>
    </dgm:pt>
    <dgm:pt modelId="{1926FB5F-6896-49A0-BFD1-98F88AE33926}" type="pres">
      <dgm:prSet presAssocID="{CF565FF9-0063-4A23-B32E-A48812C3AB49}" presName="sibTrans" presStyleCnt="0"/>
      <dgm:spPr/>
    </dgm:pt>
    <dgm:pt modelId="{52123F06-8DD7-4D1A-AC3D-84B1AFDD64C8}" type="pres">
      <dgm:prSet presAssocID="{2F19CBF2-28D8-4296-8404-B8218CFE177E}" presName="textNode" presStyleLbl="node1" presStyleIdx="1" presStyleCnt="2">
        <dgm:presLayoutVars>
          <dgm:bulletEnabled val="1"/>
        </dgm:presLayoutVars>
      </dgm:prSet>
      <dgm:spPr/>
      <dgm:t>
        <a:bodyPr/>
        <a:lstStyle/>
        <a:p>
          <a:endParaRPr lang="hu-HU"/>
        </a:p>
      </dgm:t>
    </dgm:pt>
  </dgm:ptLst>
  <dgm:cxnLst>
    <dgm:cxn modelId="{C935E9BE-87A5-4B67-9898-20953AC839E7}" srcId="{34DAD51A-E0F0-4449-88A3-EBE4DCD4FAB7}" destId="{E5C853B7-5105-4FD6-9A17-DDB6410C9FA3}" srcOrd="0" destOrd="0" parTransId="{8F71BD31-4E9E-4364-8464-A16BF8D1BCC8}" sibTransId="{CF565FF9-0063-4A23-B32E-A48812C3AB49}"/>
    <dgm:cxn modelId="{B15A2216-396A-4950-AFC3-90705EBCC228}" type="presOf" srcId="{2F19CBF2-28D8-4296-8404-B8218CFE177E}" destId="{52123F06-8DD7-4D1A-AC3D-84B1AFDD64C8}" srcOrd="0" destOrd="0" presId="urn:microsoft.com/office/officeart/2005/8/layout/hProcess9"/>
    <dgm:cxn modelId="{37ADE979-C328-4D57-838F-1CE3C2CDE891}" srcId="{34DAD51A-E0F0-4449-88A3-EBE4DCD4FAB7}" destId="{2F19CBF2-28D8-4296-8404-B8218CFE177E}" srcOrd="1" destOrd="0" parTransId="{8A2FC1EB-37C8-4100-A083-3DADFCF82BC7}" sibTransId="{E0DD590E-2306-4E48-8A3E-B87C73E5AD2B}"/>
    <dgm:cxn modelId="{4DFF2632-87CB-4B89-B07A-E814F42A5CF8}" type="presOf" srcId="{34DAD51A-E0F0-4449-88A3-EBE4DCD4FAB7}" destId="{2ECD76D4-CEC6-45F1-B885-2D0CC292C7D7}" srcOrd="0" destOrd="0" presId="urn:microsoft.com/office/officeart/2005/8/layout/hProcess9"/>
    <dgm:cxn modelId="{7920BF79-AA79-4EB4-BBD1-3D29376D16CA}" type="presOf" srcId="{E5C853B7-5105-4FD6-9A17-DDB6410C9FA3}" destId="{2D377F68-6CA5-4F46-BF59-05203E009285}" srcOrd="0" destOrd="0" presId="urn:microsoft.com/office/officeart/2005/8/layout/hProcess9"/>
    <dgm:cxn modelId="{F8A5B10C-BB9D-4BC0-B57B-637114B1FC39}" type="presParOf" srcId="{2ECD76D4-CEC6-45F1-B885-2D0CC292C7D7}" destId="{059676E6-8F8E-4EC7-978F-64F09FEA8C47}" srcOrd="0" destOrd="0" presId="urn:microsoft.com/office/officeart/2005/8/layout/hProcess9"/>
    <dgm:cxn modelId="{40550E12-251E-4AD2-93B2-C8A007FC2447}" type="presParOf" srcId="{2ECD76D4-CEC6-45F1-B885-2D0CC292C7D7}" destId="{A9908DCE-2F72-4148-8465-AC2897EFC241}" srcOrd="1" destOrd="0" presId="urn:microsoft.com/office/officeart/2005/8/layout/hProcess9"/>
    <dgm:cxn modelId="{DDF52D9D-0157-4627-BD52-BA1B7D87C09A}" type="presParOf" srcId="{A9908DCE-2F72-4148-8465-AC2897EFC241}" destId="{2D377F68-6CA5-4F46-BF59-05203E009285}" srcOrd="0" destOrd="0" presId="urn:microsoft.com/office/officeart/2005/8/layout/hProcess9"/>
    <dgm:cxn modelId="{4E463362-93D4-401D-B092-6C458C03C105}" type="presParOf" srcId="{A9908DCE-2F72-4148-8465-AC2897EFC241}" destId="{1926FB5F-6896-49A0-BFD1-98F88AE33926}" srcOrd="1" destOrd="0" presId="urn:microsoft.com/office/officeart/2005/8/layout/hProcess9"/>
    <dgm:cxn modelId="{DFF11638-B840-4688-871B-77791233F5FB}" type="presParOf" srcId="{A9908DCE-2F72-4148-8465-AC2897EFC241}" destId="{52123F06-8DD7-4D1A-AC3D-84B1AFDD64C8}" srcOrd="2"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4DAD51A-E0F0-4449-88A3-EBE4DCD4FAB7}" type="doc">
      <dgm:prSet loTypeId="urn:microsoft.com/office/officeart/2005/8/layout/hProcess9" loCatId="process" qsTypeId="urn:microsoft.com/office/officeart/2005/8/quickstyle/3d1" qsCatId="3D" csTypeId="urn:microsoft.com/office/officeart/2005/8/colors/colorful2" csCatId="colorful" phldr="1"/>
      <dgm:spPr/>
    </dgm:pt>
    <dgm:pt modelId="{E5C853B7-5105-4FD6-9A17-DDB6410C9FA3}">
      <dgm:prSet phldrT="[Szöveg]"/>
      <dgm:spPr/>
      <dgm:t>
        <a:bodyPr/>
        <a:lstStyle/>
        <a:p>
          <a:r>
            <a:rPr lang="hu-HU" dirty="0" err="1" smtClean="0"/>
            <a:t>Propozícionális</a:t>
          </a:r>
          <a:r>
            <a:rPr lang="hu-HU" dirty="0" smtClean="0"/>
            <a:t> jelentés</a:t>
          </a:r>
          <a:endParaRPr lang="hu-HU" dirty="0"/>
        </a:p>
      </dgm:t>
    </dgm:pt>
    <dgm:pt modelId="{8F71BD31-4E9E-4364-8464-A16BF8D1BCC8}" type="parTrans" cxnId="{C935E9BE-87A5-4B67-9898-20953AC839E7}">
      <dgm:prSet/>
      <dgm:spPr/>
      <dgm:t>
        <a:bodyPr/>
        <a:lstStyle/>
        <a:p>
          <a:endParaRPr lang="hu-HU"/>
        </a:p>
      </dgm:t>
    </dgm:pt>
    <dgm:pt modelId="{CF565FF9-0063-4A23-B32E-A48812C3AB49}" type="sibTrans" cxnId="{C935E9BE-87A5-4B67-9898-20953AC839E7}">
      <dgm:prSet/>
      <dgm:spPr/>
      <dgm:t>
        <a:bodyPr/>
        <a:lstStyle/>
        <a:p>
          <a:endParaRPr lang="hu-HU"/>
        </a:p>
      </dgm:t>
    </dgm:pt>
    <dgm:pt modelId="{2F19CBF2-28D8-4296-8404-B8218CFE177E}">
      <dgm:prSet phldrT="[Szöveg]"/>
      <dgm:spPr/>
      <dgm:t>
        <a:bodyPr/>
        <a:lstStyle/>
        <a:p>
          <a:r>
            <a:rPr lang="hu-HU" dirty="0" smtClean="0"/>
            <a:t>Kikövetkeztethető jelentés</a:t>
          </a:r>
          <a:endParaRPr lang="hu-HU" dirty="0"/>
        </a:p>
      </dgm:t>
    </dgm:pt>
    <dgm:pt modelId="{8A2FC1EB-37C8-4100-A083-3DADFCF82BC7}" type="parTrans" cxnId="{37ADE979-C328-4D57-838F-1CE3C2CDE891}">
      <dgm:prSet/>
      <dgm:spPr/>
      <dgm:t>
        <a:bodyPr/>
        <a:lstStyle/>
        <a:p>
          <a:endParaRPr lang="hu-HU"/>
        </a:p>
      </dgm:t>
    </dgm:pt>
    <dgm:pt modelId="{E0DD590E-2306-4E48-8A3E-B87C73E5AD2B}" type="sibTrans" cxnId="{37ADE979-C328-4D57-838F-1CE3C2CDE891}">
      <dgm:prSet/>
      <dgm:spPr/>
      <dgm:t>
        <a:bodyPr/>
        <a:lstStyle/>
        <a:p>
          <a:endParaRPr lang="hu-HU"/>
        </a:p>
      </dgm:t>
    </dgm:pt>
    <dgm:pt modelId="{F6E0164C-8BE3-46C4-81F1-5EDE951900CF}">
      <dgm:prSet/>
      <dgm:spPr/>
      <dgm:t>
        <a:bodyPr/>
        <a:lstStyle/>
        <a:p>
          <a:r>
            <a:rPr lang="hu-HU" dirty="0" smtClean="0"/>
            <a:t>Nyelvben végrehajtott cselekvés</a:t>
          </a:r>
          <a:endParaRPr lang="hu-HU" dirty="0"/>
        </a:p>
      </dgm:t>
    </dgm:pt>
    <dgm:pt modelId="{1DADFF93-8994-45D9-BFEE-B8998C96DA86}" type="parTrans" cxnId="{F10916D1-1BCF-4C3C-B02D-EBE260453911}">
      <dgm:prSet/>
      <dgm:spPr/>
      <dgm:t>
        <a:bodyPr/>
        <a:lstStyle/>
        <a:p>
          <a:endParaRPr lang="hu-HU"/>
        </a:p>
      </dgm:t>
    </dgm:pt>
    <dgm:pt modelId="{8303E3F7-15B8-4CF5-9FA1-DD4C43D1FBE9}" type="sibTrans" cxnId="{F10916D1-1BCF-4C3C-B02D-EBE260453911}">
      <dgm:prSet/>
      <dgm:spPr/>
      <dgm:t>
        <a:bodyPr/>
        <a:lstStyle/>
        <a:p>
          <a:endParaRPr lang="hu-HU"/>
        </a:p>
      </dgm:t>
    </dgm:pt>
    <dgm:pt modelId="{2ECD76D4-CEC6-45F1-B885-2D0CC292C7D7}" type="pres">
      <dgm:prSet presAssocID="{34DAD51A-E0F0-4449-88A3-EBE4DCD4FAB7}" presName="CompostProcess" presStyleCnt="0">
        <dgm:presLayoutVars>
          <dgm:dir/>
          <dgm:resizeHandles val="exact"/>
        </dgm:presLayoutVars>
      </dgm:prSet>
      <dgm:spPr/>
    </dgm:pt>
    <dgm:pt modelId="{059676E6-8F8E-4EC7-978F-64F09FEA8C47}" type="pres">
      <dgm:prSet presAssocID="{34DAD51A-E0F0-4449-88A3-EBE4DCD4FAB7}" presName="arrow" presStyleLbl="bgShp" presStyleIdx="0" presStyleCnt="1" custLinFactNeighborX="-12284"/>
      <dgm:spPr/>
    </dgm:pt>
    <dgm:pt modelId="{A9908DCE-2F72-4148-8465-AC2897EFC241}" type="pres">
      <dgm:prSet presAssocID="{34DAD51A-E0F0-4449-88A3-EBE4DCD4FAB7}" presName="linearProcess" presStyleCnt="0"/>
      <dgm:spPr/>
    </dgm:pt>
    <dgm:pt modelId="{2D377F68-6CA5-4F46-BF59-05203E009285}" type="pres">
      <dgm:prSet presAssocID="{E5C853B7-5105-4FD6-9A17-DDB6410C9FA3}" presName="textNode" presStyleLbl="node1" presStyleIdx="0" presStyleCnt="3">
        <dgm:presLayoutVars>
          <dgm:bulletEnabled val="1"/>
        </dgm:presLayoutVars>
      </dgm:prSet>
      <dgm:spPr/>
      <dgm:t>
        <a:bodyPr/>
        <a:lstStyle/>
        <a:p>
          <a:endParaRPr lang="hu-HU"/>
        </a:p>
      </dgm:t>
    </dgm:pt>
    <dgm:pt modelId="{1926FB5F-6896-49A0-BFD1-98F88AE33926}" type="pres">
      <dgm:prSet presAssocID="{CF565FF9-0063-4A23-B32E-A48812C3AB49}" presName="sibTrans" presStyleCnt="0"/>
      <dgm:spPr/>
    </dgm:pt>
    <dgm:pt modelId="{52123F06-8DD7-4D1A-AC3D-84B1AFDD64C8}" type="pres">
      <dgm:prSet presAssocID="{2F19CBF2-28D8-4296-8404-B8218CFE177E}" presName="textNode" presStyleLbl="node1" presStyleIdx="1" presStyleCnt="3">
        <dgm:presLayoutVars>
          <dgm:bulletEnabled val="1"/>
        </dgm:presLayoutVars>
      </dgm:prSet>
      <dgm:spPr/>
      <dgm:t>
        <a:bodyPr/>
        <a:lstStyle/>
        <a:p>
          <a:endParaRPr lang="hu-HU"/>
        </a:p>
      </dgm:t>
    </dgm:pt>
    <dgm:pt modelId="{CA3BCA9F-6E19-4122-8F61-E0A69B148301}" type="pres">
      <dgm:prSet presAssocID="{E0DD590E-2306-4E48-8A3E-B87C73E5AD2B}" presName="sibTrans" presStyleCnt="0"/>
      <dgm:spPr/>
    </dgm:pt>
    <dgm:pt modelId="{5B9C1F57-6F61-4614-AD91-13974A8E2CBD}" type="pres">
      <dgm:prSet presAssocID="{F6E0164C-8BE3-46C4-81F1-5EDE951900CF}" presName="textNode" presStyleLbl="node1" presStyleIdx="2" presStyleCnt="3">
        <dgm:presLayoutVars>
          <dgm:bulletEnabled val="1"/>
        </dgm:presLayoutVars>
      </dgm:prSet>
      <dgm:spPr/>
      <dgm:t>
        <a:bodyPr/>
        <a:lstStyle/>
        <a:p>
          <a:endParaRPr lang="hu-HU"/>
        </a:p>
      </dgm:t>
    </dgm:pt>
  </dgm:ptLst>
  <dgm:cxnLst>
    <dgm:cxn modelId="{209A04C8-D69D-4D6F-B33B-AFDB042AAD09}" type="presOf" srcId="{F6E0164C-8BE3-46C4-81F1-5EDE951900CF}" destId="{5B9C1F57-6F61-4614-AD91-13974A8E2CBD}" srcOrd="0" destOrd="0" presId="urn:microsoft.com/office/officeart/2005/8/layout/hProcess9"/>
    <dgm:cxn modelId="{B5CDB2A5-C8A2-4E86-9947-07F1C3DE6AD0}" type="presOf" srcId="{E5C853B7-5105-4FD6-9A17-DDB6410C9FA3}" destId="{2D377F68-6CA5-4F46-BF59-05203E009285}" srcOrd="0" destOrd="0" presId="urn:microsoft.com/office/officeart/2005/8/layout/hProcess9"/>
    <dgm:cxn modelId="{C935E9BE-87A5-4B67-9898-20953AC839E7}" srcId="{34DAD51A-E0F0-4449-88A3-EBE4DCD4FAB7}" destId="{E5C853B7-5105-4FD6-9A17-DDB6410C9FA3}" srcOrd="0" destOrd="0" parTransId="{8F71BD31-4E9E-4364-8464-A16BF8D1BCC8}" sibTransId="{CF565FF9-0063-4A23-B32E-A48812C3AB49}"/>
    <dgm:cxn modelId="{B02EF8C1-B29B-4372-8208-0F2C874DF7E8}" type="presOf" srcId="{2F19CBF2-28D8-4296-8404-B8218CFE177E}" destId="{52123F06-8DD7-4D1A-AC3D-84B1AFDD64C8}" srcOrd="0" destOrd="0" presId="urn:microsoft.com/office/officeart/2005/8/layout/hProcess9"/>
    <dgm:cxn modelId="{F10916D1-1BCF-4C3C-B02D-EBE260453911}" srcId="{34DAD51A-E0F0-4449-88A3-EBE4DCD4FAB7}" destId="{F6E0164C-8BE3-46C4-81F1-5EDE951900CF}" srcOrd="2" destOrd="0" parTransId="{1DADFF93-8994-45D9-BFEE-B8998C96DA86}" sibTransId="{8303E3F7-15B8-4CF5-9FA1-DD4C43D1FBE9}"/>
    <dgm:cxn modelId="{955805B4-DAA4-4199-9CAB-89D0453C6393}" type="presOf" srcId="{34DAD51A-E0F0-4449-88A3-EBE4DCD4FAB7}" destId="{2ECD76D4-CEC6-45F1-B885-2D0CC292C7D7}" srcOrd="0" destOrd="0" presId="urn:microsoft.com/office/officeart/2005/8/layout/hProcess9"/>
    <dgm:cxn modelId="{37ADE979-C328-4D57-838F-1CE3C2CDE891}" srcId="{34DAD51A-E0F0-4449-88A3-EBE4DCD4FAB7}" destId="{2F19CBF2-28D8-4296-8404-B8218CFE177E}" srcOrd="1" destOrd="0" parTransId="{8A2FC1EB-37C8-4100-A083-3DADFCF82BC7}" sibTransId="{E0DD590E-2306-4E48-8A3E-B87C73E5AD2B}"/>
    <dgm:cxn modelId="{6AB07D74-35AD-4160-BAE6-2E123DC6C872}" type="presParOf" srcId="{2ECD76D4-CEC6-45F1-B885-2D0CC292C7D7}" destId="{059676E6-8F8E-4EC7-978F-64F09FEA8C47}" srcOrd="0" destOrd="0" presId="urn:microsoft.com/office/officeart/2005/8/layout/hProcess9"/>
    <dgm:cxn modelId="{A61EEA9B-4753-4821-AA47-1F6DE7C3CBF0}" type="presParOf" srcId="{2ECD76D4-CEC6-45F1-B885-2D0CC292C7D7}" destId="{A9908DCE-2F72-4148-8465-AC2897EFC241}" srcOrd="1" destOrd="0" presId="urn:microsoft.com/office/officeart/2005/8/layout/hProcess9"/>
    <dgm:cxn modelId="{84A1F215-8513-4B48-A0DA-CE7D560A13B0}" type="presParOf" srcId="{A9908DCE-2F72-4148-8465-AC2897EFC241}" destId="{2D377F68-6CA5-4F46-BF59-05203E009285}" srcOrd="0" destOrd="0" presId="urn:microsoft.com/office/officeart/2005/8/layout/hProcess9"/>
    <dgm:cxn modelId="{9E9805FD-6143-4C9F-97BA-AE07442888CB}" type="presParOf" srcId="{A9908DCE-2F72-4148-8465-AC2897EFC241}" destId="{1926FB5F-6896-49A0-BFD1-98F88AE33926}" srcOrd="1" destOrd="0" presId="urn:microsoft.com/office/officeart/2005/8/layout/hProcess9"/>
    <dgm:cxn modelId="{EEBB8A14-2979-4694-BBF5-3DC8A997F8D6}" type="presParOf" srcId="{A9908DCE-2F72-4148-8465-AC2897EFC241}" destId="{52123F06-8DD7-4D1A-AC3D-84B1AFDD64C8}" srcOrd="2" destOrd="0" presId="urn:microsoft.com/office/officeart/2005/8/layout/hProcess9"/>
    <dgm:cxn modelId="{E437FA57-3CF4-4281-9C6F-0ECA971049DD}" type="presParOf" srcId="{A9908DCE-2F72-4148-8465-AC2897EFC241}" destId="{CA3BCA9F-6E19-4122-8F61-E0A69B148301}" srcOrd="3" destOrd="0" presId="urn:microsoft.com/office/officeart/2005/8/layout/hProcess9"/>
    <dgm:cxn modelId="{A50B863A-38EA-4280-A50E-446E7BA43C16}" type="presParOf" srcId="{A9908DCE-2F72-4148-8465-AC2897EFC241}" destId="{5B9C1F57-6F61-4614-AD91-13974A8E2CBD}" srcOrd="4" destOrd="0" presId="urn:microsoft.com/office/officeart/2005/8/layout/hProcess9"/>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66F23D7-42D1-478F-83B3-F6029307F3EA}" type="doc">
      <dgm:prSet loTypeId="urn:microsoft.com/office/officeart/2005/8/layout/hList3" loCatId="list" qsTypeId="urn:microsoft.com/office/officeart/2005/8/quickstyle/3d3" qsCatId="3D" csTypeId="urn:microsoft.com/office/officeart/2005/8/colors/colorful3" csCatId="colorful" phldr="1"/>
      <dgm:spPr/>
      <dgm:t>
        <a:bodyPr/>
        <a:lstStyle/>
        <a:p>
          <a:endParaRPr lang="hu-HU"/>
        </a:p>
      </dgm:t>
    </dgm:pt>
    <dgm:pt modelId="{4AC683C4-718E-4FC8-901A-F202A78778B9}">
      <dgm:prSet phldrT="[Szöveg]"/>
      <dgm:spPr/>
      <dgm:t>
        <a:bodyPr/>
        <a:lstStyle/>
        <a:p>
          <a:r>
            <a:rPr lang="hu-HU" dirty="0" smtClean="0"/>
            <a:t>Aktusok</a:t>
          </a:r>
        </a:p>
        <a:p>
          <a:endParaRPr lang="hu-HU" dirty="0"/>
        </a:p>
      </dgm:t>
    </dgm:pt>
    <dgm:pt modelId="{4270A193-D7E0-43EC-9422-90C561CD8E20}" type="parTrans" cxnId="{EBFF2312-CFCA-4935-A241-D65CDD4AC87C}">
      <dgm:prSet/>
      <dgm:spPr/>
      <dgm:t>
        <a:bodyPr/>
        <a:lstStyle/>
        <a:p>
          <a:endParaRPr lang="hu-HU"/>
        </a:p>
      </dgm:t>
    </dgm:pt>
    <dgm:pt modelId="{D1CE8DC4-65DE-4176-8FD3-28D152F60AF8}" type="sibTrans" cxnId="{EBFF2312-CFCA-4935-A241-D65CDD4AC87C}">
      <dgm:prSet/>
      <dgm:spPr/>
      <dgm:t>
        <a:bodyPr/>
        <a:lstStyle/>
        <a:p>
          <a:endParaRPr lang="hu-HU"/>
        </a:p>
      </dgm:t>
    </dgm:pt>
    <dgm:pt modelId="{F95CC24A-E9FA-4B05-ADD4-18C5286F4F70}">
      <dgm:prSet phldrT="[Szöveg]" custT="1"/>
      <dgm:spPr/>
      <dgm:t>
        <a:bodyPr/>
        <a:lstStyle/>
        <a:p>
          <a:pPr algn="l"/>
          <a:r>
            <a:rPr lang="hu-HU" sz="2800" b="1" dirty="0" err="1" smtClean="0"/>
            <a:t>Lokúciós</a:t>
          </a:r>
          <a:r>
            <a:rPr lang="hu-HU" sz="2800" b="1" dirty="0" smtClean="0"/>
            <a:t> aktus</a:t>
          </a:r>
        </a:p>
        <a:p>
          <a:pPr algn="l"/>
          <a:endParaRPr lang="hu-HU" sz="2800" dirty="0" smtClean="0"/>
        </a:p>
        <a:p>
          <a:pPr algn="l"/>
          <a:r>
            <a:rPr lang="hu-HU" sz="2400" dirty="0" smtClean="0">
              <a:solidFill>
                <a:schemeClr val="accent6">
                  <a:lumMod val="50000"/>
                </a:schemeClr>
              </a:solidFill>
              <a:latin typeface="Arial" charset="0"/>
            </a:rPr>
            <a:t>az a képesség, hogy tényeket közöljön</a:t>
          </a:r>
        </a:p>
        <a:p>
          <a:pPr algn="l"/>
          <a:r>
            <a:rPr lang="hu-HU" sz="2000" dirty="0" smtClean="0"/>
            <a:t>„</a:t>
          </a:r>
          <a:r>
            <a:rPr lang="hu-HU" sz="2000" i="1" dirty="0" smtClean="0"/>
            <a:t>holnap kész leszek mindennel”</a:t>
          </a:r>
          <a:endParaRPr lang="hu-HU" sz="2000" dirty="0"/>
        </a:p>
      </dgm:t>
    </dgm:pt>
    <dgm:pt modelId="{C113B8F5-4FBA-44F9-AE30-48043134107B}" type="parTrans" cxnId="{F5A46AF5-CCD5-4AF4-AB5B-C54064012D90}">
      <dgm:prSet/>
      <dgm:spPr/>
      <dgm:t>
        <a:bodyPr/>
        <a:lstStyle/>
        <a:p>
          <a:endParaRPr lang="hu-HU"/>
        </a:p>
      </dgm:t>
    </dgm:pt>
    <dgm:pt modelId="{FC2F0A07-D0E4-4D04-BE54-588D67685F3F}" type="sibTrans" cxnId="{F5A46AF5-CCD5-4AF4-AB5B-C54064012D90}">
      <dgm:prSet/>
      <dgm:spPr/>
      <dgm:t>
        <a:bodyPr/>
        <a:lstStyle/>
        <a:p>
          <a:endParaRPr lang="hu-HU"/>
        </a:p>
      </dgm:t>
    </dgm:pt>
    <dgm:pt modelId="{CF7DD4EA-8FDE-4847-B16F-185B66345ECA}">
      <dgm:prSet phldrT="[Szöveg]" custT="1"/>
      <dgm:spPr/>
      <dgm:t>
        <a:bodyPr/>
        <a:lstStyle/>
        <a:p>
          <a:pPr algn="l"/>
          <a:r>
            <a:rPr lang="hu-HU" sz="2400" b="1" dirty="0" err="1" smtClean="0"/>
            <a:t>Illokúciós</a:t>
          </a:r>
          <a:r>
            <a:rPr lang="hu-HU" sz="2400" b="1" dirty="0" smtClean="0"/>
            <a:t> aktus </a:t>
          </a:r>
        </a:p>
        <a:p>
          <a:pPr algn="l"/>
          <a:r>
            <a:rPr lang="hu-HU" sz="2400" cap="all" baseline="0" dirty="0" smtClean="0">
              <a:solidFill>
                <a:srgbClr val="003366"/>
              </a:solidFill>
              <a:latin typeface="Arial" charset="0"/>
            </a:rPr>
            <a:t>lényegi cél!</a:t>
          </a:r>
        </a:p>
        <a:p>
          <a:pPr algn="l"/>
          <a:r>
            <a:rPr lang="hu-HU" sz="2400" dirty="0" smtClean="0">
              <a:solidFill>
                <a:srgbClr val="003366"/>
              </a:solidFill>
              <a:latin typeface="Arial" charset="0"/>
            </a:rPr>
            <a:t>valamilyen hatás kiváltására irányuló szándék kifejeződése </a:t>
          </a:r>
          <a:endParaRPr lang="hu-HU" sz="2400" i="1" dirty="0" smtClean="0">
            <a:solidFill>
              <a:srgbClr val="003366"/>
            </a:solidFill>
            <a:latin typeface="Arial" charset="0"/>
          </a:endParaRPr>
        </a:p>
        <a:p>
          <a:pPr algn="l"/>
          <a:r>
            <a:rPr lang="hu-HU" sz="1800" i="1" dirty="0" smtClean="0">
              <a:solidFill>
                <a:schemeClr val="tx1"/>
              </a:solidFill>
              <a:latin typeface="Arial" charset="0"/>
            </a:rPr>
            <a:t>Utasítás, Kérés, Történetmesélés, stb. </a:t>
          </a:r>
          <a:endParaRPr lang="hu-HU" sz="1800" i="1" dirty="0">
            <a:solidFill>
              <a:schemeClr val="tx1"/>
            </a:solidFill>
          </a:endParaRPr>
        </a:p>
      </dgm:t>
    </dgm:pt>
    <dgm:pt modelId="{F9942095-02EB-46CE-BE68-2A186D2AE184}" type="parTrans" cxnId="{E3FF2370-3A60-47A2-9EC4-024E4CC1DC1A}">
      <dgm:prSet/>
      <dgm:spPr/>
      <dgm:t>
        <a:bodyPr/>
        <a:lstStyle/>
        <a:p>
          <a:endParaRPr lang="hu-HU"/>
        </a:p>
      </dgm:t>
    </dgm:pt>
    <dgm:pt modelId="{6EEE38F5-3BF6-48AC-B99F-81D55A8B4B52}" type="sibTrans" cxnId="{E3FF2370-3A60-47A2-9EC4-024E4CC1DC1A}">
      <dgm:prSet/>
      <dgm:spPr/>
      <dgm:t>
        <a:bodyPr/>
        <a:lstStyle/>
        <a:p>
          <a:endParaRPr lang="hu-HU"/>
        </a:p>
      </dgm:t>
    </dgm:pt>
    <dgm:pt modelId="{B83D8FFF-DA98-4B0B-9363-8C14BAD25F76}">
      <dgm:prSet phldrT="[Szöveg]" custT="1"/>
      <dgm:spPr/>
      <dgm:t>
        <a:bodyPr/>
        <a:lstStyle/>
        <a:p>
          <a:pPr algn="l"/>
          <a:r>
            <a:rPr lang="hu-HU" sz="2800" b="1" dirty="0" err="1" smtClean="0"/>
            <a:t>Perlokúciós</a:t>
          </a:r>
          <a:r>
            <a:rPr lang="hu-HU" sz="2800" b="1" dirty="0" smtClean="0"/>
            <a:t> aktus</a:t>
          </a:r>
        </a:p>
        <a:p>
          <a:pPr algn="l"/>
          <a:r>
            <a:rPr lang="hu-HU" sz="2000" dirty="0" smtClean="0">
              <a:solidFill>
                <a:srgbClr val="006600"/>
              </a:solidFill>
              <a:latin typeface="Arial" charset="0"/>
            </a:rPr>
            <a:t>a nyelvi kommunikáción túli következmények kiváltásának képessége</a:t>
          </a:r>
        </a:p>
        <a:p>
          <a:pPr algn="l"/>
          <a:r>
            <a:rPr lang="hu-HU" sz="1600" dirty="0" smtClean="0">
              <a:solidFill>
                <a:schemeClr val="tx1"/>
              </a:solidFill>
              <a:latin typeface="Arial" charset="0"/>
            </a:rPr>
            <a:t>Megvalósul a mondott cselekvés (bocsánatkérést, gratuláció, meggyőzés, stb.).</a:t>
          </a:r>
          <a:endParaRPr lang="hu-HU" sz="1600" dirty="0" smtClean="0">
            <a:solidFill>
              <a:schemeClr val="tx1"/>
            </a:solidFill>
          </a:endParaRPr>
        </a:p>
      </dgm:t>
    </dgm:pt>
    <dgm:pt modelId="{3C851ABA-D640-446A-A262-ADEE4F6BC35A}" type="parTrans" cxnId="{CC29329D-A800-4F18-A445-FD71E6D57C33}">
      <dgm:prSet/>
      <dgm:spPr/>
      <dgm:t>
        <a:bodyPr/>
        <a:lstStyle/>
        <a:p>
          <a:endParaRPr lang="hu-HU"/>
        </a:p>
      </dgm:t>
    </dgm:pt>
    <dgm:pt modelId="{CE7A531F-AB5D-4482-89D2-3549D82416A2}" type="sibTrans" cxnId="{CC29329D-A800-4F18-A445-FD71E6D57C33}">
      <dgm:prSet/>
      <dgm:spPr/>
      <dgm:t>
        <a:bodyPr/>
        <a:lstStyle/>
        <a:p>
          <a:endParaRPr lang="hu-HU"/>
        </a:p>
      </dgm:t>
    </dgm:pt>
    <dgm:pt modelId="{9B9BB996-43E1-4305-A6F9-4CB6D34497CC}" type="pres">
      <dgm:prSet presAssocID="{766F23D7-42D1-478F-83B3-F6029307F3EA}" presName="composite" presStyleCnt="0">
        <dgm:presLayoutVars>
          <dgm:chMax val="1"/>
          <dgm:dir/>
          <dgm:resizeHandles val="exact"/>
        </dgm:presLayoutVars>
      </dgm:prSet>
      <dgm:spPr/>
      <dgm:t>
        <a:bodyPr/>
        <a:lstStyle/>
        <a:p>
          <a:endParaRPr lang="hu-HU"/>
        </a:p>
      </dgm:t>
    </dgm:pt>
    <dgm:pt modelId="{99A28346-9BEB-4D58-BE06-25948AAD3741}" type="pres">
      <dgm:prSet presAssocID="{4AC683C4-718E-4FC8-901A-F202A78778B9}" presName="roof" presStyleLbl="dkBgShp" presStyleIdx="0" presStyleCnt="2"/>
      <dgm:spPr/>
      <dgm:t>
        <a:bodyPr/>
        <a:lstStyle/>
        <a:p>
          <a:endParaRPr lang="hu-HU"/>
        </a:p>
      </dgm:t>
    </dgm:pt>
    <dgm:pt modelId="{BCB4D362-10D9-4AFC-B4D0-5C9FBB233310}" type="pres">
      <dgm:prSet presAssocID="{4AC683C4-718E-4FC8-901A-F202A78778B9}" presName="pillars" presStyleCnt="0"/>
      <dgm:spPr/>
    </dgm:pt>
    <dgm:pt modelId="{2F59E13C-DD3C-4B1C-8CBE-E811F9F46FE2}" type="pres">
      <dgm:prSet presAssocID="{4AC683C4-718E-4FC8-901A-F202A78778B9}" presName="pillar1" presStyleLbl="node1" presStyleIdx="0" presStyleCnt="3">
        <dgm:presLayoutVars>
          <dgm:bulletEnabled val="1"/>
        </dgm:presLayoutVars>
      </dgm:prSet>
      <dgm:spPr/>
      <dgm:t>
        <a:bodyPr/>
        <a:lstStyle/>
        <a:p>
          <a:endParaRPr lang="hu-HU"/>
        </a:p>
      </dgm:t>
    </dgm:pt>
    <dgm:pt modelId="{2344549E-841E-4A04-B7BB-2523EF62FEF3}" type="pres">
      <dgm:prSet presAssocID="{CF7DD4EA-8FDE-4847-B16F-185B66345ECA}" presName="pillarX" presStyleLbl="node1" presStyleIdx="1" presStyleCnt="3">
        <dgm:presLayoutVars>
          <dgm:bulletEnabled val="1"/>
        </dgm:presLayoutVars>
      </dgm:prSet>
      <dgm:spPr/>
      <dgm:t>
        <a:bodyPr/>
        <a:lstStyle/>
        <a:p>
          <a:endParaRPr lang="hu-HU"/>
        </a:p>
      </dgm:t>
    </dgm:pt>
    <dgm:pt modelId="{EEEAB46E-3A41-4A64-A864-7368B38330B8}" type="pres">
      <dgm:prSet presAssocID="{B83D8FFF-DA98-4B0B-9363-8C14BAD25F76}" presName="pillarX" presStyleLbl="node1" presStyleIdx="2" presStyleCnt="3" custScaleY="101959">
        <dgm:presLayoutVars>
          <dgm:bulletEnabled val="1"/>
        </dgm:presLayoutVars>
      </dgm:prSet>
      <dgm:spPr/>
      <dgm:t>
        <a:bodyPr/>
        <a:lstStyle/>
        <a:p>
          <a:endParaRPr lang="hu-HU"/>
        </a:p>
      </dgm:t>
    </dgm:pt>
    <dgm:pt modelId="{AAD2819A-3F2C-451C-ADC5-02E5BD7ECDC2}" type="pres">
      <dgm:prSet presAssocID="{4AC683C4-718E-4FC8-901A-F202A78778B9}" presName="base" presStyleLbl="dkBgShp" presStyleIdx="1" presStyleCnt="2"/>
      <dgm:spPr/>
    </dgm:pt>
  </dgm:ptLst>
  <dgm:cxnLst>
    <dgm:cxn modelId="{EBFF2312-CFCA-4935-A241-D65CDD4AC87C}" srcId="{766F23D7-42D1-478F-83B3-F6029307F3EA}" destId="{4AC683C4-718E-4FC8-901A-F202A78778B9}" srcOrd="0" destOrd="0" parTransId="{4270A193-D7E0-43EC-9422-90C561CD8E20}" sibTransId="{D1CE8DC4-65DE-4176-8FD3-28D152F60AF8}"/>
    <dgm:cxn modelId="{2209667A-372A-41AB-BFF4-D91BE8206253}" type="presOf" srcId="{4AC683C4-718E-4FC8-901A-F202A78778B9}" destId="{99A28346-9BEB-4D58-BE06-25948AAD3741}" srcOrd="0" destOrd="0" presId="urn:microsoft.com/office/officeart/2005/8/layout/hList3"/>
    <dgm:cxn modelId="{3C0788EB-B236-4F5C-9F14-F86D0C1925D7}" type="presOf" srcId="{766F23D7-42D1-478F-83B3-F6029307F3EA}" destId="{9B9BB996-43E1-4305-A6F9-4CB6D34497CC}" srcOrd="0" destOrd="0" presId="urn:microsoft.com/office/officeart/2005/8/layout/hList3"/>
    <dgm:cxn modelId="{F5A46AF5-CCD5-4AF4-AB5B-C54064012D90}" srcId="{4AC683C4-718E-4FC8-901A-F202A78778B9}" destId="{F95CC24A-E9FA-4B05-ADD4-18C5286F4F70}" srcOrd="0" destOrd="0" parTransId="{C113B8F5-4FBA-44F9-AE30-48043134107B}" sibTransId="{FC2F0A07-D0E4-4D04-BE54-588D67685F3F}"/>
    <dgm:cxn modelId="{8CFF5280-1B9A-4988-A5D3-78513EA5C43B}" type="presOf" srcId="{F95CC24A-E9FA-4B05-ADD4-18C5286F4F70}" destId="{2F59E13C-DD3C-4B1C-8CBE-E811F9F46FE2}" srcOrd="0" destOrd="0" presId="urn:microsoft.com/office/officeart/2005/8/layout/hList3"/>
    <dgm:cxn modelId="{6B8016B5-495E-4538-ACD4-ED6D41E33285}" type="presOf" srcId="{B83D8FFF-DA98-4B0B-9363-8C14BAD25F76}" destId="{EEEAB46E-3A41-4A64-A864-7368B38330B8}" srcOrd="0" destOrd="0" presId="urn:microsoft.com/office/officeart/2005/8/layout/hList3"/>
    <dgm:cxn modelId="{3CECBE30-8AD4-4A40-AFA1-01A7A63F3DB1}" type="presOf" srcId="{CF7DD4EA-8FDE-4847-B16F-185B66345ECA}" destId="{2344549E-841E-4A04-B7BB-2523EF62FEF3}" srcOrd="0" destOrd="0" presId="urn:microsoft.com/office/officeart/2005/8/layout/hList3"/>
    <dgm:cxn modelId="{E3FF2370-3A60-47A2-9EC4-024E4CC1DC1A}" srcId="{4AC683C4-718E-4FC8-901A-F202A78778B9}" destId="{CF7DD4EA-8FDE-4847-B16F-185B66345ECA}" srcOrd="1" destOrd="0" parTransId="{F9942095-02EB-46CE-BE68-2A186D2AE184}" sibTransId="{6EEE38F5-3BF6-48AC-B99F-81D55A8B4B52}"/>
    <dgm:cxn modelId="{CC29329D-A800-4F18-A445-FD71E6D57C33}" srcId="{4AC683C4-718E-4FC8-901A-F202A78778B9}" destId="{B83D8FFF-DA98-4B0B-9363-8C14BAD25F76}" srcOrd="2" destOrd="0" parTransId="{3C851ABA-D640-446A-A262-ADEE4F6BC35A}" sibTransId="{CE7A531F-AB5D-4482-89D2-3549D82416A2}"/>
    <dgm:cxn modelId="{9037580C-5FB7-4F3E-B61C-4E5BD0C03AC6}" type="presParOf" srcId="{9B9BB996-43E1-4305-A6F9-4CB6D34497CC}" destId="{99A28346-9BEB-4D58-BE06-25948AAD3741}" srcOrd="0" destOrd="0" presId="urn:microsoft.com/office/officeart/2005/8/layout/hList3"/>
    <dgm:cxn modelId="{160C17D0-C2DB-45B3-A1C5-D26ABD48DF3F}" type="presParOf" srcId="{9B9BB996-43E1-4305-A6F9-4CB6D34497CC}" destId="{BCB4D362-10D9-4AFC-B4D0-5C9FBB233310}" srcOrd="1" destOrd="0" presId="urn:microsoft.com/office/officeart/2005/8/layout/hList3"/>
    <dgm:cxn modelId="{D7DCD6F0-FF72-4740-BEE4-BCAA84DB2DB2}" type="presParOf" srcId="{BCB4D362-10D9-4AFC-B4D0-5C9FBB233310}" destId="{2F59E13C-DD3C-4B1C-8CBE-E811F9F46FE2}" srcOrd="0" destOrd="0" presId="urn:microsoft.com/office/officeart/2005/8/layout/hList3"/>
    <dgm:cxn modelId="{D809C7E2-04B1-40B2-AA6C-F2987ACB62B6}" type="presParOf" srcId="{BCB4D362-10D9-4AFC-B4D0-5C9FBB233310}" destId="{2344549E-841E-4A04-B7BB-2523EF62FEF3}" srcOrd="1" destOrd="0" presId="urn:microsoft.com/office/officeart/2005/8/layout/hList3"/>
    <dgm:cxn modelId="{D9D7143D-7097-4C39-8F7F-36DBA7877683}" type="presParOf" srcId="{BCB4D362-10D9-4AFC-B4D0-5C9FBB233310}" destId="{EEEAB46E-3A41-4A64-A864-7368B38330B8}" srcOrd="2" destOrd="0" presId="urn:microsoft.com/office/officeart/2005/8/layout/hList3"/>
    <dgm:cxn modelId="{97259003-2E5E-4C2A-8F90-66A0384EA705}" type="presParOf" srcId="{9B9BB996-43E1-4305-A6F9-4CB6D34497CC}" destId="{AAD2819A-3F2C-451C-ADC5-02E5BD7ECDC2}"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6D38DC5-7A5E-40E5-A27D-D5914032EF37}" type="doc">
      <dgm:prSet loTypeId="urn:microsoft.com/office/officeart/2005/8/layout/chevron1" loCatId="process" qsTypeId="urn:microsoft.com/office/officeart/2005/8/quickstyle/3d1" qsCatId="3D" csTypeId="urn:microsoft.com/office/officeart/2005/8/colors/accent1_2" csCatId="accent1" phldr="1"/>
      <dgm:spPr/>
    </dgm:pt>
    <dgm:pt modelId="{8AB69D07-C982-41D4-A06A-105A181A88BB}">
      <dgm:prSet phldrT="[Szöveg]"/>
      <dgm:spPr/>
      <dgm:t>
        <a:bodyPr/>
        <a:lstStyle/>
        <a:p>
          <a:r>
            <a:rPr lang="hu-HU" dirty="0" smtClean="0"/>
            <a:t>TÉNY</a:t>
          </a:r>
          <a:endParaRPr lang="hu-HU" dirty="0"/>
        </a:p>
      </dgm:t>
    </dgm:pt>
    <dgm:pt modelId="{BAE227D1-D806-4F4F-89D7-36A580A22DE2}" type="parTrans" cxnId="{029F9D56-D63C-4692-95C7-BDB2D86321C7}">
      <dgm:prSet/>
      <dgm:spPr/>
      <dgm:t>
        <a:bodyPr/>
        <a:lstStyle/>
        <a:p>
          <a:endParaRPr lang="hu-HU"/>
        </a:p>
      </dgm:t>
    </dgm:pt>
    <dgm:pt modelId="{0095F8FF-AD22-4FCC-BC10-E87408C247DB}" type="sibTrans" cxnId="{029F9D56-D63C-4692-95C7-BDB2D86321C7}">
      <dgm:prSet/>
      <dgm:spPr/>
      <dgm:t>
        <a:bodyPr/>
        <a:lstStyle/>
        <a:p>
          <a:endParaRPr lang="hu-HU"/>
        </a:p>
      </dgm:t>
    </dgm:pt>
    <dgm:pt modelId="{53E3F4D3-07CB-47E4-91C3-93D9847F64C0}">
      <dgm:prSet phldrT="[Szöveg]"/>
      <dgm:spPr/>
      <dgm:t>
        <a:bodyPr/>
        <a:lstStyle/>
        <a:p>
          <a:r>
            <a:rPr lang="hu-HU" dirty="0" smtClean="0"/>
            <a:t>HATÁS</a:t>
          </a:r>
          <a:endParaRPr lang="hu-HU" dirty="0"/>
        </a:p>
      </dgm:t>
    </dgm:pt>
    <dgm:pt modelId="{4A9C9200-F232-49AB-989D-A90CDCF3C880}" type="parTrans" cxnId="{7909CCF8-C3C5-4CC2-BE76-C75F54ADF7FE}">
      <dgm:prSet/>
      <dgm:spPr/>
      <dgm:t>
        <a:bodyPr/>
        <a:lstStyle/>
        <a:p>
          <a:endParaRPr lang="hu-HU"/>
        </a:p>
      </dgm:t>
    </dgm:pt>
    <dgm:pt modelId="{D545A50F-CEC7-4EE3-B17E-F57DA6713A99}" type="sibTrans" cxnId="{7909CCF8-C3C5-4CC2-BE76-C75F54ADF7FE}">
      <dgm:prSet/>
      <dgm:spPr/>
      <dgm:t>
        <a:bodyPr/>
        <a:lstStyle/>
        <a:p>
          <a:endParaRPr lang="hu-HU"/>
        </a:p>
      </dgm:t>
    </dgm:pt>
    <dgm:pt modelId="{9359C017-A1D8-412B-B2AD-44669DABFA4C}">
      <dgm:prSet phldrT="[Szöveg]"/>
      <dgm:spPr/>
      <dgm:t>
        <a:bodyPr/>
        <a:lstStyle/>
        <a:p>
          <a:r>
            <a:rPr lang="hu-HU" dirty="0" smtClean="0"/>
            <a:t>KÖVETKEZMÉNY</a:t>
          </a:r>
          <a:endParaRPr lang="hu-HU" dirty="0"/>
        </a:p>
      </dgm:t>
    </dgm:pt>
    <dgm:pt modelId="{EC1AD9A5-5FCE-4CA2-BF9D-330C63D92B63}" type="parTrans" cxnId="{29A76938-B480-4F96-A5BB-80525739E5A3}">
      <dgm:prSet/>
      <dgm:spPr/>
      <dgm:t>
        <a:bodyPr/>
        <a:lstStyle/>
        <a:p>
          <a:endParaRPr lang="hu-HU"/>
        </a:p>
      </dgm:t>
    </dgm:pt>
    <dgm:pt modelId="{15C52901-3DAD-42B9-9F5B-A76364C008A5}" type="sibTrans" cxnId="{29A76938-B480-4F96-A5BB-80525739E5A3}">
      <dgm:prSet/>
      <dgm:spPr/>
      <dgm:t>
        <a:bodyPr/>
        <a:lstStyle/>
        <a:p>
          <a:endParaRPr lang="hu-HU"/>
        </a:p>
      </dgm:t>
    </dgm:pt>
    <dgm:pt modelId="{2B5ECE6D-D27C-4BE6-B724-BF35B824C52C}" type="pres">
      <dgm:prSet presAssocID="{76D38DC5-7A5E-40E5-A27D-D5914032EF37}" presName="Name0" presStyleCnt="0">
        <dgm:presLayoutVars>
          <dgm:dir/>
          <dgm:animLvl val="lvl"/>
          <dgm:resizeHandles val="exact"/>
        </dgm:presLayoutVars>
      </dgm:prSet>
      <dgm:spPr/>
    </dgm:pt>
    <dgm:pt modelId="{3019F1A0-FE04-4C4C-A276-11A9AF80B451}" type="pres">
      <dgm:prSet presAssocID="{8AB69D07-C982-41D4-A06A-105A181A88BB}" presName="parTxOnly" presStyleLbl="node1" presStyleIdx="0" presStyleCnt="3">
        <dgm:presLayoutVars>
          <dgm:chMax val="0"/>
          <dgm:chPref val="0"/>
          <dgm:bulletEnabled val="1"/>
        </dgm:presLayoutVars>
      </dgm:prSet>
      <dgm:spPr/>
      <dgm:t>
        <a:bodyPr/>
        <a:lstStyle/>
        <a:p>
          <a:endParaRPr lang="hu-HU"/>
        </a:p>
      </dgm:t>
    </dgm:pt>
    <dgm:pt modelId="{65947FB3-68F8-4B30-8F8C-7961C5EAFA5E}" type="pres">
      <dgm:prSet presAssocID="{0095F8FF-AD22-4FCC-BC10-E87408C247DB}" presName="parTxOnlySpace" presStyleCnt="0"/>
      <dgm:spPr/>
    </dgm:pt>
    <dgm:pt modelId="{20984183-1FC1-4089-85A3-520C4B19AC4C}" type="pres">
      <dgm:prSet presAssocID="{53E3F4D3-07CB-47E4-91C3-93D9847F64C0}" presName="parTxOnly" presStyleLbl="node1" presStyleIdx="1" presStyleCnt="3">
        <dgm:presLayoutVars>
          <dgm:chMax val="0"/>
          <dgm:chPref val="0"/>
          <dgm:bulletEnabled val="1"/>
        </dgm:presLayoutVars>
      </dgm:prSet>
      <dgm:spPr/>
      <dgm:t>
        <a:bodyPr/>
        <a:lstStyle/>
        <a:p>
          <a:endParaRPr lang="hu-HU"/>
        </a:p>
      </dgm:t>
    </dgm:pt>
    <dgm:pt modelId="{F8DED22D-BF31-4CE9-B232-A05B90671863}" type="pres">
      <dgm:prSet presAssocID="{D545A50F-CEC7-4EE3-B17E-F57DA6713A99}" presName="parTxOnlySpace" presStyleCnt="0"/>
      <dgm:spPr/>
    </dgm:pt>
    <dgm:pt modelId="{447C042C-5C2F-4B67-804E-D0C1F482AAF5}" type="pres">
      <dgm:prSet presAssocID="{9359C017-A1D8-412B-B2AD-44669DABFA4C}" presName="parTxOnly" presStyleLbl="node1" presStyleIdx="2" presStyleCnt="3">
        <dgm:presLayoutVars>
          <dgm:chMax val="0"/>
          <dgm:chPref val="0"/>
          <dgm:bulletEnabled val="1"/>
        </dgm:presLayoutVars>
      </dgm:prSet>
      <dgm:spPr/>
      <dgm:t>
        <a:bodyPr/>
        <a:lstStyle/>
        <a:p>
          <a:endParaRPr lang="hu-HU"/>
        </a:p>
      </dgm:t>
    </dgm:pt>
  </dgm:ptLst>
  <dgm:cxnLst>
    <dgm:cxn modelId="{239A802E-FCBA-40FB-A013-20323DBF37B6}" type="presOf" srcId="{76D38DC5-7A5E-40E5-A27D-D5914032EF37}" destId="{2B5ECE6D-D27C-4BE6-B724-BF35B824C52C}" srcOrd="0" destOrd="0" presId="urn:microsoft.com/office/officeart/2005/8/layout/chevron1"/>
    <dgm:cxn modelId="{29A76938-B480-4F96-A5BB-80525739E5A3}" srcId="{76D38DC5-7A5E-40E5-A27D-D5914032EF37}" destId="{9359C017-A1D8-412B-B2AD-44669DABFA4C}" srcOrd="2" destOrd="0" parTransId="{EC1AD9A5-5FCE-4CA2-BF9D-330C63D92B63}" sibTransId="{15C52901-3DAD-42B9-9F5B-A76364C008A5}"/>
    <dgm:cxn modelId="{78F43FD1-A0F7-49E8-BD70-5FBD95F47F7E}" type="presOf" srcId="{9359C017-A1D8-412B-B2AD-44669DABFA4C}" destId="{447C042C-5C2F-4B67-804E-D0C1F482AAF5}" srcOrd="0" destOrd="0" presId="urn:microsoft.com/office/officeart/2005/8/layout/chevron1"/>
    <dgm:cxn modelId="{4C7917E8-6E2F-4952-9B10-52731A500C40}" type="presOf" srcId="{8AB69D07-C982-41D4-A06A-105A181A88BB}" destId="{3019F1A0-FE04-4C4C-A276-11A9AF80B451}" srcOrd="0" destOrd="0" presId="urn:microsoft.com/office/officeart/2005/8/layout/chevron1"/>
    <dgm:cxn modelId="{029F9D56-D63C-4692-95C7-BDB2D86321C7}" srcId="{76D38DC5-7A5E-40E5-A27D-D5914032EF37}" destId="{8AB69D07-C982-41D4-A06A-105A181A88BB}" srcOrd="0" destOrd="0" parTransId="{BAE227D1-D806-4F4F-89D7-36A580A22DE2}" sibTransId="{0095F8FF-AD22-4FCC-BC10-E87408C247DB}"/>
    <dgm:cxn modelId="{6A0C9B95-9609-4ED5-B2F9-41820F0930C9}" type="presOf" srcId="{53E3F4D3-07CB-47E4-91C3-93D9847F64C0}" destId="{20984183-1FC1-4089-85A3-520C4B19AC4C}" srcOrd="0" destOrd="0" presId="urn:microsoft.com/office/officeart/2005/8/layout/chevron1"/>
    <dgm:cxn modelId="{7909CCF8-C3C5-4CC2-BE76-C75F54ADF7FE}" srcId="{76D38DC5-7A5E-40E5-A27D-D5914032EF37}" destId="{53E3F4D3-07CB-47E4-91C3-93D9847F64C0}" srcOrd="1" destOrd="0" parTransId="{4A9C9200-F232-49AB-989D-A90CDCF3C880}" sibTransId="{D545A50F-CEC7-4EE3-B17E-F57DA6713A99}"/>
    <dgm:cxn modelId="{7DB7818D-D142-4E7B-8491-5B4A2BAC96A3}" type="presParOf" srcId="{2B5ECE6D-D27C-4BE6-B724-BF35B824C52C}" destId="{3019F1A0-FE04-4C4C-A276-11A9AF80B451}" srcOrd="0" destOrd="0" presId="urn:microsoft.com/office/officeart/2005/8/layout/chevron1"/>
    <dgm:cxn modelId="{924ED7C5-3186-4C8C-A707-9E63E1173618}" type="presParOf" srcId="{2B5ECE6D-D27C-4BE6-B724-BF35B824C52C}" destId="{65947FB3-68F8-4B30-8F8C-7961C5EAFA5E}" srcOrd="1" destOrd="0" presId="urn:microsoft.com/office/officeart/2005/8/layout/chevron1"/>
    <dgm:cxn modelId="{0D972CFA-0519-46E4-AF2D-8439F4D9D03A}" type="presParOf" srcId="{2B5ECE6D-D27C-4BE6-B724-BF35B824C52C}" destId="{20984183-1FC1-4089-85A3-520C4B19AC4C}" srcOrd="2" destOrd="0" presId="urn:microsoft.com/office/officeart/2005/8/layout/chevron1"/>
    <dgm:cxn modelId="{4E6A4AA8-C5A5-482D-ADEF-58B4ECDE3920}" type="presParOf" srcId="{2B5ECE6D-D27C-4BE6-B724-BF35B824C52C}" destId="{F8DED22D-BF31-4CE9-B232-A05B90671863}" srcOrd="3" destOrd="0" presId="urn:microsoft.com/office/officeart/2005/8/layout/chevron1"/>
    <dgm:cxn modelId="{7118CCEA-0FD4-4A37-811A-2BE3D3195E20}" type="presParOf" srcId="{2B5ECE6D-D27C-4BE6-B724-BF35B824C52C}" destId="{447C042C-5C2F-4B67-804E-D0C1F482AAF5}" srcOrd="4" destOrd="0" presId="urn:microsoft.com/office/officeart/2005/8/layout/chevron1"/>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A14FC4D-6464-4210-BC80-517E6515BA65}" type="doc">
      <dgm:prSet loTypeId="urn:microsoft.com/office/officeart/2005/8/layout/cycle8" loCatId="cycle" qsTypeId="urn:microsoft.com/office/officeart/2005/8/quickstyle/3d1" qsCatId="3D" csTypeId="urn:microsoft.com/office/officeart/2005/8/colors/colorful2" csCatId="colorful" phldr="1"/>
      <dgm:spPr/>
    </dgm:pt>
    <dgm:pt modelId="{7FCC5235-05B6-4418-810E-0D02EB0D0E00}">
      <dgm:prSet phldrT="[Szöveg]"/>
      <dgm:spPr/>
      <dgm:t>
        <a:bodyPr/>
        <a:lstStyle/>
        <a:p>
          <a:r>
            <a:rPr lang="hu-HU" dirty="0" smtClean="0"/>
            <a:t>Egyes szám első személy</a:t>
          </a:r>
          <a:endParaRPr lang="hu-HU" dirty="0"/>
        </a:p>
      </dgm:t>
    </dgm:pt>
    <dgm:pt modelId="{46C3B79A-EA73-4F6E-8A0A-F291E3B368E0}" type="parTrans" cxnId="{7A720F56-157B-423A-AD8A-690C65795D4C}">
      <dgm:prSet/>
      <dgm:spPr/>
      <dgm:t>
        <a:bodyPr/>
        <a:lstStyle/>
        <a:p>
          <a:endParaRPr lang="hu-HU"/>
        </a:p>
      </dgm:t>
    </dgm:pt>
    <dgm:pt modelId="{52EA7F5B-5ED7-484A-BF4B-56F901B806B0}" type="sibTrans" cxnId="{7A720F56-157B-423A-AD8A-690C65795D4C}">
      <dgm:prSet/>
      <dgm:spPr/>
      <dgm:t>
        <a:bodyPr/>
        <a:lstStyle/>
        <a:p>
          <a:endParaRPr lang="hu-HU"/>
        </a:p>
      </dgm:t>
    </dgm:pt>
    <dgm:pt modelId="{6B48FDA7-DA47-4C1B-8753-7E03FB9591AC}">
      <dgm:prSet phldrT="[Szöveg]"/>
      <dgm:spPr/>
      <dgm:t>
        <a:bodyPr/>
        <a:lstStyle/>
        <a:p>
          <a:r>
            <a:rPr lang="hu-HU" dirty="0" smtClean="0"/>
            <a:t>Kijelentő mód</a:t>
          </a:r>
          <a:endParaRPr lang="hu-HU" dirty="0"/>
        </a:p>
      </dgm:t>
    </dgm:pt>
    <dgm:pt modelId="{3E481418-168D-4EDF-9760-4652253788F2}" type="parTrans" cxnId="{8FBDC587-835F-46CF-BCB7-4525D41B4AAD}">
      <dgm:prSet/>
      <dgm:spPr/>
      <dgm:t>
        <a:bodyPr/>
        <a:lstStyle/>
        <a:p>
          <a:endParaRPr lang="hu-HU"/>
        </a:p>
      </dgm:t>
    </dgm:pt>
    <dgm:pt modelId="{47DD083C-6168-4588-9BED-44ED7E3B83B5}" type="sibTrans" cxnId="{8FBDC587-835F-46CF-BCB7-4525D41B4AAD}">
      <dgm:prSet/>
      <dgm:spPr/>
      <dgm:t>
        <a:bodyPr/>
        <a:lstStyle/>
        <a:p>
          <a:endParaRPr lang="hu-HU"/>
        </a:p>
      </dgm:t>
    </dgm:pt>
    <dgm:pt modelId="{C6E2C35B-72BE-4A59-B8CE-19E3B0F237BB}">
      <dgm:prSet phldrT="[Szöveg]"/>
      <dgm:spPr/>
      <dgm:t>
        <a:bodyPr/>
        <a:lstStyle/>
        <a:p>
          <a:r>
            <a:rPr lang="hu-HU" dirty="0" smtClean="0"/>
            <a:t>Jelen idő</a:t>
          </a:r>
          <a:endParaRPr lang="hu-HU" dirty="0"/>
        </a:p>
      </dgm:t>
    </dgm:pt>
    <dgm:pt modelId="{85D8F445-6238-41EB-9C56-772C24218261}" type="parTrans" cxnId="{DABA529D-FF07-428F-B838-16F12E7545D6}">
      <dgm:prSet/>
      <dgm:spPr/>
      <dgm:t>
        <a:bodyPr/>
        <a:lstStyle/>
        <a:p>
          <a:endParaRPr lang="hu-HU"/>
        </a:p>
      </dgm:t>
    </dgm:pt>
    <dgm:pt modelId="{C5E19E35-C08B-4A6E-AECA-B0ADB034C811}" type="sibTrans" cxnId="{DABA529D-FF07-428F-B838-16F12E7545D6}">
      <dgm:prSet/>
      <dgm:spPr/>
      <dgm:t>
        <a:bodyPr/>
        <a:lstStyle/>
        <a:p>
          <a:endParaRPr lang="hu-HU"/>
        </a:p>
      </dgm:t>
    </dgm:pt>
    <dgm:pt modelId="{521ABA30-0086-4A64-9399-CF8072C04E76}" type="pres">
      <dgm:prSet presAssocID="{0A14FC4D-6464-4210-BC80-517E6515BA65}" presName="compositeShape" presStyleCnt="0">
        <dgm:presLayoutVars>
          <dgm:chMax val="7"/>
          <dgm:dir/>
          <dgm:resizeHandles val="exact"/>
        </dgm:presLayoutVars>
      </dgm:prSet>
      <dgm:spPr/>
    </dgm:pt>
    <dgm:pt modelId="{F0E64BB2-C574-46D2-86A0-3F570ADF7DD2}" type="pres">
      <dgm:prSet presAssocID="{0A14FC4D-6464-4210-BC80-517E6515BA65}" presName="wedge1" presStyleLbl="node1" presStyleIdx="0" presStyleCnt="3"/>
      <dgm:spPr/>
      <dgm:t>
        <a:bodyPr/>
        <a:lstStyle/>
        <a:p>
          <a:endParaRPr lang="hu-HU"/>
        </a:p>
      </dgm:t>
    </dgm:pt>
    <dgm:pt modelId="{E8684C0A-ADB7-4847-9032-0F9FB459DD03}" type="pres">
      <dgm:prSet presAssocID="{0A14FC4D-6464-4210-BC80-517E6515BA65}" presName="dummy1a" presStyleCnt="0"/>
      <dgm:spPr/>
    </dgm:pt>
    <dgm:pt modelId="{3CF221B7-639B-4CF5-BA8F-2399CBF92E94}" type="pres">
      <dgm:prSet presAssocID="{0A14FC4D-6464-4210-BC80-517E6515BA65}" presName="dummy1b" presStyleCnt="0"/>
      <dgm:spPr/>
    </dgm:pt>
    <dgm:pt modelId="{EDFE32FB-B3A5-49B8-A240-3544A8A070B8}" type="pres">
      <dgm:prSet presAssocID="{0A14FC4D-6464-4210-BC80-517E6515BA65}" presName="wedge1Tx" presStyleLbl="node1" presStyleIdx="0" presStyleCnt="3">
        <dgm:presLayoutVars>
          <dgm:chMax val="0"/>
          <dgm:chPref val="0"/>
          <dgm:bulletEnabled val="1"/>
        </dgm:presLayoutVars>
      </dgm:prSet>
      <dgm:spPr/>
      <dgm:t>
        <a:bodyPr/>
        <a:lstStyle/>
        <a:p>
          <a:endParaRPr lang="hu-HU"/>
        </a:p>
      </dgm:t>
    </dgm:pt>
    <dgm:pt modelId="{C83E45E6-4155-4825-A103-35EFC45BD5C1}" type="pres">
      <dgm:prSet presAssocID="{0A14FC4D-6464-4210-BC80-517E6515BA65}" presName="wedge2" presStyleLbl="node1" presStyleIdx="1" presStyleCnt="3"/>
      <dgm:spPr/>
      <dgm:t>
        <a:bodyPr/>
        <a:lstStyle/>
        <a:p>
          <a:endParaRPr lang="hu-HU"/>
        </a:p>
      </dgm:t>
    </dgm:pt>
    <dgm:pt modelId="{4CB8FEA6-A5C0-45EE-BDAB-90B28F7D61E6}" type="pres">
      <dgm:prSet presAssocID="{0A14FC4D-6464-4210-BC80-517E6515BA65}" presName="dummy2a" presStyleCnt="0"/>
      <dgm:spPr/>
    </dgm:pt>
    <dgm:pt modelId="{0114B210-CA0E-463A-A50E-8A97DBAB57CA}" type="pres">
      <dgm:prSet presAssocID="{0A14FC4D-6464-4210-BC80-517E6515BA65}" presName="dummy2b" presStyleCnt="0"/>
      <dgm:spPr/>
    </dgm:pt>
    <dgm:pt modelId="{9282DB0D-D770-476C-A9C6-29CA6637A5E0}" type="pres">
      <dgm:prSet presAssocID="{0A14FC4D-6464-4210-BC80-517E6515BA65}" presName="wedge2Tx" presStyleLbl="node1" presStyleIdx="1" presStyleCnt="3">
        <dgm:presLayoutVars>
          <dgm:chMax val="0"/>
          <dgm:chPref val="0"/>
          <dgm:bulletEnabled val="1"/>
        </dgm:presLayoutVars>
      </dgm:prSet>
      <dgm:spPr/>
      <dgm:t>
        <a:bodyPr/>
        <a:lstStyle/>
        <a:p>
          <a:endParaRPr lang="hu-HU"/>
        </a:p>
      </dgm:t>
    </dgm:pt>
    <dgm:pt modelId="{6A12DC1D-3532-4523-869D-1C081CD3ED1C}" type="pres">
      <dgm:prSet presAssocID="{0A14FC4D-6464-4210-BC80-517E6515BA65}" presName="wedge3" presStyleLbl="node1" presStyleIdx="2" presStyleCnt="3"/>
      <dgm:spPr/>
      <dgm:t>
        <a:bodyPr/>
        <a:lstStyle/>
        <a:p>
          <a:endParaRPr lang="hu-HU"/>
        </a:p>
      </dgm:t>
    </dgm:pt>
    <dgm:pt modelId="{016418CB-F2F0-4F62-B129-38A332F8974C}" type="pres">
      <dgm:prSet presAssocID="{0A14FC4D-6464-4210-BC80-517E6515BA65}" presName="dummy3a" presStyleCnt="0"/>
      <dgm:spPr/>
    </dgm:pt>
    <dgm:pt modelId="{2CBFE739-B3EF-4F8C-B3D1-690F9DD0B588}" type="pres">
      <dgm:prSet presAssocID="{0A14FC4D-6464-4210-BC80-517E6515BA65}" presName="dummy3b" presStyleCnt="0"/>
      <dgm:spPr/>
    </dgm:pt>
    <dgm:pt modelId="{105443A1-0764-4088-ADDB-88EB42A57FFC}" type="pres">
      <dgm:prSet presAssocID="{0A14FC4D-6464-4210-BC80-517E6515BA65}" presName="wedge3Tx" presStyleLbl="node1" presStyleIdx="2" presStyleCnt="3">
        <dgm:presLayoutVars>
          <dgm:chMax val="0"/>
          <dgm:chPref val="0"/>
          <dgm:bulletEnabled val="1"/>
        </dgm:presLayoutVars>
      </dgm:prSet>
      <dgm:spPr/>
      <dgm:t>
        <a:bodyPr/>
        <a:lstStyle/>
        <a:p>
          <a:endParaRPr lang="hu-HU"/>
        </a:p>
      </dgm:t>
    </dgm:pt>
    <dgm:pt modelId="{2D2125D4-4544-4955-B42D-5E8D2367719E}" type="pres">
      <dgm:prSet presAssocID="{52EA7F5B-5ED7-484A-BF4B-56F901B806B0}" presName="arrowWedge1" presStyleLbl="fgSibTrans2D1" presStyleIdx="0" presStyleCnt="3"/>
      <dgm:spPr/>
    </dgm:pt>
    <dgm:pt modelId="{F21E0169-F7C4-489B-B434-CAD73E4449E6}" type="pres">
      <dgm:prSet presAssocID="{47DD083C-6168-4588-9BED-44ED7E3B83B5}" presName="arrowWedge2" presStyleLbl="fgSibTrans2D1" presStyleIdx="1" presStyleCnt="3"/>
      <dgm:spPr/>
    </dgm:pt>
    <dgm:pt modelId="{4B9EEE36-3EE7-4392-8D27-D43A3F10AAB4}" type="pres">
      <dgm:prSet presAssocID="{C5E19E35-C08B-4A6E-AECA-B0ADB034C811}" presName="arrowWedge3" presStyleLbl="fgSibTrans2D1" presStyleIdx="2" presStyleCnt="3"/>
      <dgm:spPr/>
    </dgm:pt>
  </dgm:ptLst>
  <dgm:cxnLst>
    <dgm:cxn modelId="{8FBDC587-835F-46CF-BCB7-4525D41B4AAD}" srcId="{0A14FC4D-6464-4210-BC80-517E6515BA65}" destId="{6B48FDA7-DA47-4C1B-8753-7E03FB9591AC}" srcOrd="1" destOrd="0" parTransId="{3E481418-168D-4EDF-9760-4652253788F2}" sibTransId="{47DD083C-6168-4588-9BED-44ED7E3B83B5}"/>
    <dgm:cxn modelId="{3E863DDF-C118-4F90-B166-1685BE9BAEB8}" type="presOf" srcId="{C6E2C35B-72BE-4A59-B8CE-19E3B0F237BB}" destId="{6A12DC1D-3532-4523-869D-1C081CD3ED1C}" srcOrd="0" destOrd="0" presId="urn:microsoft.com/office/officeart/2005/8/layout/cycle8"/>
    <dgm:cxn modelId="{94BD7C11-9CDC-44D5-B8B6-1342E2390E57}" type="presOf" srcId="{7FCC5235-05B6-4418-810E-0D02EB0D0E00}" destId="{EDFE32FB-B3A5-49B8-A240-3544A8A070B8}" srcOrd="1" destOrd="0" presId="urn:microsoft.com/office/officeart/2005/8/layout/cycle8"/>
    <dgm:cxn modelId="{1927BD8D-2380-4B10-9D2B-9DE435E8DB8F}" type="presOf" srcId="{6B48FDA7-DA47-4C1B-8753-7E03FB9591AC}" destId="{C83E45E6-4155-4825-A103-35EFC45BD5C1}" srcOrd="0" destOrd="0" presId="urn:microsoft.com/office/officeart/2005/8/layout/cycle8"/>
    <dgm:cxn modelId="{7A720F56-157B-423A-AD8A-690C65795D4C}" srcId="{0A14FC4D-6464-4210-BC80-517E6515BA65}" destId="{7FCC5235-05B6-4418-810E-0D02EB0D0E00}" srcOrd="0" destOrd="0" parTransId="{46C3B79A-EA73-4F6E-8A0A-F291E3B368E0}" sibTransId="{52EA7F5B-5ED7-484A-BF4B-56F901B806B0}"/>
    <dgm:cxn modelId="{DA8F4CFB-1D00-4CF1-ADD3-7C8414E55F9C}" type="presOf" srcId="{C6E2C35B-72BE-4A59-B8CE-19E3B0F237BB}" destId="{105443A1-0764-4088-ADDB-88EB42A57FFC}" srcOrd="1" destOrd="0" presId="urn:microsoft.com/office/officeart/2005/8/layout/cycle8"/>
    <dgm:cxn modelId="{DABA529D-FF07-428F-B838-16F12E7545D6}" srcId="{0A14FC4D-6464-4210-BC80-517E6515BA65}" destId="{C6E2C35B-72BE-4A59-B8CE-19E3B0F237BB}" srcOrd="2" destOrd="0" parTransId="{85D8F445-6238-41EB-9C56-772C24218261}" sibTransId="{C5E19E35-C08B-4A6E-AECA-B0ADB034C811}"/>
    <dgm:cxn modelId="{B251F3D8-46D5-41BE-AE92-B22E7A1B5299}" type="presOf" srcId="{0A14FC4D-6464-4210-BC80-517E6515BA65}" destId="{521ABA30-0086-4A64-9399-CF8072C04E76}" srcOrd="0" destOrd="0" presId="urn:microsoft.com/office/officeart/2005/8/layout/cycle8"/>
    <dgm:cxn modelId="{17D406B4-F852-4AF1-B724-9E9C8959B7FB}" type="presOf" srcId="{6B48FDA7-DA47-4C1B-8753-7E03FB9591AC}" destId="{9282DB0D-D770-476C-A9C6-29CA6637A5E0}" srcOrd="1" destOrd="0" presId="urn:microsoft.com/office/officeart/2005/8/layout/cycle8"/>
    <dgm:cxn modelId="{9C468D51-1C86-461F-85B7-B8FF37BE89AD}" type="presOf" srcId="{7FCC5235-05B6-4418-810E-0D02EB0D0E00}" destId="{F0E64BB2-C574-46D2-86A0-3F570ADF7DD2}" srcOrd="0" destOrd="0" presId="urn:microsoft.com/office/officeart/2005/8/layout/cycle8"/>
    <dgm:cxn modelId="{0E5F7476-1F95-4ADB-A776-001CE9EAE850}" type="presParOf" srcId="{521ABA30-0086-4A64-9399-CF8072C04E76}" destId="{F0E64BB2-C574-46D2-86A0-3F570ADF7DD2}" srcOrd="0" destOrd="0" presId="urn:microsoft.com/office/officeart/2005/8/layout/cycle8"/>
    <dgm:cxn modelId="{336271F6-AA18-4A8F-BECD-F226DFB04FBE}" type="presParOf" srcId="{521ABA30-0086-4A64-9399-CF8072C04E76}" destId="{E8684C0A-ADB7-4847-9032-0F9FB459DD03}" srcOrd="1" destOrd="0" presId="urn:microsoft.com/office/officeart/2005/8/layout/cycle8"/>
    <dgm:cxn modelId="{20546D04-4C95-46B2-8F1A-79F1AB70E023}" type="presParOf" srcId="{521ABA30-0086-4A64-9399-CF8072C04E76}" destId="{3CF221B7-639B-4CF5-BA8F-2399CBF92E94}" srcOrd="2" destOrd="0" presId="urn:microsoft.com/office/officeart/2005/8/layout/cycle8"/>
    <dgm:cxn modelId="{DAA14488-2104-41C0-9A3F-027B6F309B1C}" type="presParOf" srcId="{521ABA30-0086-4A64-9399-CF8072C04E76}" destId="{EDFE32FB-B3A5-49B8-A240-3544A8A070B8}" srcOrd="3" destOrd="0" presId="urn:microsoft.com/office/officeart/2005/8/layout/cycle8"/>
    <dgm:cxn modelId="{6F8E1AB8-C828-471B-B129-DD9643E508E0}" type="presParOf" srcId="{521ABA30-0086-4A64-9399-CF8072C04E76}" destId="{C83E45E6-4155-4825-A103-35EFC45BD5C1}" srcOrd="4" destOrd="0" presId="urn:microsoft.com/office/officeart/2005/8/layout/cycle8"/>
    <dgm:cxn modelId="{11B30976-BC1F-4215-BB9A-860A53892E60}" type="presParOf" srcId="{521ABA30-0086-4A64-9399-CF8072C04E76}" destId="{4CB8FEA6-A5C0-45EE-BDAB-90B28F7D61E6}" srcOrd="5" destOrd="0" presId="urn:microsoft.com/office/officeart/2005/8/layout/cycle8"/>
    <dgm:cxn modelId="{9B32A173-0041-4F7B-8A2F-6E46CC96F397}" type="presParOf" srcId="{521ABA30-0086-4A64-9399-CF8072C04E76}" destId="{0114B210-CA0E-463A-A50E-8A97DBAB57CA}" srcOrd="6" destOrd="0" presId="urn:microsoft.com/office/officeart/2005/8/layout/cycle8"/>
    <dgm:cxn modelId="{5C6CA3D6-D822-4F3E-ADA4-9D9F8710371B}" type="presParOf" srcId="{521ABA30-0086-4A64-9399-CF8072C04E76}" destId="{9282DB0D-D770-476C-A9C6-29CA6637A5E0}" srcOrd="7" destOrd="0" presId="urn:microsoft.com/office/officeart/2005/8/layout/cycle8"/>
    <dgm:cxn modelId="{99067C51-4C60-4B7E-A14F-75D056163EFC}" type="presParOf" srcId="{521ABA30-0086-4A64-9399-CF8072C04E76}" destId="{6A12DC1D-3532-4523-869D-1C081CD3ED1C}" srcOrd="8" destOrd="0" presId="urn:microsoft.com/office/officeart/2005/8/layout/cycle8"/>
    <dgm:cxn modelId="{E3B90D6C-AD96-4F7D-8F08-BEEEB256ABE6}" type="presParOf" srcId="{521ABA30-0086-4A64-9399-CF8072C04E76}" destId="{016418CB-F2F0-4F62-B129-38A332F8974C}" srcOrd="9" destOrd="0" presId="urn:microsoft.com/office/officeart/2005/8/layout/cycle8"/>
    <dgm:cxn modelId="{9BCC546E-6D4E-4455-B34D-5699C684A201}" type="presParOf" srcId="{521ABA30-0086-4A64-9399-CF8072C04E76}" destId="{2CBFE739-B3EF-4F8C-B3D1-690F9DD0B588}" srcOrd="10" destOrd="0" presId="urn:microsoft.com/office/officeart/2005/8/layout/cycle8"/>
    <dgm:cxn modelId="{A6D3F40E-1194-4345-B592-D90B85002233}" type="presParOf" srcId="{521ABA30-0086-4A64-9399-CF8072C04E76}" destId="{105443A1-0764-4088-ADDB-88EB42A57FFC}" srcOrd="11" destOrd="0" presId="urn:microsoft.com/office/officeart/2005/8/layout/cycle8"/>
    <dgm:cxn modelId="{A39C5EC9-B3E6-4E7B-B218-C0BC40AA9900}" type="presParOf" srcId="{521ABA30-0086-4A64-9399-CF8072C04E76}" destId="{2D2125D4-4544-4955-B42D-5E8D2367719E}" srcOrd="12" destOrd="0" presId="urn:microsoft.com/office/officeart/2005/8/layout/cycle8"/>
    <dgm:cxn modelId="{2004C351-2BE0-430A-BD64-0FC30DC6A73D}" type="presParOf" srcId="{521ABA30-0086-4A64-9399-CF8072C04E76}" destId="{F21E0169-F7C4-489B-B434-CAD73E4449E6}" srcOrd="13" destOrd="0" presId="urn:microsoft.com/office/officeart/2005/8/layout/cycle8"/>
    <dgm:cxn modelId="{16231A13-E9BC-413C-BCFA-4393E92E2C78}" type="presParOf" srcId="{521ABA30-0086-4A64-9399-CF8072C04E76}" destId="{4B9EEE36-3EE7-4392-8D27-D43A3F10AAB4}" srcOrd="14" destOrd="0" presId="urn:microsoft.com/office/officeart/2005/8/layout/cycle8"/>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BF3708B-564B-4B39-BE0F-5CD6E6C41DFF}" type="doc">
      <dgm:prSet loTypeId="urn:microsoft.com/office/officeart/2005/8/layout/cycle3" loCatId="cycle" qsTypeId="urn:microsoft.com/office/officeart/2005/8/quickstyle/3d1" qsCatId="3D" csTypeId="urn:microsoft.com/office/officeart/2005/8/colors/colorful5" csCatId="colorful" phldr="1"/>
      <dgm:spPr/>
      <dgm:t>
        <a:bodyPr/>
        <a:lstStyle/>
        <a:p>
          <a:endParaRPr lang="hu-HU"/>
        </a:p>
      </dgm:t>
    </dgm:pt>
    <dgm:pt modelId="{214FB66F-7D56-4BCA-88C6-293C0A336C58}">
      <dgm:prSet phldrT="[Szöveg]"/>
      <dgm:spPr/>
      <dgm:t>
        <a:bodyPr/>
        <a:lstStyle/>
        <a:p>
          <a:r>
            <a:rPr lang="hu-HU" dirty="0" smtClean="0"/>
            <a:t>Austin osztályozása</a:t>
          </a:r>
          <a:endParaRPr lang="hu-HU" dirty="0"/>
        </a:p>
      </dgm:t>
    </dgm:pt>
    <dgm:pt modelId="{3DC72409-0839-4875-A990-3409D4028B47}" type="parTrans" cxnId="{97F8666A-42B6-4F37-B043-1216064EF54A}">
      <dgm:prSet/>
      <dgm:spPr/>
      <dgm:t>
        <a:bodyPr/>
        <a:lstStyle/>
        <a:p>
          <a:endParaRPr lang="hu-HU"/>
        </a:p>
      </dgm:t>
    </dgm:pt>
    <dgm:pt modelId="{EAB1FB25-C153-477F-A3F3-6A20E6556175}" type="sibTrans" cxnId="{97F8666A-42B6-4F37-B043-1216064EF54A}">
      <dgm:prSet/>
      <dgm:spPr/>
      <dgm:t>
        <a:bodyPr/>
        <a:lstStyle/>
        <a:p>
          <a:endParaRPr lang="hu-HU"/>
        </a:p>
      </dgm:t>
    </dgm:pt>
    <dgm:pt modelId="{AA1637F3-7418-4F82-9D7B-CCAD7DF34232}">
      <dgm:prSet phldrT="[Szöveg]"/>
      <dgm:spPr/>
      <dgm:t>
        <a:bodyPr/>
        <a:lstStyle/>
        <a:p>
          <a:r>
            <a:rPr lang="hu-HU" dirty="0" err="1" smtClean="0"/>
            <a:t>Searle</a:t>
          </a:r>
          <a:r>
            <a:rPr lang="hu-HU" dirty="0" smtClean="0"/>
            <a:t> osztályozása (</a:t>
          </a:r>
          <a:r>
            <a:rPr lang="hu-HU" dirty="0" err="1" smtClean="0"/>
            <a:t>floresi</a:t>
          </a:r>
          <a:r>
            <a:rPr lang="hu-HU" dirty="0" smtClean="0"/>
            <a:t> irány)</a:t>
          </a:r>
          <a:endParaRPr lang="hu-HU" dirty="0"/>
        </a:p>
      </dgm:t>
    </dgm:pt>
    <dgm:pt modelId="{B47FA2EB-3B3D-4A6C-B22C-A273AB97C74E}" type="parTrans" cxnId="{519BBAE5-3019-42B3-B557-795B42E47AB3}">
      <dgm:prSet/>
      <dgm:spPr/>
      <dgm:t>
        <a:bodyPr/>
        <a:lstStyle/>
        <a:p>
          <a:endParaRPr lang="hu-HU"/>
        </a:p>
      </dgm:t>
    </dgm:pt>
    <dgm:pt modelId="{30427BD2-E1D6-4384-AF60-9F0227AD12BB}" type="sibTrans" cxnId="{519BBAE5-3019-42B3-B557-795B42E47AB3}">
      <dgm:prSet/>
      <dgm:spPr/>
      <dgm:t>
        <a:bodyPr/>
        <a:lstStyle/>
        <a:p>
          <a:endParaRPr lang="hu-HU"/>
        </a:p>
      </dgm:t>
    </dgm:pt>
    <dgm:pt modelId="{129C7E0E-2B28-4914-970C-A5EB99454CBF}" type="pres">
      <dgm:prSet presAssocID="{5BF3708B-564B-4B39-BE0F-5CD6E6C41DFF}" presName="Name0" presStyleCnt="0">
        <dgm:presLayoutVars>
          <dgm:dir/>
          <dgm:resizeHandles val="exact"/>
        </dgm:presLayoutVars>
      </dgm:prSet>
      <dgm:spPr/>
      <dgm:t>
        <a:bodyPr/>
        <a:lstStyle/>
        <a:p>
          <a:endParaRPr lang="hu-HU"/>
        </a:p>
      </dgm:t>
    </dgm:pt>
    <dgm:pt modelId="{F82E8A05-F9BC-48C6-8BBE-652FE7264D67}" type="pres">
      <dgm:prSet presAssocID="{5BF3708B-564B-4B39-BE0F-5CD6E6C41DFF}" presName="node1" presStyleLbl="node1" presStyleIdx="0" presStyleCnt="2">
        <dgm:presLayoutVars>
          <dgm:bulletEnabled val="1"/>
        </dgm:presLayoutVars>
      </dgm:prSet>
      <dgm:spPr/>
      <dgm:t>
        <a:bodyPr/>
        <a:lstStyle/>
        <a:p>
          <a:endParaRPr lang="hu-HU"/>
        </a:p>
      </dgm:t>
    </dgm:pt>
    <dgm:pt modelId="{AC25DD50-C7A8-418D-9F58-2000D5D92320}" type="pres">
      <dgm:prSet presAssocID="{5BF3708B-564B-4B39-BE0F-5CD6E6C41DFF}" presName="sibTrans" presStyleLbl="bgShp" presStyleIdx="0" presStyleCnt="1"/>
      <dgm:spPr/>
      <dgm:t>
        <a:bodyPr/>
        <a:lstStyle/>
        <a:p>
          <a:endParaRPr lang="hu-HU"/>
        </a:p>
      </dgm:t>
    </dgm:pt>
    <dgm:pt modelId="{F22F6587-4C6F-4A6F-8042-49B6CA9A02C1}" type="pres">
      <dgm:prSet presAssocID="{5BF3708B-564B-4B39-BE0F-5CD6E6C41DFF}" presName="node2" presStyleLbl="node1" presStyleIdx="1" presStyleCnt="2">
        <dgm:presLayoutVars>
          <dgm:bulletEnabled val="1"/>
        </dgm:presLayoutVars>
      </dgm:prSet>
      <dgm:spPr/>
      <dgm:t>
        <a:bodyPr/>
        <a:lstStyle/>
        <a:p>
          <a:endParaRPr lang="hu-HU"/>
        </a:p>
      </dgm:t>
    </dgm:pt>
    <dgm:pt modelId="{443CA8F3-743A-4B08-BBE4-2E9BDD7EDEE2}" type="pres">
      <dgm:prSet presAssocID="{5BF3708B-564B-4B39-BE0F-5CD6E6C41DFF}" presName="sp1" presStyleCnt="0"/>
      <dgm:spPr/>
    </dgm:pt>
    <dgm:pt modelId="{76AFDD0E-0345-4502-A4A3-727AD36278DC}" type="pres">
      <dgm:prSet presAssocID="{5BF3708B-564B-4B39-BE0F-5CD6E6C41DFF}" presName="sp2" presStyleCnt="0"/>
      <dgm:spPr/>
    </dgm:pt>
  </dgm:ptLst>
  <dgm:cxnLst>
    <dgm:cxn modelId="{BF61CB3A-B1EB-4F13-8656-08A2F5655F50}" type="presOf" srcId="{EAB1FB25-C153-477F-A3F3-6A20E6556175}" destId="{AC25DD50-C7A8-418D-9F58-2000D5D92320}" srcOrd="0" destOrd="0" presId="urn:microsoft.com/office/officeart/2005/8/layout/cycle3"/>
    <dgm:cxn modelId="{97F8666A-42B6-4F37-B043-1216064EF54A}" srcId="{5BF3708B-564B-4B39-BE0F-5CD6E6C41DFF}" destId="{214FB66F-7D56-4BCA-88C6-293C0A336C58}" srcOrd="0" destOrd="0" parTransId="{3DC72409-0839-4875-A990-3409D4028B47}" sibTransId="{EAB1FB25-C153-477F-A3F3-6A20E6556175}"/>
    <dgm:cxn modelId="{7C42F1DF-D86F-4B38-9DB7-1305D75B8077}" type="presOf" srcId="{AA1637F3-7418-4F82-9D7B-CCAD7DF34232}" destId="{F22F6587-4C6F-4A6F-8042-49B6CA9A02C1}" srcOrd="0" destOrd="0" presId="urn:microsoft.com/office/officeart/2005/8/layout/cycle3"/>
    <dgm:cxn modelId="{77D20603-7FA1-4DEF-8FBF-A6BBA1995CDC}" type="presOf" srcId="{214FB66F-7D56-4BCA-88C6-293C0A336C58}" destId="{F82E8A05-F9BC-48C6-8BBE-652FE7264D67}" srcOrd="0" destOrd="0" presId="urn:microsoft.com/office/officeart/2005/8/layout/cycle3"/>
    <dgm:cxn modelId="{663BF5BB-9529-42D8-9F6C-7AAEF71EC97B}" type="presOf" srcId="{5BF3708B-564B-4B39-BE0F-5CD6E6C41DFF}" destId="{129C7E0E-2B28-4914-970C-A5EB99454CBF}" srcOrd="0" destOrd="0" presId="urn:microsoft.com/office/officeart/2005/8/layout/cycle3"/>
    <dgm:cxn modelId="{519BBAE5-3019-42B3-B557-795B42E47AB3}" srcId="{5BF3708B-564B-4B39-BE0F-5CD6E6C41DFF}" destId="{AA1637F3-7418-4F82-9D7B-CCAD7DF34232}" srcOrd="1" destOrd="0" parTransId="{B47FA2EB-3B3D-4A6C-B22C-A273AB97C74E}" sibTransId="{30427BD2-E1D6-4384-AF60-9F0227AD12BB}"/>
    <dgm:cxn modelId="{C3DB8558-EBC1-42F8-A824-D8F528187B59}" type="presParOf" srcId="{129C7E0E-2B28-4914-970C-A5EB99454CBF}" destId="{F82E8A05-F9BC-48C6-8BBE-652FE7264D67}" srcOrd="0" destOrd="0" presId="urn:microsoft.com/office/officeart/2005/8/layout/cycle3"/>
    <dgm:cxn modelId="{5BDCB5EE-3813-4CAC-8CD5-CE0459CF8FC0}" type="presParOf" srcId="{129C7E0E-2B28-4914-970C-A5EB99454CBF}" destId="{AC25DD50-C7A8-418D-9F58-2000D5D92320}" srcOrd="1" destOrd="0" presId="urn:microsoft.com/office/officeart/2005/8/layout/cycle3"/>
    <dgm:cxn modelId="{B7BB7552-2F25-4B4B-8CDC-7E5B643B5796}" type="presParOf" srcId="{129C7E0E-2B28-4914-970C-A5EB99454CBF}" destId="{F22F6587-4C6F-4A6F-8042-49B6CA9A02C1}" srcOrd="2" destOrd="0" presId="urn:microsoft.com/office/officeart/2005/8/layout/cycle3"/>
    <dgm:cxn modelId="{597E45EB-38B2-4DFD-8764-254C89DE94F5}" type="presParOf" srcId="{129C7E0E-2B28-4914-970C-A5EB99454CBF}" destId="{443CA8F3-743A-4B08-BBE4-2E9BDD7EDEE2}" srcOrd="3" destOrd="0" presId="urn:microsoft.com/office/officeart/2005/8/layout/cycle3"/>
    <dgm:cxn modelId="{E2635FE8-5C90-4AA5-90E4-9522A8E996F5}" type="presParOf" srcId="{129C7E0E-2B28-4914-970C-A5EB99454CBF}" destId="{76AFDD0E-0345-4502-A4A3-727AD36278DC}" srcOrd="4" destOrd="0" presId="urn:microsoft.com/office/officeart/2005/8/layout/cycle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BF3708B-564B-4B39-BE0F-5CD6E6C41DFF}" type="doc">
      <dgm:prSet loTypeId="urn:microsoft.com/office/officeart/2005/8/layout/cycle3" loCatId="cycle" qsTypeId="urn:microsoft.com/office/officeart/2005/8/quickstyle/3d1" qsCatId="3D" csTypeId="urn:microsoft.com/office/officeart/2005/8/colors/colorful5" csCatId="colorful" phldr="1"/>
      <dgm:spPr/>
      <dgm:t>
        <a:bodyPr/>
        <a:lstStyle/>
        <a:p>
          <a:endParaRPr lang="hu-HU"/>
        </a:p>
      </dgm:t>
    </dgm:pt>
    <dgm:pt modelId="{214FB66F-7D56-4BCA-88C6-293C0A336C58}">
      <dgm:prSet phldrT="[Szöveg]"/>
      <dgm:spPr/>
      <dgm:t>
        <a:bodyPr/>
        <a:lstStyle/>
        <a:p>
          <a:r>
            <a:rPr lang="hu-HU" dirty="0" smtClean="0"/>
            <a:t>Homlokzat</a:t>
          </a:r>
          <a:endParaRPr lang="hu-HU" dirty="0"/>
        </a:p>
      </dgm:t>
    </dgm:pt>
    <dgm:pt modelId="{3DC72409-0839-4875-A990-3409D4028B47}" type="parTrans" cxnId="{97F8666A-42B6-4F37-B043-1216064EF54A}">
      <dgm:prSet/>
      <dgm:spPr/>
      <dgm:t>
        <a:bodyPr/>
        <a:lstStyle/>
        <a:p>
          <a:endParaRPr lang="hu-HU"/>
        </a:p>
      </dgm:t>
    </dgm:pt>
    <dgm:pt modelId="{EAB1FB25-C153-477F-A3F3-6A20E6556175}" type="sibTrans" cxnId="{97F8666A-42B6-4F37-B043-1216064EF54A}">
      <dgm:prSet/>
      <dgm:spPr/>
      <dgm:t>
        <a:bodyPr/>
        <a:lstStyle/>
        <a:p>
          <a:endParaRPr lang="hu-HU"/>
        </a:p>
      </dgm:t>
    </dgm:pt>
    <dgm:pt modelId="{AA1637F3-7418-4F82-9D7B-CCAD7DF34232}">
      <dgm:prSet phldrT="[Szöveg]"/>
      <dgm:spPr/>
      <dgm:t>
        <a:bodyPr/>
        <a:lstStyle/>
        <a:p>
          <a:r>
            <a:rPr lang="hu-HU" dirty="0" smtClean="0"/>
            <a:t>HFA</a:t>
          </a:r>
          <a:r>
            <a:rPr lang="hu-HU" baseline="0" dirty="0" smtClean="0"/>
            <a:t> stratégiák</a:t>
          </a:r>
          <a:endParaRPr lang="hu-HU" dirty="0"/>
        </a:p>
      </dgm:t>
    </dgm:pt>
    <dgm:pt modelId="{B47FA2EB-3B3D-4A6C-B22C-A273AB97C74E}" type="parTrans" cxnId="{519BBAE5-3019-42B3-B557-795B42E47AB3}">
      <dgm:prSet/>
      <dgm:spPr/>
      <dgm:t>
        <a:bodyPr/>
        <a:lstStyle/>
        <a:p>
          <a:endParaRPr lang="hu-HU"/>
        </a:p>
      </dgm:t>
    </dgm:pt>
    <dgm:pt modelId="{30427BD2-E1D6-4384-AF60-9F0227AD12BB}" type="sibTrans" cxnId="{519BBAE5-3019-42B3-B557-795B42E47AB3}">
      <dgm:prSet/>
      <dgm:spPr/>
      <dgm:t>
        <a:bodyPr/>
        <a:lstStyle/>
        <a:p>
          <a:endParaRPr lang="hu-HU"/>
        </a:p>
      </dgm:t>
    </dgm:pt>
    <dgm:pt modelId="{20F5A1E4-117B-4758-8018-FC94385A3C3E}">
      <dgm:prSet/>
      <dgm:spPr/>
      <dgm:t>
        <a:bodyPr/>
        <a:lstStyle/>
        <a:p>
          <a:r>
            <a:rPr lang="hu-HU" dirty="0" smtClean="0"/>
            <a:t>Mikrofonba/ v. mellé beszélni</a:t>
          </a:r>
          <a:endParaRPr lang="hu-HU" dirty="0"/>
        </a:p>
      </dgm:t>
    </dgm:pt>
    <dgm:pt modelId="{FAF3A915-281C-4266-BEF3-889333BB3DE0}" type="parTrans" cxnId="{DC5CC2F4-8E64-457E-9D1F-A2BD01ECC95F}">
      <dgm:prSet/>
      <dgm:spPr/>
    </dgm:pt>
    <dgm:pt modelId="{558D975A-E15F-4EB7-AD22-99BE6E80ADA7}" type="sibTrans" cxnId="{DC5CC2F4-8E64-457E-9D1F-A2BD01ECC95F}">
      <dgm:prSet/>
      <dgm:spPr/>
    </dgm:pt>
    <dgm:pt modelId="{FD1049AC-DF23-42C1-94BE-F18903B14997}">
      <dgm:prSet/>
      <dgm:spPr/>
      <dgm:t>
        <a:bodyPr/>
        <a:lstStyle/>
        <a:p>
          <a:r>
            <a:rPr lang="hu-HU" dirty="0" smtClean="0"/>
            <a:t>Orvoslással/ v. Pőrén orvoslás nélkül beszélni</a:t>
          </a:r>
          <a:endParaRPr lang="hu-HU" dirty="0"/>
        </a:p>
      </dgm:t>
    </dgm:pt>
    <dgm:pt modelId="{33EA7AC4-89EA-48B4-9EA2-1F65B6B96BC6}" type="parTrans" cxnId="{0D7AFA23-70A1-42AE-8E3C-C0413D0088FB}">
      <dgm:prSet/>
      <dgm:spPr/>
    </dgm:pt>
    <dgm:pt modelId="{A19C5AE7-1468-4F99-BC3A-7158E769CE94}" type="sibTrans" cxnId="{0D7AFA23-70A1-42AE-8E3C-C0413D0088FB}">
      <dgm:prSet/>
      <dgm:spPr/>
    </dgm:pt>
    <dgm:pt modelId="{129C7E0E-2B28-4914-970C-A5EB99454CBF}" type="pres">
      <dgm:prSet presAssocID="{5BF3708B-564B-4B39-BE0F-5CD6E6C41DFF}" presName="Name0" presStyleCnt="0">
        <dgm:presLayoutVars>
          <dgm:dir/>
          <dgm:resizeHandles val="exact"/>
        </dgm:presLayoutVars>
      </dgm:prSet>
      <dgm:spPr/>
      <dgm:t>
        <a:bodyPr/>
        <a:lstStyle/>
        <a:p>
          <a:endParaRPr lang="hu-HU"/>
        </a:p>
      </dgm:t>
    </dgm:pt>
    <dgm:pt modelId="{EEA99353-A7A3-4401-9306-146AC10BEC92}" type="pres">
      <dgm:prSet presAssocID="{5BF3708B-564B-4B39-BE0F-5CD6E6C41DFF}" presName="cycle" presStyleCnt="0"/>
      <dgm:spPr/>
    </dgm:pt>
    <dgm:pt modelId="{34296A8C-F6E8-4EFF-BE84-6D112D14ACCD}" type="pres">
      <dgm:prSet presAssocID="{214FB66F-7D56-4BCA-88C6-293C0A336C58}" presName="nodeFirstNode" presStyleLbl="node1" presStyleIdx="0" presStyleCnt="4">
        <dgm:presLayoutVars>
          <dgm:bulletEnabled val="1"/>
        </dgm:presLayoutVars>
      </dgm:prSet>
      <dgm:spPr/>
      <dgm:t>
        <a:bodyPr/>
        <a:lstStyle/>
        <a:p>
          <a:endParaRPr lang="hu-HU"/>
        </a:p>
      </dgm:t>
    </dgm:pt>
    <dgm:pt modelId="{20075C0F-40A9-411F-868F-CD4758559A56}" type="pres">
      <dgm:prSet presAssocID="{EAB1FB25-C153-477F-A3F3-6A20E6556175}" presName="sibTransFirstNode" presStyleLbl="bgShp" presStyleIdx="0" presStyleCnt="1"/>
      <dgm:spPr/>
      <dgm:t>
        <a:bodyPr/>
        <a:lstStyle/>
        <a:p>
          <a:endParaRPr lang="hu-HU"/>
        </a:p>
      </dgm:t>
    </dgm:pt>
    <dgm:pt modelId="{033FEE08-9443-4920-8A3D-1706B7C31141}" type="pres">
      <dgm:prSet presAssocID="{20F5A1E4-117B-4758-8018-FC94385A3C3E}" presName="nodeFollowingNodes" presStyleLbl="node1" presStyleIdx="1" presStyleCnt="4">
        <dgm:presLayoutVars>
          <dgm:bulletEnabled val="1"/>
        </dgm:presLayoutVars>
      </dgm:prSet>
      <dgm:spPr/>
      <dgm:t>
        <a:bodyPr/>
        <a:lstStyle/>
        <a:p>
          <a:endParaRPr lang="hu-HU"/>
        </a:p>
      </dgm:t>
    </dgm:pt>
    <dgm:pt modelId="{5AA1F5A4-3B8F-4F15-8B31-77C6CB4A3E2F}" type="pres">
      <dgm:prSet presAssocID="{FD1049AC-DF23-42C1-94BE-F18903B14997}" presName="nodeFollowingNodes" presStyleLbl="node1" presStyleIdx="2" presStyleCnt="4">
        <dgm:presLayoutVars>
          <dgm:bulletEnabled val="1"/>
        </dgm:presLayoutVars>
      </dgm:prSet>
      <dgm:spPr/>
      <dgm:t>
        <a:bodyPr/>
        <a:lstStyle/>
        <a:p>
          <a:endParaRPr lang="hu-HU"/>
        </a:p>
      </dgm:t>
    </dgm:pt>
    <dgm:pt modelId="{B7C2B027-7D3C-4E74-BA09-3E495D859C81}" type="pres">
      <dgm:prSet presAssocID="{AA1637F3-7418-4F82-9D7B-CCAD7DF34232}" presName="nodeFollowingNodes" presStyleLbl="node1" presStyleIdx="3" presStyleCnt="4">
        <dgm:presLayoutVars>
          <dgm:bulletEnabled val="1"/>
        </dgm:presLayoutVars>
      </dgm:prSet>
      <dgm:spPr/>
      <dgm:t>
        <a:bodyPr/>
        <a:lstStyle/>
        <a:p>
          <a:endParaRPr lang="hu-HU"/>
        </a:p>
      </dgm:t>
    </dgm:pt>
  </dgm:ptLst>
  <dgm:cxnLst>
    <dgm:cxn modelId="{5BD8194F-6952-439A-90E4-6DC068A32091}" type="presOf" srcId="{AA1637F3-7418-4F82-9D7B-CCAD7DF34232}" destId="{B7C2B027-7D3C-4E74-BA09-3E495D859C81}" srcOrd="0" destOrd="0" presId="urn:microsoft.com/office/officeart/2005/8/layout/cycle3"/>
    <dgm:cxn modelId="{E5C7343B-3BB9-4088-8367-0EE5D1301B46}" type="presOf" srcId="{214FB66F-7D56-4BCA-88C6-293C0A336C58}" destId="{34296A8C-F6E8-4EFF-BE84-6D112D14ACCD}" srcOrd="0" destOrd="0" presId="urn:microsoft.com/office/officeart/2005/8/layout/cycle3"/>
    <dgm:cxn modelId="{0D7AFA23-70A1-42AE-8E3C-C0413D0088FB}" srcId="{5BF3708B-564B-4B39-BE0F-5CD6E6C41DFF}" destId="{FD1049AC-DF23-42C1-94BE-F18903B14997}" srcOrd="2" destOrd="0" parTransId="{33EA7AC4-89EA-48B4-9EA2-1F65B6B96BC6}" sibTransId="{A19C5AE7-1468-4F99-BC3A-7158E769CE94}"/>
    <dgm:cxn modelId="{DC5CC2F4-8E64-457E-9D1F-A2BD01ECC95F}" srcId="{5BF3708B-564B-4B39-BE0F-5CD6E6C41DFF}" destId="{20F5A1E4-117B-4758-8018-FC94385A3C3E}" srcOrd="1" destOrd="0" parTransId="{FAF3A915-281C-4266-BEF3-889333BB3DE0}" sibTransId="{558D975A-E15F-4EB7-AD22-99BE6E80ADA7}"/>
    <dgm:cxn modelId="{97F8666A-42B6-4F37-B043-1216064EF54A}" srcId="{5BF3708B-564B-4B39-BE0F-5CD6E6C41DFF}" destId="{214FB66F-7D56-4BCA-88C6-293C0A336C58}" srcOrd="0" destOrd="0" parTransId="{3DC72409-0839-4875-A990-3409D4028B47}" sibTransId="{EAB1FB25-C153-477F-A3F3-6A20E6556175}"/>
    <dgm:cxn modelId="{6022B890-68F1-4A34-87A5-BEF2BD19612D}" type="presOf" srcId="{5BF3708B-564B-4B39-BE0F-5CD6E6C41DFF}" destId="{129C7E0E-2B28-4914-970C-A5EB99454CBF}" srcOrd="0" destOrd="0" presId="urn:microsoft.com/office/officeart/2005/8/layout/cycle3"/>
    <dgm:cxn modelId="{268E207C-B595-4B59-9BE2-E2382A943E68}" type="presOf" srcId="{EAB1FB25-C153-477F-A3F3-6A20E6556175}" destId="{20075C0F-40A9-411F-868F-CD4758559A56}" srcOrd="0" destOrd="0" presId="urn:microsoft.com/office/officeart/2005/8/layout/cycle3"/>
    <dgm:cxn modelId="{0432BE6C-EB71-41B3-A69D-DA6E95FD912B}" type="presOf" srcId="{FD1049AC-DF23-42C1-94BE-F18903B14997}" destId="{5AA1F5A4-3B8F-4F15-8B31-77C6CB4A3E2F}" srcOrd="0" destOrd="0" presId="urn:microsoft.com/office/officeart/2005/8/layout/cycle3"/>
    <dgm:cxn modelId="{DE16812A-F7A4-4694-8AC7-6FE60B377A8E}" type="presOf" srcId="{20F5A1E4-117B-4758-8018-FC94385A3C3E}" destId="{033FEE08-9443-4920-8A3D-1706B7C31141}" srcOrd="0" destOrd="0" presId="urn:microsoft.com/office/officeart/2005/8/layout/cycle3"/>
    <dgm:cxn modelId="{519BBAE5-3019-42B3-B557-795B42E47AB3}" srcId="{5BF3708B-564B-4B39-BE0F-5CD6E6C41DFF}" destId="{AA1637F3-7418-4F82-9D7B-CCAD7DF34232}" srcOrd="3" destOrd="0" parTransId="{B47FA2EB-3B3D-4A6C-B22C-A273AB97C74E}" sibTransId="{30427BD2-E1D6-4384-AF60-9F0227AD12BB}"/>
    <dgm:cxn modelId="{5585E8EF-8A57-4CD2-B9BA-314DFEB3D541}" type="presParOf" srcId="{129C7E0E-2B28-4914-970C-A5EB99454CBF}" destId="{EEA99353-A7A3-4401-9306-146AC10BEC92}" srcOrd="0" destOrd="0" presId="urn:microsoft.com/office/officeart/2005/8/layout/cycle3"/>
    <dgm:cxn modelId="{BCFE7683-ADF6-49F4-82CD-9871EFA1ECFA}" type="presParOf" srcId="{EEA99353-A7A3-4401-9306-146AC10BEC92}" destId="{34296A8C-F6E8-4EFF-BE84-6D112D14ACCD}" srcOrd="0" destOrd="0" presId="urn:microsoft.com/office/officeart/2005/8/layout/cycle3"/>
    <dgm:cxn modelId="{8958E7B4-89C8-463F-89CA-B4707B0BF5F6}" type="presParOf" srcId="{EEA99353-A7A3-4401-9306-146AC10BEC92}" destId="{20075C0F-40A9-411F-868F-CD4758559A56}" srcOrd="1" destOrd="0" presId="urn:microsoft.com/office/officeart/2005/8/layout/cycle3"/>
    <dgm:cxn modelId="{E513A8C5-CFD4-4C4E-A06B-50B5E3EC7565}" type="presParOf" srcId="{EEA99353-A7A3-4401-9306-146AC10BEC92}" destId="{033FEE08-9443-4920-8A3D-1706B7C31141}" srcOrd="2" destOrd="0" presId="urn:microsoft.com/office/officeart/2005/8/layout/cycle3"/>
    <dgm:cxn modelId="{9A2E7E4B-2ADC-4A4B-A6C1-0FE4B068232B}" type="presParOf" srcId="{EEA99353-A7A3-4401-9306-146AC10BEC92}" destId="{5AA1F5A4-3B8F-4F15-8B31-77C6CB4A3E2F}" srcOrd="3" destOrd="0" presId="urn:microsoft.com/office/officeart/2005/8/layout/cycle3"/>
    <dgm:cxn modelId="{839C9BFC-1438-4D12-A3BB-558D66998AFE}" type="presParOf" srcId="{EEA99353-A7A3-4401-9306-146AC10BEC92}" destId="{B7C2B027-7D3C-4E74-BA09-3E495D859C81}" srcOrd="4" destOrd="0" presId="urn:microsoft.com/office/officeart/2005/8/layout/cycle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413B220-CFA7-4DED-B226-7CCDE053A0D0}">
      <dsp:nvSpPr>
        <dsp:cNvPr id="0" name=""/>
        <dsp:cNvSpPr/>
      </dsp:nvSpPr>
      <dsp:spPr>
        <a:xfrm>
          <a:off x="640530" y="141"/>
          <a:ext cx="1744383" cy="1744383"/>
        </a:xfrm>
        <a:prstGeom prst="ellipse">
          <a:avLst/>
        </a:prstGeom>
        <a:gradFill rotWithShape="0">
          <a:gsLst>
            <a:gs pos="0">
              <a:schemeClr val="accent5">
                <a:hueOff val="0"/>
                <a:satOff val="0"/>
                <a:lumOff val="0"/>
                <a:alphaOff val="0"/>
                <a:shade val="47500"/>
                <a:satMod val="137000"/>
              </a:schemeClr>
            </a:gs>
            <a:gs pos="55000">
              <a:schemeClr val="accent5">
                <a:hueOff val="0"/>
                <a:satOff val="0"/>
                <a:lumOff val="0"/>
                <a:alphaOff val="0"/>
                <a:shade val="69000"/>
                <a:satMod val="137000"/>
              </a:schemeClr>
            </a:gs>
            <a:gs pos="100000">
              <a:schemeClr val="accent5">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hu-HU" sz="1600" b="1" kern="1200" dirty="0" err="1" smtClean="0"/>
            <a:t>Searle</a:t>
          </a:r>
          <a:endParaRPr lang="hu-HU" sz="1600" b="1" kern="1200" dirty="0" smtClean="0"/>
        </a:p>
        <a:p>
          <a:pPr lvl="0" algn="ctr" defTabSz="711200">
            <a:lnSpc>
              <a:spcPct val="90000"/>
            </a:lnSpc>
            <a:spcBef>
              <a:spcPct val="0"/>
            </a:spcBef>
            <a:spcAft>
              <a:spcPct val="35000"/>
            </a:spcAft>
          </a:pPr>
          <a:r>
            <a:rPr lang="hu-HU" sz="1600" b="1" kern="1200" dirty="0" smtClean="0"/>
            <a:t>Osztályozása=</a:t>
          </a:r>
        </a:p>
        <a:p>
          <a:pPr lvl="0" algn="ctr" defTabSz="711200">
            <a:lnSpc>
              <a:spcPct val="90000"/>
            </a:lnSpc>
            <a:spcBef>
              <a:spcPct val="0"/>
            </a:spcBef>
            <a:spcAft>
              <a:spcPct val="35000"/>
            </a:spcAft>
          </a:pPr>
          <a:r>
            <a:rPr lang="hu-HU" sz="1600" b="1" kern="1200" dirty="0" err="1" smtClean="0"/>
            <a:t>Flores</a:t>
          </a:r>
          <a:r>
            <a:rPr lang="hu-HU" sz="1600" b="1" kern="1200" dirty="0" smtClean="0"/>
            <a:t> iránya</a:t>
          </a:r>
        </a:p>
      </dsp:txBody>
      <dsp:txXfrm>
        <a:off x="640530" y="141"/>
        <a:ext cx="1744383" cy="1744383"/>
      </dsp:txXfrm>
    </dsp:sp>
    <dsp:sp modelId="{DA2E6AB6-7192-409D-ADB5-DF26E555B4DF}">
      <dsp:nvSpPr>
        <dsp:cNvPr id="0" name=""/>
        <dsp:cNvSpPr/>
      </dsp:nvSpPr>
      <dsp:spPr>
        <a:xfrm>
          <a:off x="1006850" y="1886168"/>
          <a:ext cx="1011742" cy="1011742"/>
        </a:xfrm>
        <a:prstGeom prst="mathPlus">
          <a:avLst/>
        </a:prstGeom>
        <a:gradFill rotWithShape="0">
          <a:gsLst>
            <a:gs pos="0">
              <a:schemeClr val="accent5">
                <a:hueOff val="0"/>
                <a:satOff val="0"/>
                <a:lumOff val="0"/>
                <a:alphaOff val="0"/>
                <a:shade val="47500"/>
                <a:satMod val="137000"/>
              </a:schemeClr>
            </a:gs>
            <a:gs pos="55000">
              <a:schemeClr val="accent5">
                <a:hueOff val="0"/>
                <a:satOff val="0"/>
                <a:lumOff val="0"/>
                <a:alphaOff val="0"/>
                <a:shade val="69000"/>
                <a:satMod val="137000"/>
              </a:schemeClr>
            </a:gs>
            <a:gs pos="100000">
              <a:schemeClr val="accent5">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hu-HU" sz="1300" kern="1200"/>
        </a:p>
      </dsp:txBody>
      <dsp:txXfrm>
        <a:off x="1006850" y="1886168"/>
        <a:ext cx="1011742" cy="1011742"/>
      </dsp:txXfrm>
    </dsp:sp>
    <dsp:sp modelId="{9131F95C-4741-4ACA-8A35-306AE8C5AD07}">
      <dsp:nvSpPr>
        <dsp:cNvPr id="0" name=""/>
        <dsp:cNvSpPr/>
      </dsp:nvSpPr>
      <dsp:spPr>
        <a:xfrm>
          <a:off x="640530" y="3039555"/>
          <a:ext cx="1744383" cy="1744383"/>
        </a:xfrm>
        <a:prstGeom prst="ellipse">
          <a:avLst/>
        </a:prstGeom>
        <a:gradFill rotWithShape="0">
          <a:gsLst>
            <a:gs pos="0">
              <a:schemeClr val="accent5">
                <a:hueOff val="-617659"/>
                <a:satOff val="-11976"/>
                <a:lumOff val="-4313"/>
                <a:alphaOff val="0"/>
                <a:shade val="47500"/>
                <a:satMod val="137000"/>
              </a:schemeClr>
            </a:gs>
            <a:gs pos="55000">
              <a:schemeClr val="accent5">
                <a:hueOff val="-617659"/>
                <a:satOff val="-11976"/>
                <a:lumOff val="-4313"/>
                <a:alphaOff val="0"/>
                <a:shade val="69000"/>
                <a:satMod val="137000"/>
              </a:schemeClr>
            </a:gs>
            <a:gs pos="100000">
              <a:schemeClr val="accent5">
                <a:hueOff val="-617659"/>
                <a:satOff val="-11976"/>
                <a:lumOff val="-4313"/>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hu-HU" sz="1600" kern="1200" dirty="0" err="1" smtClean="0"/>
            <a:t>Goffman</a:t>
          </a:r>
          <a:r>
            <a:rPr lang="hu-HU" sz="1600" kern="1200" dirty="0" smtClean="0"/>
            <a:t> osztályozása=</a:t>
          </a:r>
        </a:p>
        <a:p>
          <a:pPr lvl="0" algn="ctr" defTabSz="711200">
            <a:lnSpc>
              <a:spcPct val="90000"/>
            </a:lnSpc>
            <a:spcBef>
              <a:spcPct val="0"/>
            </a:spcBef>
            <a:spcAft>
              <a:spcPct val="35000"/>
            </a:spcAft>
          </a:pPr>
          <a:r>
            <a:rPr lang="hu-HU" sz="1600" kern="1200" dirty="0" err="1" smtClean="0"/>
            <a:t>Grice</a:t>
          </a:r>
          <a:r>
            <a:rPr lang="hu-HU" sz="1600" kern="1200" dirty="0" smtClean="0"/>
            <a:t> irány folytatása</a:t>
          </a:r>
          <a:endParaRPr lang="hu-HU" sz="1600" kern="1200" dirty="0"/>
        </a:p>
      </dsp:txBody>
      <dsp:txXfrm>
        <a:off x="640530" y="3039555"/>
        <a:ext cx="1744383" cy="1744383"/>
      </dsp:txXfrm>
    </dsp:sp>
    <dsp:sp modelId="{0DF5884C-703B-43E2-91D4-771807DF7152}">
      <dsp:nvSpPr>
        <dsp:cNvPr id="0" name=""/>
        <dsp:cNvSpPr/>
      </dsp:nvSpPr>
      <dsp:spPr>
        <a:xfrm rot="10800000">
          <a:off x="2646570" y="2067584"/>
          <a:ext cx="554713" cy="648910"/>
        </a:xfrm>
        <a:prstGeom prst="rightArrow">
          <a:avLst>
            <a:gd name="adj1" fmla="val 60000"/>
            <a:gd name="adj2" fmla="val 50000"/>
          </a:avLst>
        </a:prstGeom>
        <a:gradFill rotWithShape="0">
          <a:gsLst>
            <a:gs pos="0">
              <a:schemeClr val="accent5">
                <a:hueOff val="-1235318"/>
                <a:satOff val="-23953"/>
                <a:lumOff val="-8627"/>
                <a:alphaOff val="0"/>
                <a:shade val="47500"/>
                <a:satMod val="137000"/>
              </a:schemeClr>
            </a:gs>
            <a:gs pos="55000">
              <a:schemeClr val="accent5">
                <a:hueOff val="-1235318"/>
                <a:satOff val="-23953"/>
                <a:lumOff val="-8627"/>
                <a:alphaOff val="0"/>
                <a:shade val="69000"/>
                <a:satMod val="137000"/>
              </a:schemeClr>
            </a:gs>
            <a:gs pos="100000">
              <a:schemeClr val="accent5">
                <a:hueOff val="-1235318"/>
                <a:satOff val="-23953"/>
                <a:lumOff val="-8627"/>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hu-HU" sz="1300" kern="1200"/>
        </a:p>
      </dsp:txBody>
      <dsp:txXfrm rot="10800000">
        <a:off x="2646570" y="2067584"/>
        <a:ext cx="554713" cy="648910"/>
      </dsp:txXfrm>
    </dsp:sp>
    <dsp:sp modelId="{760CD71E-9D6F-44E0-93DB-C089E5E28F7D}">
      <dsp:nvSpPr>
        <dsp:cNvPr id="0" name=""/>
        <dsp:cNvSpPr/>
      </dsp:nvSpPr>
      <dsp:spPr>
        <a:xfrm>
          <a:off x="3431543" y="647656"/>
          <a:ext cx="3488766" cy="3488766"/>
        </a:xfrm>
        <a:prstGeom prst="ellipse">
          <a:avLst/>
        </a:prstGeom>
        <a:gradFill rotWithShape="0">
          <a:gsLst>
            <a:gs pos="0">
              <a:schemeClr val="accent5">
                <a:hueOff val="-1235318"/>
                <a:satOff val="-23953"/>
                <a:lumOff val="-8627"/>
                <a:alphaOff val="0"/>
                <a:shade val="47500"/>
                <a:satMod val="137000"/>
              </a:schemeClr>
            </a:gs>
            <a:gs pos="55000">
              <a:schemeClr val="accent5">
                <a:hueOff val="-1235318"/>
                <a:satOff val="-23953"/>
                <a:lumOff val="-8627"/>
                <a:alphaOff val="0"/>
                <a:shade val="69000"/>
                <a:satMod val="137000"/>
              </a:schemeClr>
            </a:gs>
            <a:gs pos="100000">
              <a:schemeClr val="accent5">
                <a:hueOff val="-1235318"/>
                <a:satOff val="-23953"/>
                <a:lumOff val="-8627"/>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hu-HU" sz="3000" kern="1200" dirty="0" smtClean="0"/>
            <a:t>Beszédaktusok</a:t>
          </a:r>
          <a:endParaRPr lang="hu-HU" sz="3000" kern="1200" dirty="0"/>
        </a:p>
      </dsp:txBody>
      <dsp:txXfrm>
        <a:off x="3431543" y="647656"/>
        <a:ext cx="3488766" cy="348876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E129765-67CB-4041-83C5-06CF7ACF016A}">
      <dsp:nvSpPr>
        <dsp:cNvPr id="0" name=""/>
        <dsp:cNvSpPr/>
      </dsp:nvSpPr>
      <dsp:spPr>
        <a:xfrm>
          <a:off x="1686764" y="-4433"/>
          <a:ext cx="5313270" cy="5313270"/>
        </a:xfrm>
        <a:prstGeom prst="circularArrow">
          <a:avLst>
            <a:gd name="adj1" fmla="val 5274"/>
            <a:gd name="adj2" fmla="val 312630"/>
            <a:gd name="adj3" fmla="val 14221645"/>
            <a:gd name="adj4" fmla="val 17130815"/>
            <a:gd name="adj5" fmla="val 5477"/>
          </a:avLst>
        </a:prstGeom>
        <a:gradFill rotWithShape="0">
          <a:gsLst>
            <a:gs pos="0">
              <a:schemeClr val="accent5">
                <a:tint val="40000"/>
                <a:hueOff val="0"/>
                <a:satOff val="0"/>
                <a:lumOff val="0"/>
                <a:alphaOff val="0"/>
                <a:shade val="47500"/>
                <a:satMod val="137000"/>
              </a:schemeClr>
            </a:gs>
            <a:gs pos="55000">
              <a:schemeClr val="accent5">
                <a:tint val="40000"/>
                <a:hueOff val="0"/>
                <a:satOff val="0"/>
                <a:lumOff val="0"/>
                <a:alphaOff val="0"/>
                <a:shade val="69000"/>
                <a:satMod val="137000"/>
              </a:schemeClr>
            </a:gs>
            <a:gs pos="100000">
              <a:schemeClr val="accent5">
                <a:tint val="40000"/>
                <a:hueOff val="0"/>
                <a:satOff val="0"/>
                <a:lumOff val="0"/>
                <a:alphaOff val="0"/>
                <a:shade val="98000"/>
                <a:satMod val="137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392C30D1-AF0D-4D55-BB89-DDC706CED4E3}">
      <dsp:nvSpPr>
        <dsp:cNvPr id="0" name=""/>
        <dsp:cNvSpPr/>
      </dsp:nvSpPr>
      <dsp:spPr>
        <a:xfrm>
          <a:off x="3329657" y="1939"/>
          <a:ext cx="2027485" cy="1013742"/>
        </a:xfrm>
        <a:prstGeom prst="roundRect">
          <a:avLst/>
        </a:prstGeom>
        <a:gradFill rotWithShape="0">
          <a:gsLst>
            <a:gs pos="0">
              <a:schemeClr val="accent5">
                <a:hueOff val="0"/>
                <a:satOff val="0"/>
                <a:lumOff val="0"/>
                <a:alphaOff val="0"/>
                <a:shade val="47500"/>
                <a:satMod val="137000"/>
              </a:schemeClr>
            </a:gs>
            <a:gs pos="55000">
              <a:schemeClr val="accent5">
                <a:hueOff val="0"/>
                <a:satOff val="0"/>
                <a:lumOff val="0"/>
                <a:alphaOff val="0"/>
                <a:shade val="69000"/>
                <a:satMod val="137000"/>
              </a:schemeClr>
            </a:gs>
            <a:gs pos="100000">
              <a:schemeClr val="accent5">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hu-HU" sz="1700" kern="1200" dirty="0" smtClean="0"/>
            <a:t>Nyelvben végrehajtott cselekvések</a:t>
          </a:r>
          <a:endParaRPr lang="hu-HU" sz="1700" kern="1200" dirty="0"/>
        </a:p>
      </dsp:txBody>
      <dsp:txXfrm>
        <a:off x="3329657" y="1939"/>
        <a:ext cx="2027485" cy="1013742"/>
      </dsp:txXfrm>
    </dsp:sp>
    <dsp:sp modelId="{922E3313-07FB-408B-88FF-96B9EDB259BB}">
      <dsp:nvSpPr>
        <dsp:cNvPr id="0" name=""/>
        <dsp:cNvSpPr/>
      </dsp:nvSpPr>
      <dsp:spPr>
        <a:xfrm>
          <a:off x="5196361" y="1079681"/>
          <a:ext cx="2027485" cy="1013742"/>
        </a:xfrm>
        <a:prstGeom prst="roundRect">
          <a:avLst/>
        </a:prstGeom>
        <a:gradFill rotWithShape="0">
          <a:gsLst>
            <a:gs pos="0">
              <a:schemeClr val="accent5">
                <a:hueOff val="-247064"/>
                <a:satOff val="-4791"/>
                <a:lumOff val="-1725"/>
                <a:alphaOff val="0"/>
                <a:shade val="47500"/>
                <a:satMod val="137000"/>
              </a:schemeClr>
            </a:gs>
            <a:gs pos="55000">
              <a:schemeClr val="accent5">
                <a:hueOff val="-247064"/>
                <a:satOff val="-4791"/>
                <a:lumOff val="-1725"/>
                <a:alphaOff val="0"/>
                <a:shade val="69000"/>
                <a:satMod val="137000"/>
              </a:schemeClr>
            </a:gs>
            <a:gs pos="100000">
              <a:schemeClr val="accent5">
                <a:hueOff val="-247064"/>
                <a:satOff val="-4791"/>
                <a:lumOff val="-1725"/>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hu-HU" sz="1700" kern="1200" dirty="0" smtClean="0"/>
            <a:t>Elköteleződés</a:t>
          </a:r>
          <a:endParaRPr lang="hu-HU" sz="1700" kern="1200" dirty="0"/>
        </a:p>
      </dsp:txBody>
      <dsp:txXfrm>
        <a:off x="5196361" y="1079681"/>
        <a:ext cx="2027485" cy="1013742"/>
      </dsp:txXfrm>
    </dsp:sp>
    <dsp:sp modelId="{FBF9EEC9-91C4-4B3A-A45E-44006D3C0726}">
      <dsp:nvSpPr>
        <dsp:cNvPr id="0" name=""/>
        <dsp:cNvSpPr/>
      </dsp:nvSpPr>
      <dsp:spPr>
        <a:xfrm>
          <a:off x="5196361" y="3235166"/>
          <a:ext cx="2027485" cy="1013742"/>
        </a:xfrm>
        <a:prstGeom prst="roundRect">
          <a:avLst/>
        </a:prstGeom>
        <a:gradFill rotWithShape="0">
          <a:gsLst>
            <a:gs pos="0">
              <a:schemeClr val="accent5">
                <a:hueOff val="-494127"/>
                <a:satOff val="-9581"/>
                <a:lumOff val="-3451"/>
                <a:alphaOff val="0"/>
                <a:shade val="47500"/>
                <a:satMod val="137000"/>
              </a:schemeClr>
            </a:gs>
            <a:gs pos="55000">
              <a:schemeClr val="accent5">
                <a:hueOff val="-494127"/>
                <a:satOff val="-9581"/>
                <a:lumOff val="-3451"/>
                <a:alphaOff val="0"/>
                <a:shade val="69000"/>
                <a:satMod val="137000"/>
              </a:schemeClr>
            </a:gs>
            <a:gs pos="100000">
              <a:schemeClr val="accent5">
                <a:hueOff val="-494127"/>
                <a:satOff val="-9581"/>
                <a:lumOff val="-3451"/>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hu-HU" sz="1700" kern="1200" dirty="0" smtClean="0"/>
            <a:t>Mentális állapot megváltoztatása</a:t>
          </a:r>
        </a:p>
        <a:p>
          <a:pPr lvl="0" algn="ctr" defTabSz="622300">
            <a:lnSpc>
              <a:spcPct val="90000"/>
            </a:lnSpc>
            <a:spcBef>
              <a:spcPct val="0"/>
            </a:spcBef>
            <a:spcAft>
              <a:spcPct val="35000"/>
            </a:spcAft>
          </a:pPr>
          <a:endParaRPr lang="hu-HU" sz="1700" kern="1200" dirty="0"/>
        </a:p>
      </dsp:txBody>
      <dsp:txXfrm>
        <a:off x="5196361" y="3235166"/>
        <a:ext cx="2027485" cy="1013742"/>
      </dsp:txXfrm>
    </dsp:sp>
    <dsp:sp modelId="{7242C897-8E39-4646-9DCF-DADA2B29E452}">
      <dsp:nvSpPr>
        <dsp:cNvPr id="0" name=""/>
        <dsp:cNvSpPr/>
      </dsp:nvSpPr>
      <dsp:spPr>
        <a:xfrm>
          <a:off x="3329657" y="4312909"/>
          <a:ext cx="2027485" cy="1013742"/>
        </a:xfrm>
        <a:prstGeom prst="roundRect">
          <a:avLst/>
        </a:prstGeom>
        <a:gradFill rotWithShape="0">
          <a:gsLst>
            <a:gs pos="0">
              <a:schemeClr val="accent5">
                <a:hueOff val="-741191"/>
                <a:satOff val="-14372"/>
                <a:lumOff val="-5176"/>
                <a:alphaOff val="0"/>
                <a:shade val="47500"/>
                <a:satMod val="137000"/>
              </a:schemeClr>
            </a:gs>
            <a:gs pos="55000">
              <a:schemeClr val="accent5">
                <a:hueOff val="-741191"/>
                <a:satOff val="-14372"/>
                <a:lumOff val="-5176"/>
                <a:alphaOff val="0"/>
                <a:shade val="69000"/>
                <a:satMod val="137000"/>
              </a:schemeClr>
            </a:gs>
            <a:gs pos="100000">
              <a:schemeClr val="accent5">
                <a:hueOff val="-741191"/>
                <a:satOff val="-14372"/>
                <a:lumOff val="-5176"/>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hu-HU" sz="1700" kern="1200" dirty="0" err="1" smtClean="0"/>
            <a:t>Performatívumok</a:t>
          </a:r>
          <a:endParaRPr lang="hu-HU" sz="1700" kern="1200" dirty="0" smtClean="0"/>
        </a:p>
        <a:p>
          <a:pPr lvl="0" algn="ctr" defTabSz="755650">
            <a:lnSpc>
              <a:spcPct val="90000"/>
            </a:lnSpc>
            <a:spcBef>
              <a:spcPct val="0"/>
            </a:spcBef>
            <a:spcAft>
              <a:spcPct val="35000"/>
            </a:spcAft>
          </a:pPr>
          <a:r>
            <a:rPr lang="hu-HU" sz="1700" kern="1200" dirty="0" smtClean="0"/>
            <a:t>/</a:t>
          </a:r>
          <a:r>
            <a:rPr lang="hu-HU" sz="1700" kern="1200" dirty="0" err="1" smtClean="0"/>
            <a:t>Konstatívumok</a:t>
          </a:r>
          <a:endParaRPr lang="hu-HU" sz="1700" kern="1200" dirty="0"/>
        </a:p>
      </dsp:txBody>
      <dsp:txXfrm>
        <a:off x="3329657" y="4312909"/>
        <a:ext cx="2027485" cy="1013742"/>
      </dsp:txXfrm>
    </dsp:sp>
    <dsp:sp modelId="{D938E8BF-E831-4B7C-AE1D-F5DFB5A0F128}">
      <dsp:nvSpPr>
        <dsp:cNvPr id="0" name=""/>
        <dsp:cNvSpPr/>
      </dsp:nvSpPr>
      <dsp:spPr>
        <a:xfrm>
          <a:off x="1462952" y="3235166"/>
          <a:ext cx="2027485" cy="1013742"/>
        </a:xfrm>
        <a:prstGeom prst="roundRect">
          <a:avLst/>
        </a:prstGeom>
        <a:gradFill rotWithShape="0">
          <a:gsLst>
            <a:gs pos="0">
              <a:schemeClr val="accent5">
                <a:hueOff val="-988254"/>
                <a:satOff val="-19162"/>
                <a:lumOff val="-6902"/>
                <a:alphaOff val="0"/>
                <a:shade val="47500"/>
                <a:satMod val="137000"/>
              </a:schemeClr>
            </a:gs>
            <a:gs pos="55000">
              <a:schemeClr val="accent5">
                <a:hueOff val="-988254"/>
                <a:satOff val="-19162"/>
                <a:lumOff val="-6902"/>
                <a:alphaOff val="0"/>
                <a:shade val="69000"/>
                <a:satMod val="137000"/>
              </a:schemeClr>
            </a:gs>
            <a:gs pos="100000">
              <a:schemeClr val="accent5">
                <a:hueOff val="-988254"/>
                <a:satOff val="-19162"/>
                <a:lumOff val="-6902"/>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hu-HU" sz="1700" kern="1200" dirty="0" err="1" smtClean="0"/>
            <a:t>Illokúció</a:t>
          </a:r>
          <a:endParaRPr lang="hu-HU" sz="1700" kern="1200" dirty="0"/>
        </a:p>
      </dsp:txBody>
      <dsp:txXfrm>
        <a:off x="1462952" y="3235166"/>
        <a:ext cx="2027485" cy="1013742"/>
      </dsp:txXfrm>
    </dsp:sp>
    <dsp:sp modelId="{B7C2B027-7D3C-4E74-BA09-3E495D859C81}">
      <dsp:nvSpPr>
        <dsp:cNvPr id="0" name=""/>
        <dsp:cNvSpPr/>
      </dsp:nvSpPr>
      <dsp:spPr>
        <a:xfrm>
          <a:off x="1462952" y="1079681"/>
          <a:ext cx="2027485" cy="1013742"/>
        </a:xfrm>
        <a:prstGeom prst="roundRect">
          <a:avLst/>
        </a:prstGeom>
        <a:gradFill rotWithShape="0">
          <a:gsLst>
            <a:gs pos="0">
              <a:schemeClr val="accent5">
                <a:hueOff val="-1235318"/>
                <a:satOff val="-23953"/>
                <a:lumOff val="-8627"/>
                <a:alphaOff val="0"/>
                <a:shade val="47500"/>
                <a:satMod val="137000"/>
              </a:schemeClr>
            </a:gs>
            <a:gs pos="55000">
              <a:schemeClr val="accent5">
                <a:hueOff val="-1235318"/>
                <a:satOff val="-23953"/>
                <a:lumOff val="-8627"/>
                <a:alphaOff val="0"/>
                <a:shade val="69000"/>
                <a:satMod val="137000"/>
              </a:schemeClr>
            </a:gs>
            <a:gs pos="100000">
              <a:schemeClr val="accent5">
                <a:hueOff val="-1235318"/>
                <a:satOff val="-23953"/>
                <a:lumOff val="-8627"/>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hu-HU" sz="1700" kern="1200" dirty="0" smtClean="0"/>
            <a:t>Kikövetkeztethető jelentés</a:t>
          </a:r>
          <a:endParaRPr lang="hu-HU" sz="1700" kern="1200" dirty="0"/>
        </a:p>
      </dsp:txBody>
      <dsp:txXfrm>
        <a:off x="1462952" y="1079681"/>
        <a:ext cx="2027485" cy="101374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0EE8D3B-4822-46A4-9CED-66F994EEF763}">
      <dsp:nvSpPr>
        <dsp:cNvPr id="0" name=""/>
        <dsp:cNvSpPr/>
      </dsp:nvSpPr>
      <dsp:spPr>
        <a:xfrm rot="16200000">
          <a:off x="532" y="52283"/>
          <a:ext cx="2631737" cy="2631737"/>
        </a:xfrm>
        <a:prstGeom prst="downArrow">
          <a:avLst>
            <a:gd name="adj1" fmla="val 50000"/>
            <a:gd name="adj2" fmla="val 35000"/>
          </a:avLst>
        </a:prstGeom>
        <a:gradFill rotWithShape="0">
          <a:gsLst>
            <a:gs pos="0">
              <a:schemeClr val="accent3">
                <a:hueOff val="0"/>
                <a:satOff val="0"/>
                <a:lumOff val="0"/>
                <a:alphaOff val="0"/>
                <a:shade val="47500"/>
                <a:satMod val="137000"/>
              </a:schemeClr>
            </a:gs>
            <a:gs pos="55000">
              <a:schemeClr val="accent3">
                <a:hueOff val="0"/>
                <a:satOff val="0"/>
                <a:lumOff val="0"/>
                <a:alphaOff val="0"/>
                <a:shade val="69000"/>
                <a:satMod val="137000"/>
              </a:schemeClr>
            </a:gs>
            <a:gs pos="100000">
              <a:schemeClr val="accent3">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hu-HU" sz="1900" kern="1200" smtClean="0"/>
            <a:t>Performatív igék</a:t>
          </a:r>
          <a:endParaRPr lang="hu-HU" sz="1900" kern="1200" dirty="0"/>
        </a:p>
      </dsp:txBody>
      <dsp:txXfrm rot="16200000">
        <a:off x="532" y="52283"/>
        <a:ext cx="2631737" cy="2631737"/>
      </dsp:txXfrm>
    </dsp:sp>
    <dsp:sp modelId="{28FCC9AF-6269-4D50-98A9-FFF4DEDF3D95}">
      <dsp:nvSpPr>
        <dsp:cNvPr id="0" name=""/>
        <dsp:cNvSpPr/>
      </dsp:nvSpPr>
      <dsp:spPr>
        <a:xfrm rot="5400000">
          <a:off x="2768329" y="52283"/>
          <a:ext cx="2631737" cy="2631737"/>
        </a:xfrm>
        <a:prstGeom prst="downArrow">
          <a:avLst>
            <a:gd name="adj1" fmla="val 50000"/>
            <a:gd name="adj2" fmla="val 35000"/>
          </a:avLst>
        </a:prstGeom>
        <a:gradFill rotWithShape="0">
          <a:gsLst>
            <a:gs pos="0">
              <a:schemeClr val="accent3">
                <a:hueOff val="-13803598"/>
                <a:satOff val="-36385"/>
                <a:lumOff val="-9412"/>
                <a:alphaOff val="0"/>
                <a:shade val="47500"/>
                <a:satMod val="137000"/>
              </a:schemeClr>
            </a:gs>
            <a:gs pos="55000">
              <a:schemeClr val="accent3">
                <a:hueOff val="-13803598"/>
                <a:satOff val="-36385"/>
                <a:lumOff val="-9412"/>
                <a:alphaOff val="0"/>
                <a:shade val="69000"/>
                <a:satMod val="137000"/>
              </a:schemeClr>
            </a:gs>
            <a:gs pos="100000">
              <a:schemeClr val="accent3">
                <a:hueOff val="-13803598"/>
                <a:satOff val="-36385"/>
                <a:lumOff val="-9412"/>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hu-HU" sz="1900" kern="1200" dirty="0" err="1" smtClean="0"/>
            <a:t>Konstatív</a:t>
          </a:r>
          <a:r>
            <a:rPr lang="hu-HU" sz="1900" kern="1200" dirty="0" smtClean="0"/>
            <a:t> megnyilatkozások</a:t>
          </a:r>
          <a:endParaRPr lang="hu-HU" sz="1900" kern="1200" dirty="0"/>
        </a:p>
      </dsp:txBody>
      <dsp:txXfrm rot="5400000">
        <a:off x="2768329" y="52283"/>
        <a:ext cx="2631737" cy="2631737"/>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A2C891B-C65F-4BA4-AFEE-C597C3D60E40}">
      <dsp:nvSpPr>
        <dsp:cNvPr id="0" name=""/>
        <dsp:cNvSpPr/>
      </dsp:nvSpPr>
      <dsp:spPr>
        <a:xfrm>
          <a:off x="3639133" y="1823287"/>
          <a:ext cx="2257450" cy="2257450"/>
        </a:xfrm>
        <a:prstGeom prst="gear9">
          <a:avLst/>
        </a:prstGeom>
        <a:gradFill rotWithShape="0">
          <a:gsLst>
            <a:gs pos="0">
              <a:schemeClr val="accent4">
                <a:hueOff val="0"/>
                <a:satOff val="0"/>
                <a:lumOff val="0"/>
                <a:alphaOff val="0"/>
                <a:shade val="47500"/>
                <a:satMod val="137000"/>
              </a:schemeClr>
            </a:gs>
            <a:gs pos="55000">
              <a:schemeClr val="accent4">
                <a:hueOff val="0"/>
                <a:satOff val="0"/>
                <a:lumOff val="0"/>
                <a:alphaOff val="0"/>
                <a:shade val="69000"/>
                <a:satMod val="137000"/>
              </a:schemeClr>
            </a:gs>
            <a:gs pos="100000">
              <a:schemeClr val="accent4">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hu-HU" sz="1800" kern="1200" dirty="0" smtClean="0"/>
            <a:t>CSELEKKVÉSHASZNÁLÓK</a:t>
          </a:r>
        </a:p>
        <a:p>
          <a:pPr lvl="0" algn="ctr" defTabSz="800100">
            <a:lnSpc>
              <a:spcPct val="90000"/>
            </a:lnSpc>
            <a:spcBef>
              <a:spcPct val="0"/>
            </a:spcBef>
            <a:spcAft>
              <a:spcPct val="35000"/>
            </a:spcAft>
          </a:pPr>
          <a:endParaRPr lang="hu-HU" sz="1800" kern="1200" dirty="0"/>
        </a:p>
      </dsp:txBody>
      <dsp:txXfrm>
        <a:off x="3639133" y="1823287"/>
        <a:ext cx="2257450" cy="2257450"/>
      </dsp:txXfrm>
    </dsp:sp>
    <dsp:sp modelId="{A8F52DC9-275C-44D5-8F5A-5B554005D9A6}">
      <dsp:nvSpPr>
        <dsp:cNvPr id="0" name=""/>
        <dsp:cNvSpPr/>
      </dsp:nvSpPr>
      <dsp:spPr>
        <a:xfrm>
          <a:off x="1279073" y="335087"/>
          <a:ext cx="2921239" cy="2928283"/>
        </a:xfrm>
        <a:prstGeom prst="gear6">
          <a:avLst/>
        </a:prstGeom>
        <a:gradFill rotWithShape="0">
          <a:gsLst>
            <a:gs pos="0">
              <a:schemeClr val="accent4">
                <a:hueOff val="-6031141"/>
                <a:satOff val="42105"/>
                <a:lumOff val="4509"/>
                <a:alphaOff val="0"/>
                <a:shade val="47500"/>
                <a:satMod val="137000"/>
              </a:schemeClr>
            </a:gs>
            <a:gs pos="55000">
              <a:schemeClr val="accent4">
                <a:hueOff val="-6031141"/>
                <a:satOff val="42105"/>
                <a:lumOff val="4509"/>
                <a:alphaOff val="0"/>
                <a:shade val="69000"/>
                <a:satMod val="137000"/>
              </a:schemeClr>
            </a:gs>
            <a:gs pos="100000">
              <a:schemeClr val="accent4">
                <a:hueOff val="-6031141"/>
                <a:satOff val="42105"/>
                <a:lumOff val="4509"/>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hu-HU" sz="1400" kern="1200" dirty="0" smtClean="0"/>
            <a:t>KOMMUNIKÁCIÓ</a:t>
          </a:r>
        </a:p>
        <a:p>
          <a:pPr lvl="0" algn="ctr" defTabSz="622300">
            <a:lnSpc>
              <a:spcPct val="90000"/>
            </a:lnSpc>
            <a:spcBef>
              <a:spcPct val="0"/>
            </a:spcBef>
            <a:spcAft>
              <a:spcPct val="35000"/>
            </a:spcAft>
          </a:pPr>
          <a:r>
            <a:rPr lang="hu-HU" sz="1400" kern="1200" dirty="0" smtClean="0"/>
            <a:t> </a:t>
          </a:r>
          <a:r>
            <a:rPr lang="hu-HU" sz="2400" kern="1200" dirty="0" smtClean="0"/>
            <a:t>JELEK</a:t>
          </a:r>
          <a:endParaRPr lang="hu-HU" sz="2400" kern="1200" dirty="0"/>
        </a:p>
      </dsp:txBody>
      <dsp:txXfrm>
        <a:off x="1279073" y="335087"/>
        <a:ext cx="2921239" cy="2928283"/>
      </dsp:txXfrm>
    </dsp:sp>
    <dsp:sp modelId="{1F09A839-92B4-48AF-BCA2-278717D7867F}">
      <dsp:nvSpPr>
        <dsp:cNvPr id="0" name=""/>
        <dsp:cNvSpPr/>
      </dsp:nvSpPr>
      <dsp:spPr>
        <a:xfrm>
          <a:off x="3630069" y="1392685"/>
          <a:ext cx="2776664" cy="2776664"/>
        </a:xfrm>
        <a:prstGeom prst="circularArrow">
          <a:avLst>
            <a:gd name="adj1" fmla="val 4878"/>
            <a:gd name="adj2" fmla="val 312630"/>
            <a:gd name="adj3" fmla="val 3136410"/>
            <a:gd name="adj4" fmla="val 15229841"/>
            <a:gd name="adj5" fmla="val 5691"/>
          </a:avLst>
        </a:prstGeom>
        <a:gradFill rotWithShape="0">
          <a:gsLst>
            <a:gs pos="0">
              <a:schemeClr val="accent4">
                <a:hueOff val="0"/>
                <a:satOff val="0"/>
                <a:lumOff val="0"/>
                <a:alphaOff val="0"/>
                <a:shade val="47500"/>
                <a:satMod val="137000"/>
              </a:schemeClr>
            </a:gs>
            <a:gs pos="55000">
              <a:schemeClr val="accent4">
                <a:hueOff val="0"/>
                <a:satOff val="0"/>
                <a:lumOff val="0"/>
                <a:alphaOff val="0"/>
                <a:shade val="69000"/>
                <a:satMod val="137000"/>
              </a:schemeClr>
            </a:gs>
            <a:gs pos="100000">
              <a:schemeClr val="accent4">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2B589ADF-8B9B-4ED6-8F32-97403FD6B434}">
      <dsp:nvSpPr>
        <dsp:cNvPr id="0" name=""/>
        <dsp:cNvSpPr/>
      </dsp:nvSpPr>
      <dsp:spPr>
        <a:xfrm>
          <a:off x="1084461" y="330440"/>
          <a:ext cx="2099429" cy="2099429"/>
        </a:xfrm>
        <a:prstGeom prst="leftCircularArrow">
          <a:avLst>
            <a:gd name="adj1" fmla="val 6452"/>
            <a:gd name="adj2" fmla="val 429999"/>
            <a:gd name="adj3" fmla="val 10489124"/>
            <a:gd name="adj4" fmla="val 14837806"/>
            <a:gd name="adj5" fmla="val 7527"/>
          </a:avLst>
        </a:prstGeom>
        <a:gradFill rotWithShape="0">
          <a:gsLst>
            <a:gs pos="0">
              <a:schemeClr val="accent4">
                <a:hueOff val="-6031141"/>
                <a:satOff val="42105"/>
                <a:lumOff val="4509"/>
                <a:alphaOff val="0"/>
                <a:shade val="47500"/>
                <a:satMod val="137000"/>
              </a:schemeClr>
            </a:gs>
            <a:gs pos="55000">
              <a:schemeClr val="accent4">
                <a:hueOff val="-6031141"/>
                <a:satOff val="42105"/>
                <a:lumOff val="4509"/>
                <a:alphaOff val="0"/>
                <a:shade val="69000"/>
                <a:satMod val="137000"/>
              </a:schemeClr>
            </a:gs>
            <a:gs pos="100000">
              <a:schemeClr val="accent4">
                <a:hueOff val="-6031141"/>
                <a:satOff val="42105"/>
                <a:lumOff val="4509"/>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59676E6-8F8E-4EC7-978F-64F09FEA8C47}">
      <dsp:nvSpPr>
        <dsp:cNvPr id="0" name=""/>
        <dsp:cNvSpPr/>
      </dsp:nvSpPr>
      <dsp:spPr>
        <a:xfrm>
          <a:off x="0" y="0"/>
          <a:ext cx="4162062" cy="2635447"/>
        </a:xfrm>
        <a:prstGeom prst="rightArrow">
          <a:avLst/>
        </a:prstGeom>
        <a:gradFill rotWithShape="0">
          <a:gsLst>
            <a:gs pos="0">
              <a:schemeClr val="accent2">
                <a:tint val="40000"/>
                <a:hueOff val="0"/>
                <a:satOff val="0"/>
                <a:lumOff val="0"/>
                <a:alphaOff val="0"/>
                <a:shade val="47500"/>
                <a:satMod val="137000"/>
              </a:schemeClr>
            </a:gs>
            <a:gs pos="55000">
              <a:schemeClr val="accent2">
                <a:tint val="40000"/>
                <a:hueOff val="0"/>
                <a:satOff val="0"/>
                <a:lumOff val="0"/>
                <a:alphaOff val="0"/>
                <a:shade val="69000"/>
                <a:satMod val="137000"/>
              </a:schemeClr>
            </a:gs>
            <a:gs pos="100000">
              <a:schemeClr val="accent2">
                <a:tint val="40000"/>
                <a:hueOff val="0"/>
                <a:satOff val="0"/>
                <a:lumOff val="0"/>
                <a:alphaOff val="0"/>
                <a:shade val="98000"/>
                <a:satMod val="137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2D377F68-6CA5-4F46-BF59-05203E009285}">
      <dsp:nvSpPr>
        <dsp:cNvPr id="0" name=""/>
        <dsp:cNvSpPr/>
      </dsp:nvSpPr>
      <dsp:spPr>
        <a:xfrm>
          <a:off x="22534" y="790634"/>
          <a:ext cx="2366025" cy="1054179"/>
        </a:xfrm>
        <a:prstGeom prst="roundRect">
          <a:avLst/>
        </a:prstGeom>
        <a:gradFill rotWithShape="0">
          <a:gsLst>
            <a:gs pos="0">
              <a:schemeClr val="accent2">
                <a:hueOff val="0"/>
                <a:satOff val="0"/>
                <a:lumOff val="0"/>
                <a:alphaOff val="0"/>
                <a:shade val="47500"/>
                <a:satMod val="137000"/>
              </a:schemeClr>
            </a:gs>
            <a:gs pos="55000">
              <a:schemeClr val="accent2">
                <a:hueOff val="0"/>
                <a:satOff val="0"/>
                <a:lumOff val="0"/>
                <a:alphaOff val="0"/>
                <a:shade val="69000"/>
                <a:satMod val="137000"/>
              </a:schemeClr>
            </a:gs>
            <a:gs pos="100000">
              <a:schemeClr val="accent2">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hu-HU" sz="2100" kern="1200" dirty="0" err="1" smtClean="0"/>
            <a:t>Propozícionális</a:t>
          </a:r>
          <a:r>
            <a:rPr lang="hu-HU" sz="2100" kern="1200" dirty="0" smtClean="0"/>
            <a:t> jelentés</a:t>
          </a:r>
          <a:endParaRPr lang="hu-HU" sz="2100" kern="1200" dirty="0"/>
        </a:p>
      </dsp:txBody>
      <dsp:txXfrm>
        <a:off x="22534" y="790634"/>
        <a:ext cx="2366025" cy="1054179"/>
      </dsp:txXfrm>
    </dsp:sp>
    <dsp:sp modelId="{52123F06-8DD7-4D1A-AC3D-84B1AFDD64C8}">
      <dsp:nvSpPr>
        <dsp:cNvPr id="0" name=""/>
        <dsp:cNvSpPr/>
      </dsp:nvSpPr>
      <dsp:spPr>
        <a:xfrm>
          <a:off x="2507984" y="790634"/>
          <a:ext cx="2366025" cy="1054179"/>
        </a:xfrm>
        <a:prstGeom prst="roundRect">
          <a:avLst/>
        </a:prstGeom>
        <a:gradFill rotWithShape="0">
          <a:gsLst>
            <a:gs pos="0">
              <a:schemeClr val="accent2">
                <a:hueOff val="9531695"/>
                <a:satOff val="19501"/>
                <a:lumOff val="7451"/>
                <a:alphaOff val="0"/>
                <a:shade val="47500"/>
                <a:satMod val="137000"/>
              </a:schemeClr>
            </a:gs>
            <a:gs pos="55000">
              <a:schemeClr val="accent2">
                <a:hueOff val="9531695"/>
                <a:satOff val="19501"/>
                <a:lumOff val="7451"/>
                <a:alphaOff val="0"/>
                <a:shade val="69000"/>
                <a:satMod val="137000"/>
              </a:schemeClr>
            </a:gs>
            <a:gs pos="100000">
              <a:schemeClr val="accent2">
                <a:hueOff val="9531695"/>
                <a:satOff val="19501"/>
                <a:lumOff val="7451"/>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hu-HU" sz="2100" kern="1200" dirty="0" smtClean="0"/>
            <a:t>Kikövetkeztethető jelentés</a:t>
          </a:r>
          <a:endParaRPr lang="hu-HU" sz="2100" kern="1200" dirty="0"/>
        </a:p>
      </dsp:txBody>
      <dsp:txXfrm>
        <a:off x="2507984" y="790634"/>
        <a:ext cx="2366025" cy="1054179"/>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59676E6-8F8E-4EC7-978F-64F09FEA8C47}">
      <dsp:nvSpPr>
        <dsp:cNvPr id="0" name=""/>
        <dsp:cNvSpPr/>
      </dsp:nvSpPr>
      <dsp:spPr>
        <a:xfrm>
          <a:off x="0" y="0"/>
          <a:ext cx="6426714" cy="3528392"/>
        </a:xfrm>
        <a:prstGeom prst="rightArrow">
          <a:avLst/>
        </a:prstGeom>
        <a:gradFill rotWithShape="0">
          <a:gsLst>
            <a:gs pos="0">
              <a:schemeClr val="accent2">
                <a:tint val="40000"/>
                <a:hueOff val="0"/>
                <a:satOff val="0"/>
                <a:lumOff val="0"/>
                <a:alphaOff val="0"/>
                <a:shade val="47500"/>
                <a:satMod val="137000"/>
              </a:schemeClr>
            </a:gs>
            <a:gs pos="55000">
              <a:schemeClr val="accent2">
                <a:tint val="40000"/>
                <a:hueOff val="0"/>
                <a:satOff val="0"/>
                <a:lumOff val="0"/>
                <a:alphaOff val="0"/>
                <a:shade val="69000"/>
                <a:satMod val="137000"/>
              </a:schemeClr>
            </a:gs>
            <a:gs pos="100000">
              <a:schemeClr val="accent2">
                <a:tint val="40000"/>
                <a:hueOff val="0"/>
                <a:satOff val="0"/>
                <a:lumOff val="0"/>
                <a:alphaOff val="0"/>
                <a:shade val="98000"/>
                <a:satMod val="137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2D377F68-6CA5-4F46-BF59-05203E009285}">
      <dsp:nvSpPr>
        <dsp:cNvPr id="0" name=""/>
        <dsp:cNvSpPr/>
      </dsp:nvSpPr>
      <dsp:spPr>
        <a:xfrm>
          <a:off x="8121" y="1058517"/>
          <a:ext cx="2433645" cy="1411356"/>
        </a:xfrm>
        <a:prstGeom prst="roundRect">
          <a:avLst/>
        </a:prstGeom>
        <a:gradFill rotWithShape="0">
          <a:gsLst>
            <a:gs pos="0">
              <a:schemeClr val="accent2">
                <a:hueOff val="0"/>
                <a:satOff val="0"/>
                <a:lumOff val="0"/>
                <a:alphaOff val="0"/>
                <a:shade val="47500"/>
                <a:satMod val="137000"/>
              </a:schemeClr>
            </a:gs>
            <a:gs pos="55000">
              <a:schemeClr val="accent2">
                <a:hueOff val="0"/>
                <a:satOff val="0"/>
                <a:lumOff val="0"/>
                <a:alphaOff val="0"/>
                <a:shade val="69000"/>
                <a:satMod val="137000"/>
              </a:schemeClr>
            </a:gs>
            <a:gs pos="100000">
              <a:schemeClr val="accent2">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hu-HU" sz="2100" kern="1200" dirty="0" err="1" smtClean="0"/>
            <a:t>Propozícionális</a:t>
          </a:r>
          <a:r>
            <a:rPr lang="hu-HU" sz="2100" kern="1200" dirty="0" smtClean="0"/>
            <a:t> jelentés</a:t>
          </a:r>
          <a:endParaRPr lang="hu-HU" sz="2100" kern="1200" dirty="0"/>
        </a:p>
      </dsp:txBody>
      <dsp:txXfrm>
        <a:off x="8121" y="1058517"/>
        <a:ext cx="2433645" cy="1411356"/>
      </dsp:txXfrm>
    </dsp:sp>
    <dsp:sp modelId="{52123F06-8DD7-4D1A-AC3D-84B1AFDD64C8}">
      <dsp:nvSpPr>
        <dsp:cNvPr id="0" name=""/>
        <dsp:cNvSpPr/>
      </dsp:nvSpPr>
      <dsp:spPr>
        <a:xfrm>
          <a:off x="2563597" y="1058517"/>
          <a:ext cx="2433645" cy="1411356"/>
        </a:xfrm>
        <a:prstGeom prst="roundRect">
          <a:avLst/>
        </a:prstGeom>
        <a:gradFill rotWithShape="0">
          <a:gsLst>
            <a:gs pos="0">
              <a:schemeClr val="accent2">
                <a:hueOff val="4765848"/>
                <a:satOff val="9751"/>
                <a:lumOff val="3725"/>
                <a:alphaOff val="0"/>
                <a:shade val="47500"/>
                <a:satMod val="137000"/>
              </a:schemeClr>
            </a:gs>
            <a:gs pos="55000">
              <a:schemeClr val="accent2">
                <a:hueOff val="4765848"/>
                <a:satOff val="9751"/>
                <a:lumOff val="3725"/>
                <a:alphaOff val="0"/>
                <a:shade val="69000"/>
                <a:satMod val="137000"/>
              </a:schemeClr>
            </a:gs>
            <a:gs pos="100000">
              <a:schemeClr val="accent2">
                <a:hueOff val="4765848"/>
                <a:satOff val="9751"/>
                <a:lumOff val="3725"/>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hu-HU" sz="2100" kern="1200" dirty="0" smtClean="0"/>
            <a:t>Kikövetkeztethető jelentés</a:t>
          </a:r>
          <a:endParaRPr lang="hu-HU" sz="2100" kern="1200" dirty="0"/>
        </a:p>
      </dsp:txBody>
      <dsp:txXfrm>
        <a:off x="2563597" y="1058517"/>
        <a:ext cx="2433645" cy="1411356"/>
      </dsp:txXfrm>
    </dsp:sp>
    <dsp:sp modelId="{5B9C1F57-6F61-4614-AD91-13974A8E2CBD}">
      <dsp:nvSpPr>
        <dsp:cNvPr id="0" name=""/>
        <dsp:cNvSpPr/>
      </dsp:nvSpPr>
      <dsp:spPr>
        <a:xfrm>
          <a:off x="5119072" y="1058517"/>
          <a:ext cx="2433645" cy="1411356"/>
        </a:xfrm>
        <a:prstGeom prst="roundRect">
          <a:avLst/>
        </a:prstGeom>
        <a:gradFill rotWithShape="0">
          <a:gsLst>
            <a:gs pos="0">
              <a:schemeClr val="accent2">
                <a:hueOff val="9531695"/>
                <a:satOff val="19501"/>
                <a:lumOff val="7451"/>
                <a:alphaOff val="0"/>
                <a:shade val="47500"/>
                <a:satMod val="137000"/>
              </a:schemeClr>
            </a:gs>
            <a:gs pos="55000">
              <a:schemeClr val="accent2">
                <a:hueOff val="9531695"/>
                <a:satOff val="19501"/>
                <a:lumOff val="7451"/>
                <a:alphaOff val="0"/>
                <a:shade val="69000"/>
                <a:satMod val="137000"/>
              </a:schemeClr>
            </a:gs>
            <a:gs pos="100000">
              <a:schemeClr val="accent2">
                <a:hueOff val="9531695"/>
                <a:satOff val="19501"/>
                <a:lumOff val="7451"/>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hu-HU" sz="2100" kern="1200" dirty="0" smtClean="0"/>
            <a:t>Nyelvben végrehajtott cselekvés</a:t>
          </a:r>
          <a:endParaRPr lang="hu-HU" sz="2100" kern="1200" dirty="0"/>
        </a:p>
      </dsp:txBody>
      <dsp:txXfrm>
        <a:off x="5119072" y="1058517"/>
        <a:ext cx="2433645" cy="1411356"/>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9A28346-9BEB-4D58-BE06-25948AAD3741}">
      <dsp:nvSpPr>
        <dsp:cNvPr id="0" name=""/>
        <dsp:cNvSpPr/>
      </dsp:nvSpPr>
      <dsp:spPr>
        <a:xfrm>
          <a:off x="0" y="0"/>
          <a:ext cx="8229600" cy="1555372"/>
        </a:xfrm>
        <a:prstGeom prst="rect">
          <a:avLst/>
        </a:prstGeom>
        <a:solidFill>
          <a:schemeClr val="accent3">
            <a:shade val="9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00800" h="154000"/>
          <a:bevelB w="152400"/>
        </a:sp3d>
      </dsp:spPr>
      <dsp:style>
        <a:lnRef idx="0">
          <a:scrgbClr r="0" g="0" b="0"/>
        </a:lnRef>
        <a:fillRef idx="1">
          <a:scrgbClr r="0" g="0" b="0"/>
        </a:fillRef>
        <a:effectRef idx="0">
          <a:scrgbClr r="0" g="0" b="0"/>
        </a:effectRef>
        <a:fontRef idx="minor"/>
      </dsp:style>
      <dsp:txBody>
        <a:bodyPr spcFirstLastPara="0" vert="horz" wrap="square" lIns="140970" tIns="140970" rIns="140970" bIns="140970" numCol="1" spcCol="1270" anchor="ctr" anchorCtr="0">
          <a:noAutofit/>
        </a:bodyPr>
        <a:lstStyle/>
        <a:p>
          <a:pPr lvl="0" algn="ctr" defTabSz="1644650">
            <a:lnSpc>
              <a:spcPct val="90000"/>
            </a:lnSpc>
            <a:spcBef>
              <a:spcPct val="0"/>
            </a:spcBef>
            <a:spcAft>
              <a:spcPct val="35000"/>
            </a:spcAft>
          </a:pPr>
          <a:r>
            <a:rPr lang="hu-HU" sz="3700" kern="1200" dirty="0" smtClean="0"/>
            <a:t>Aktusok</a:t>
          </a:r>
        </a:p>
        <a:p>
          <a:pPr lvl="0" algn="ctr" defTabSz="1644650">
            <a:lnSpc>
              <a:spcPct val="90000"/>
            </a:lnSpc>
            <a:spcBef>
              <a:spcPct val="0"/>
            </a:spcBef>
            <a:spcAft>
              <a:spcPct val="35000"/>
            </a:spcAft>
          </a:pPr>
          <a:endParaRPr lang="hu-HU" sz="3700" kern="1200" dirty="0"/>
        </a:p>
      </dsp:txBody>
      <dsp:txXfrm>
        <a:off x="0" y="0"/>
        <a:ext cx="8229600" cy="1555372"/>
      </dsp:txXfrm>
    </dsp:sp>
    <dsp:sp modelId="{2F59E13C-DD3C-4B1C-8CBE-E811F9F46FE2}">
      <dsp:nvSpPr>
        <dsp:cNvPr id="0" name=""/>
        <dsp:cNvSpPr/>
      </dsp:nvSpPr>
      <dsp:spPr>
        <a:xfrm>
          <a:off x="4018" y="1555372"/>
          <a:ext cx="2740521" cy="3266282"/>
        </a:xfrm>
        <a:prstGeom prst="rect">
          <a:avLst/>
        </a:prstGeom>
        <a:solidFill>
          <a:schemeClr val="accent3">
            <a:hueOff val="0"/>
            <a:satOff val="0"/>
            <a:lumOff val="0"/>
            <a:alphaOff val="0"/>
          </a:schemeClr>
        </a:solidFill>
        <a:ln>
          <a:noFill/>
        </a:ln>
        <a:effectLst>
          <a:outerShdw blurRad="39000" dist="254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hu-HU" sz="2800" b="1" kern="1200" dirty="0" err="1" smtClean="0"/>
            <a:t>Lokúciós</a:t>
          </a:r>
          <a:r>
            <a:rPr lang="hu-HU" sz="2800" b="1" kern="1200" dirty="0" smtClean="0"/>
            <a:t> aktus</a:t>
          </a:r>
        </a:p>
        <a:p>
          <a:pPr lvl="0" algn="l" defTabSz="1244600">
            <a:lnSpc>
              <a:spcPct val="90000"/>
            </a:lnSpc>
            <a:spcBef>
              <a:spcPct val="0"/>
            </a:spcBef>
            <a:spcAft>
              <a:spcPct val="35000"/>
            </a:spcAft>
          </a:pPr>
          <a:endParaRPr lang="hu-HU" sz="2800" kern="1200" dirty="0" smtClean="0"/>
        </a:p>
        <a:p>
          <a:pPr lvl="0" algn="l" defTabSz="1244600">
            <a:lnSpc>
              <a:spcPct val="90000"/>
            </a:lnSpc>
            <a:spcBef>
              <a:spcPct val="0"/>
            </a:spcBef>
            <a:spcAft>
              <a:spcPct val="35000"/>
            </a:spcAft>
          </a:pPr>
          <a:r>
            <a:rPr lang="hu-HU" sz="2400" kern="1200" dirty="0" smtClean="0">
              <a:solidFill>
                <a:schemeClr val="accent6">
                  <a:lumMod val="50000"/>
                </a:schemeClr>
              </a:solidFill>
              <a:latin typeface="Arial" charset="0"/>
            </a:rPr>
            <a:t>az a képesség, hogy tényeket közöljön</a:t>
          </a:r>
        </a:p>
        <a:p>
          <a:pPr lvl="0" algn="l" defTabSz="1244600">
            <a:lnSpc>
              <a:spcPct val="90000"/>
            </a:lnSpc>
            <a:spcBef>
              <a:spcPct val="0"/>
            </a:spcBef>
            <a:spcAft>
              <a:spcPct val="35000"/>
            </a:spcAft>
          </a:pPr>
          <a:r>
            <a:rPr lang="hu-HU" sz="2000" kern="1200" dirty="0" smtClean="0"/>
            <a:t>„</a:t>
          </a:r>
          <a:r>
            <a:rPr lang="hu-HU" sz="2000" i="1" kern="1200" dirty="0" smtClean="0"/>
            <a:t>holnap kész leszek mindennel”</a:t>
          </a:r>
          <a:endParaRPr lang="hu-HU" sz="2000" kern="1200" dirty="0"/>
        </a:p>
      </dsp:txBody>
      <dsp:txXfrm>
        <a:off x="4018" y="1555372"/>
        <a:ext cx="2740521" cy="3266282"/>
      </dsp:txXfrm>
    </dsp:sp>
    <dsp:sp modelId="{2344549E-841E-4A04-B7BB-2523EF62FEF3}">
      <dsp:nvSpPr>
        <dsp:cNvPr id="0" name=""/>
        <dsp:cNvSpPr/>
      </dsp:nvSpPr>
      <dsp:spPr>
        <a:xfrm>
          <a:off x="2744539" y="1555372"/>
          <a:ext cx="2740521" cy="3266282"/>
        </a:xfrm>
        <a:prstGeom prst="rect">
          <a:avLst/>
        </a:prstGeom>
        <a:solidFill>
          <a:schemeClr val="accent3">
            <a:hueOff val="-6901799"/>
            <a:satOff val="-18192"/>
            <a:lumOff val="-4706"/>
            <a:alphaOff val="0"/>
          </a:schemeClr>
        </a:solidFill>
        <a:ln>
          <a:noFill/>
        </a:ln>
        <a:effectLst>
          <a:outerShdw blurRad="39000" dist="254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hu-HU" sz="2400" b="1" kern="1200" dirty="0" err="1" smtClean="0"/>
            <a:t>Illokúciós</a:t>
          </a:r>
          <a:r>
            <a:rPr lang="hu-HU" sz="2400" b="1" kern="1200" dirty="0" smtClean="0"/>
            <a:t> aktus </a:t>
          </a:r>
        </a:p>
        <a:p>
          <a:pPr lvl="0" algn="l" defTabSz="1066800">
            <a:lnSpc>
              <a:spcPct val="90000"/>
            </a:lnSpc>
            <a:spcBef>
              <a:spcPct val="0"/>
            </a:spcBef>
            <a:spcAft>
              <a:spcPct val="35000"/>
            </a:spcAft>
          </a:pPr>
          <a:r>
            <a:rPr lang="hu-HU" sz="2400" kern="1200" cap="all" baseline="0" dirty="0" smtClean="0">
              <a:solidFill>
                <a:srgbClr val="003366"/>
              </a:solidFill>
              <a:latin typeface="Arial" charset="0"/>
            </a:rPr>
            <a:t>lényegi cél!</a:t>
          </a:r>
        </a:p>
        <a:p>
          <a:pPr lvl="0" algn="l" defTabSz="1066800">
            <a:lnSpc>
              <a:spcPct val="90000"/>
            </a:lnSpc>
            <a:spcBef>
              <a:spcPct val="0"/>
            </a:spcBef>
            <a:spcAft>
              <a:spcPct val="35000"/>
            </a:spcAft>
          </a:pPr>
          <a:r>
            <a:rPr lang="hu-HU" sz="2400" kern="1200" dirty="0" smtClean="0">
              <a:solidFill>
                <a:srgbClr val="003366"/>
              </a:solidFill>
              <a:latin typeface="Arial" charset="0"/>
            </a:rPr>
            <a:t>valamilyen hatás kiváltására irányuló szándék kifejeződése </a:t>
          </a:r>
          <a:endParaRPr lang="hu-HU" sz="2400" i="1" kern="1200" dirty="0" smtClean="0">
            <a:solidFill>
              <a:srgbClr val="003366"/>
            </a:solidFill>
            <a:latin typeface="Arial" charset="0"/>
          </a:endParaRPr>
        </a:p>
        <a:p>
          <a:pPr lvl="0" algn="l" defTabSz="1066800">
            <a:lnSpc>
              <a:spcPct val="90000"/>
            </a:lnSpc>
            <a:spcBef>
              <a:spcPct val="0"/>
            </a:spcBef>
            <a:spcAft>
              <a:spcPct val="35000"/>
            </a:spcAft>
          </a:pPr>
          <a:r>
            <a:rPr lang="hu-HU" sz="1800" i="1" kern="1200" dirty="0" smtClean="0">
              <a:solidFill>
                <a:schemeClr val="tx1"/>
              </a:solidFill>
              <a:latin typeface="Arial" charset="0"/>
            </a:rPr>
            <a:t>Utasítás, Kérés, Történetmesélés, stb. </a:t>
          </a:r>
          <a:endParaRPr lang="hu-HU" sz="1800" i="1" kern="1200" dirty="0">
            <a:solidFill>
              <a:schemeClr val="tx1"/>
            </a:solidFill>
          </a:endParaRPr>
        </a:p>
      </dsp:txBody>
      <dsp:txXfrm>
        <a:off x="2744539" y="1555372"/>
        <a:ext cx="2740521" cy="3266282"/>
      </dsp:txXfrm>
    </dsp:sp>
    <dsp:sp modelId="{EEEAB46E-3A41-4A64-A864-7368B38330B8}">
      <dsp:nvSpPr>
        <dsp:cNvPr id="0" name=""/>
        <dsp:cNvSpPr/>
      </dsp:nvSpPr>
      <dsp:spPr>
        <a:xfrm>
          <a:off x="5485060" y="1523379"/>
          <a:ext cx="2740521" cy="3330269"/>
        </a:xfrm>
        <a:prstGeom prst="rect">
          <a:avLst/>
        </a:prstGeom>
        <a:solidFill>
          <a:schemeClr val="accent3">
            <a:hueOff val="-13803598"/>
            <a:satOff val="-36385"/>
            <a:lumOff val="-9412"/>
            <a:alphaOff val="0"/>
          </a:schemeClr>
        </a:solidFill>
        <a:ln>
          <a:noFill/>
        </a:ln>
        <a:effectLst>
          <a:outerShdw blurRad="39000" dist="254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hu-HU" sz="2800" b="1" kern="1200" dirty="0" err="1" smtClean="0"/>
            <a:t>Perlokúciós</a:t>
          </a:r>
          <a:r>
            <a:rPr lang="hu-HU" sz="2800" b="1" kern="1200" dirty="0" smtClean="0"/>
            <a:t> aktus</a:t>
          </a:r>
        </a:p>
        <a:p>
          <a:pPr lvl="0" algn="l" defTabSz="1244600">
            <a:lnSpc>
              <a:spcPct val="90000"/>
            </a:lnSpc>
            <a:spcBef>
              <a:spcPct val="0"/>
            </a:spcBef>
            <a:spcAft>
              <a:spcPct val="35000"/>
            </a:spcAft>
          </a:pPr>
          <a:r>
            <a:rPr lang="hu-HU" sz="2000" kern="1200" dirty="0" smtClean="0">
              <a:solidFill>
                <a:srgbClr val="006600"/>
              </a:solidFill>
              <a:latin typeface="Arial" charset="0"/>
            </a:rPr>
            <a:t>a nyelvi kommunikáción túli következmények kiváltásának képessége</a:t>
          </a:r>
        </a:p>
        <a:p>
          <a:pPr lvl="0" algn="l" defTabSz="1244600">
            <a:lnSpc>
              <a:spcPct val="90000"/>
            </a:lnSpc>
            <a:spcBef>
              <a:spcPct val="0"/>
            </a:spcBef>
            <a:spcAft>
              <a:spcPct val="35000"/>
            </a:spcAft>
          </a:pPr>
          <a:r>
            <a:rPr lang="hu-HU" sz="1600" kern="1200" dirty="0" smtClean="0">
              <a:solidFill>
                <a:schemeClr val="tx1"/>
              </a:solidFill>
              <a:latin typeface="Arial" charset="0"/>
            </a:rPr>
            <a:t>Megvalósul a mondott cselekvés (bocsánatkérést, gratuláció, meggyőzés, stb.).</a:t>
          </a:r>
          <a:endParaRPr lang="hu-HU" sz="1600" kern="1200" dirty="0" smtClean="0">
            <a:solidFill>
              <a:schemeClr val="tx1"/>
            </a:solidFill>
          </a:endParaRPr>
        </a:p>
      </dsp:txBody>
      <dsp:txXfrm>
        <a:off x="5485060" y="1523379"/>
        <a:ext cx="2740521" cy="3330269"/>
      </dsp:txXfrm>
    </dsp:sp>
    <dsp:sp modelId="{AAD2819A-3F2C-451C-ADC5-02E5BD7ECDC2}">
      <dsp:nvSpPr>
        <dsp:cNvPr id="0" name=""/>
        <dsp:cNvSpPr/>
      </dsp:nvSpPr>
      <dsp:spPr>
        <a:xfrm>
          <a:off x="0" y="4821655"/>
          <a:ext cx="8229600" cy="362920"/>
        </a:xfrm>
        <a:prstGeom prst="rect">
          <a:avLst/>
        </a:prstGeom>
        <a:solidFill>
          <a:schemeClr val="accent3">
            <a:shade val="9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00800" h="154000"/>
          <a:bevelB w="152400"/>
        </a:sp3d>
      </dsp:spPr>
      <dsp:style>
        <a:lnRef idx="0">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019F1A0-FE04-4C4C-A276-11A9AF80B451}">
      <dsp:nvSpPr>
        <dsp:cNvPr id="0" name=""/>
        <dsp:cNvSpPr/>
      </dsp:nvSpPr>
      <dsp:spPr>
        <a:xfrm>
          <a:off x="1785" y="2193118"/>
          <a:ext cx="2175867" cy="870346"/>
        </a:xfrm>
        <a:prstGeom prst="chevron">
          <a:avLst/>
        </a:prstGeom>
        <a:gradFill rotWithShape="0">
          <a:gsLst>
            <a:gs pos="0">
              <a:schemeClr val="accent1">
                <a:hueOff val="0"/>
                <a:satOff val="0"/>
                <a:lumOff val="0"/>
                <a:alphaOff val="0"/>
                <a:shade val="47500"/>
                <a:satMod val="137000"/>
              </a:schemeClr>
            </a:gs>
            <a:gs pos="55000">
              <a:schemeClr val="accent1">
                <a:hueOff val="0"/>
                <a:satOff val="0"/>
                <a:lumOff val="0"/>
                <a:alphaOff val="0"/>
                <a:shade val="69000"/>
                <a:satMod val="137000"/>
              </a:schemeClr>
            </a:gs>
            <a:gs pos="100000">
              <a:schemeClr val="accent1">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hu-HU" sz="1300" kern="1200" dirty="0" smtClean="0"/>
            <a:t>TÉNY</a:t>
          </a:r>
          <a:endParaRPr lang="hu-HU" sz="1300" kern="1200" dirty="0"/>
        </a:p>
      </dsp:txBody>
      <dsp:txXfrm>
        <a:off x="1785" y="2193118"/>
        <a:ext cx="2175867" cy="870346"/>
      </dsp:txXfrm>
    </dsp:sp>
    <dsp:sp modelId="{20984183-1FC1-4089-85A3-520C4B19AC4C}">
      <dsp:nvSpPr>
        <dsp:cNvPr id="0" name=""/>
        <dsp:cNvSpPr/>
      </dsp:nvSpPr>
      <dsp:spPr>
        <a:xfrm>
          <a:off x="1960066" y="2193118"/>
          <a:ext cx="2175867" cy="870346"/>
        </a:xfrm>
        <a:prstGeom prst="chevron">
          <a:avLst/>
        </a:prstGeom>
        <a:gradFill rotWithShape="0">
          <a:gsLst>
            <a:gs pos="0">
              <a:schemeClr val="accent1">
                <a:hueOff val="0"/>
                <a:satOff val="0"/>
                <a:lumOff val="0"/>
                <a:alphaOff val="0"/>
                <a:shade val="47500"/>
                <a:satMod val="137000"/>
              </a:schemeClr>
            </a:gs>
            <a:gs pos="55000">
              <a:schemeClr val="accent1">
                <a:hueOff val="0"/>
                <a:satOff val="0"/>
                <a:lumOff val="0"/>
                <a:alphaOff val="0"/>
                <a:shade val="69000"/>
                <a:satMod val="137000"/>
              </a:schemeClr>
            </a:gs>
            <a:gs pos="100000">
              <a:schemeClr val="accent1">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hu-HU" sz="1300" kern="1200" dirty="0" smtClean="0"/>
            <a:t>HATÁS</a:t>
          </a:r>
          <a:endParaRPr lang="hu-HU" sz="1300" kern="1200" dirty="0"/>
        </a:p>
      </dsp:txBody>
      <dsp:txXfrm>
        <a:off x="1960066" y="2193118"/>
        <a:ext cx="2175867" cy="870346"/>
      </dsp:txXfrm>
    </dsp:sp>
    <dsp:sp modelId="{447C042C-5C2F-4B67-804E-D0C1F482AAF5}">
      <dsp:nvSpPr>
        <dsp:cNvPr id="0" name=""/>
        <dsp:cNvSpPr/>
      </dsp:nvSpPr>
      <dsp:spPr>
        <a:xfrm>
          <a:off x="3918346" y="2193118"/>
          <a:ext cx="2175867" cy="870346"/>
        </a:xfrm>
        <a:prstGeom prst="chevron">
          <a:avLst/>
        </a:prstGeom>
        <a:gradFill rotWithShape="0">
          <a:gsLst>
            <a:gs pos="0">
              <a:schemeClr val="accent1">
                <a:hueOff val="0"/>
                <a:satOff val="0"/>
                <a:lumOff val="0"/>
                <a:alphaOff val="0"/>
                <a:shade val="47500"/>
                <a:satMod val="137000"/>
              </a:schemeClr>
            </a:gs>
            <a:gs pos="55000">
              <a:schemeClr val="accent1">
                <a:hueOff val="0"/>
                <a:satOff val="0"/>
                <a:lumOff val="0"/>
                <a:alphaOff val="0"/>
                <a:shade val="69000"/>
                <a:satMod val="137000"/>
              </a:schemeClr>
            </a:gs>
            <a:gs pos="100000">
              <a:schemeClr val="accent1">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hu-HU" sz="1300" kern="1200" dirty="0" smtClean="0"/>
            <a:t>KÖVETKEZMÉNY</a:t>
          </a:r>
          <a:endParaRPr lang="hu-HU" sz="1300" kern="1200" dirty="0"/>
        </a:p>
      </dsp:txBody>
      <dsp:txXfrm>
        <a:off x="3918346" y="2193118"/>
        <a:ext cx="2175867" cy="870346"/>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0E64BB2-C574-46D2-86A0-3F570ADF7DD2}">
      <dsp:nvSpPr>
        <dsp:cNvPr id="0" name=""/>
        <dsp:cNvSpPr/>
      </dsp:nvSpPr>
      <dsp:spPr>
        <a:xfrm>
          <a:off x="1411427" y="264159"/>
          <a:ext cx="3413760" cy="3413760"/>
        </a:xfrm>
        <a:prstGeom prst="pie">
          <a:avLst>
            <a:gd name="adj1" fmla="val 16200000"/>
            <a:gd name="adj2" fmla="val 1800000"/>
          </a:avLst>
        </a:prstGeom>
        <a:gradFill rotWithShape="0">
          <a:gsLst>
            <a:gs pos="0">
              <a:schemeClr val="accent2">
                <a:hueOff val="0"/>
                <a:satOff val="0"/>
                <a:lumOff val="0"/>
                <a:alphaOff val="0"/>
                <a:shade val="47500"/>
                <a:satMod val="137000"/>
              </a:schemeClr>
            </a:gs>
            <a:gs pos="55000">
              <a:schemeClr val="accent2">
                <a:hueOff val="0"/>
                <a:satOff val="0"/>
                <a:lumOff val="0"/>
                <a:alphaOff val="0"/>
                <a:shade val="69000"/>
                <a:satMod val="137000"/>
              </a:schemeClr>
            </a:gs>
            <a:gs pos="100000">
              <a:schemeClr val="accent2">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hu-HU" sz="2200" kern="1200" dirty="0" smtClean="0"/>
            <a:t>Egyes szám első személy</a:t>
          </a:r>
          <a:endParaRPr lang="hu-HU" sz="2200" kern="1200" dirty="0"/>
        </a:p>
      </dsp:txBody>
      <dsp:txXfrm>
        <a:off x="3210560" y="987551"/>
        <a:ext cx="1219200" cy="1016000"/>
      </dsp:txXfrm>
    </dsp:sp>
    <dsp:sp modelId="{C83E45E6-4155-4825-A103-35EFC45BD5C1}">
      <dsp:nvSpPr>
        <dsp:cNvPr id="0" name=""/>
        <dsp:cNvSpPr/>
      </dsp:nvSpPr>
      <dsp:spPr>
        <a:xfrm>
          <a:off x="1341120" y="386079"/>
          <a:ext cx="3413760" cy="3413760"/>
        </a:xfrm>
        <a:prstGeom prst="pie">
          <a:avLst>
            <a:gd name="adj1" fmla="val 1800000"/>
            <a:gd name="adj2" fmla="val 9000000"/>
          </a:avLst>
        </a:prstGeom>
        <a:gradFill rotWithShape="0">
          <a:gsLst>
            <a:gs pos="0">
              <a:schemeClr val="accent2">
                <a:hueOff val="4765848"/>
                <a:satOff val="9751"/>
                <a:lumOff val="3725"/>
                <a:alphaOff val="0"/>
                <a:shade val="47500"/>
                <a:satMod val="137000"/>
              </a:schemeClr>
            </a:gs>
            <a:gs pos="55000">
              <a:schemeClr val="accent2">
                <a:hueOff val="4765848"/>
                <a:satOff val="9751"/>
                <a:lumOff val="3725"/>
                <a:alphaOff val="0"/>
                <a:shade val="69000"/>
                <a:satMod val="137000"/>
              </a:schemeClr>
            </a:gs>
            <a:gs pos="100000">
              <a:schemeClr val="accent2">
                <a:hueOff val="4765848"/>
                <a:satOff val="9751"/>
                <a:lumOff val="3725"/>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hu-HU" sz="2200" kern="1200" dirty="0" smtClean="0"/>
            <a:t>Kijelentő mód</a:t>
          </a:r>
          <a:endParaRPr lang="hu-HU" sz="2200" kern="1200" dirty="0"/>
        </a:p>
      </dsp:txBody>
      <dsp:txXfrm>
        <a:off x="2153920" y="2600960"/>
        <a:ext cx="1828800" cy="894080"/>
      </dsp:txXfrm>
    </dsp:sp>
    <dsp:sp modelId="{6A12DC1D-3532-4523-869D-1C081CD3ED1C}">
      <dsp:nvSpPr>
        <dsp:cNvPr id="0" name=""/>
        <dsp:cNvSpPr/>
      </dsp:nvSpPr>
      <dsp:spPr>
        <a:xfrm>
          <a:off x="1270812" y="264159"/>
          <a:ext cx="3413760" cy="3413760"/>
        </a:xfrm>
        <a:prstGeom prst="pie">
          <a:avLst>
            <a:gd name="adj1" fmla="val 9000000"/>
            <a:gd name="adj2" fmla="val 16200000"/>
          </a:avLst>
        </a:prstGeom>
        <a:gradFill rotWithShape="0">
          <a:gsLst>
            <a:gs pos="0">
              <a:schemeClr val="accent2">
                <a:hueOff val="9531695"/>
                <a:satOff val="19501"/>
                <a:lumOff val="7451"/>
                <a:alphaOff val="0"/>
                <a:shade val="47500"/>
                <a:satMod val="137000"/>
              </a:schemeClr>
            </a:gs>
            <a:gs pos="55000">
              <a:schemeClr val="accent2">
                <a:hueOff val="9531695"/>
                <a:satOff val="19501"/>
                <a:lumOff val="7451"/>
                <a:alphaOff val="0"/>
                <a:shade val="69000"/>
                <a:satMod val="137000"/>
              </a:schemeClr>
            </a:gs>
            <a:gs pos="100000">
              <a:schemeClr val="accent2">
                <a:hueOff val="9531695"/>
                <a:satOff val="19501"/>
                <a:lumOff val="7451"/>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hu-HU" sz="2200" kern="1200" dirty="0" smtClean="0"/>
            <a:t>Jelen idő</a:t>
          </a:r>
          <a:endParaRPr lang="hu-HU" sz="2200" kern="1200" dirty="0"/>
        </a:p>
      </dsp:txBody>
      <dsp:txXfrm>
        <a:off x="1666240" y="987551"/>
        <a:ext cx="1219200" cy="1016000"/>
      </dsp:txXfrm>
    </dsp:sp>
    <dsp:sp modelId="{2D2125D4-4544-4955-B42D-5E8D2367719E}">
      <dsp:nvSpPr>
        <dsp:cNvPr id="0" name=""/>
        <dsp:cNvSpPr/>
      </dsp:nvSpPr>
      <dsp:spPr>
        <a:xfrm>
          <a:off x="1200380" y="52831"/>
          <a:ext cx="3836416" cy="3836416"/>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47500"/>
                <a:satMod val="137000"/>
              </a:schemeClr>
            </a:gs>
            <a:gs pos="55000">
              <a:schemeClr val="accent2">
                <a:hueOff val="0"/>
                <a:satOff val="0"/>
                <a:lumOff val="0"/>
                <a:alphaOff val="0"/>
                <a:shade val="69000"/>
                <a:satMod val="137000"/>
              </a:schemeClr>
            </a:gs>
            <a:gs pos="100000">
              <a:schemeClr val="accent2">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21E0169-F7C4-489B-B434-CAD73E4449E6}">
      <dsp:nvSpPr>
        <dsp:cNvPr id="0" name=""/>
        <dsp:cNvSpPr/>
      </dsp:nvSpPr>
      <dsp:spPr>
        <a:xfrm>
          <a:off x="1129792" y="174536"/>
          <a:ext cx="3836416" cy="3836416"/>
        </a:xfrm>
        <a:prstGeom prst="circularArrow">
          <a:avLst>
            <a:gd name="adj1" fmla="val 5085"/>
            <a:gd name="adj2" fmla="val 327528"/>
            <a:gd name="adj3" fmla="val 8671970"/>
            <a:gd name="adj4" fmla="val 1800502"/>
            <a:gd name="adj5" fmla="val 5932"/>
          </a:avLst>
        </a:prstGeom>
        <a:gradFill rotWithShape="0">
          <a:gsLst>
            <a:gs pos="0">
              <a:schemeClr val="accent2">
                <a:hueOff val="4765848"/>
                <a:satOff val="9751"/>
                <a:lumOff val="3725"/>
                <a:alphaOff val="0"/>
                <a:shade val="47500"/>
                <a:satMod val="137000"/>
              </a:schemeClr>
            </a:gs>
            <a:gs pos="55000">
              <a:schemeClr val="accent2">
                <a:hueOff val="4765848"/>
                <a:satOff val="9751"/>
                <a:lumOff val="3725"/>
                <a:alphaOff val="0"/>
                <a:shade val="69000"/>
                <a:satMod val="137000"/>
              </a:schemeClr>
            </a:gs>
            <a:gs pos="100000">
              <a:schemeClr val="accent2">
                <a:hueOff val="4765848"/>
                <a:satOff val="9751"/>
                <a:lumOff val="3725"/>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B9EEE36-3EE7-4392-8D27-D43A3F10AAB4}">
      <dsp:nvSpPr>
        <dsp:cNvPr id="0" name=""/>
        <dsp:cNvSpPr/>
      </dsp:nvSpPr>
      <dsp:spPr>
        <a:xfrm>
          <a:off x="1059203" y="52831"/>
          <a:ext cx="3836416" cy="3836416"/>
        </a:xfrm>
        <a:prstGeom prst="circularArrow">
          <a:avLst>
            <a:gd name="adj1" fmla="val 5085"/>
            <a:gd name="adj2" fmla="val 327528"/>
            <a:gd name="adj3" fmla="val 15873039"/>
            <a:gd name="adj4" fmla="val 9000000"/>
            <a:gd name="adj5" fmla="val 5932"/>
          </a:avLst>
        </a:prstGeom>
        <a:gradFill rotWithShape="0">
          <a:gsLst>
            <a:gs pos="0">
              <a:schemeClr val="accent2">
                <a:hueOff val="9531695"/>
                <a:satOff val="19501"/>
                <a:lumOff val="7451"/>
                <a:alphaOff val="0"/>
                <a:shade val="47500"/>
                <a:satMod val="137000"/>
              </a:schemeClr>
            </a:gs>
            <a:gs pos="55000">
              <a:schemeClr val="accent2">
                <a:hueOff val="9531695"/>
                <a:satOff val="19501"/>
                <a:lumOff val="7451"/>
                <a:alphaOff val="0"/>
                <a:shade val="69000"/>
                <a:satMod val="137000"/>
              </a:schemeClr>
            </a:gs>
            <a:gs pos="100000">
              <a:schemeClr val="accent2">
                <a:hueOff val="9531695"/>
                <a:satOff val="19501"/>
                <a:lumOff val="7451"/>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C25DD50-C7A8-418D-9F58-2000D5D92320}">
      <dsp:nvSpPr>
        <dsp:cNvPr id="0" name=""/>
        <dsp:cNvSpPr/>
      </dsp:nvSpPr>
      <dsp:spPr>
        <a:xfrm>
          <a:off x="1444140" y="-236278"/>
          <a:ext cx="5798519" cy="5798519"/>
        </a:xfrm>
        <a:prstGeom prst="circularArrow">
          <a:avLst>
            <a:gd name="adj1" fmla="val 5310"/>
            <a:gd name="adj2" fmla="val 343918"/>
            <a:gd name="adj3" fmla="val 12695751"/>
            <a:gd name="adj4" fmla="val 18075192"/>
            <a:gd name="adj5" fmla="val 6195"/>
          </a:avLst>
        </a:prstGeom>
        <a:gradFill rotWithShape="0">
          <a:gsLst>
            <a:gs pos="0">
              <a:schemeClr val="accent5">
                <a:tint val="40000"/>
                <a:hueOff val="0"/>
                <a:satOff val="0"/>
                <a:lumOff val="0"/>
                <a:alphaOff val="0"/>
                <a:shade val="47500"/>
                <a:satMod val="137000"/>
              </a:schemeClr>
            </a:gs>
            <a:gs pos="55000">
              <a:schemeClr val="accent5">
                <a:tint val="40000"/>
                <a:hueOff val="0"/>
                <a:satOff val="0"/>
                <a:lumOff val="0"/>
                <a:alphaOff val="0"/>
                <a:shade val="69000"/>
                <a:satMod val="137000"/>
              </a:schemeClr>
            </a:gs>
            <a:gs pos="100000">
              <a:schemeClr val="accent5">
                <a:tint val="40000"/>
                <a:hueOff val="0"/>
                <a:satOff val="0"/>
                <a:lumOff val="0"/>
                <a:alphaOff val="0"/>
                <a:shade val="98000"/>
                <a:satMod val="137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F82E8A05-F9BC-48C6-8BBE-652FE7264D67}">
      <dsp:nvSpPr>
        <dsp:cNvPr id="0" name=""/>
        <dsp:cNvSpPr/>
      </dsp:nvSpPr>
      <dsp:spPr>
        <a:xfrm>
          <a:off x="2425107" y="0"/>
          <a:ext cx="3836585" cy="1918292"/>
        </a:xfrm>
        <a:prstGeom prst="roundRect">
          <a:avLst/>
        </a:prstGeom>
        <a:gradFill rotWithShape="0">
          <a:gsLst>
            <a:gs pos="0">
              <a:schemeClr val="accent5">
                <a:hueOff val="0"/>
                <a:satOff val="0"/>
                <a:lumOff val="0"/>
                <a:alphaOff val="0"/>
                <a:shade val="47500"/>
                <a:satMod val="137000"/>
              </a:schemeClr>
            </a:gs>
            <a:gs pos="55000">
              <a:schemeClr val="accent5">
                <a:hueOff val="0"/>
                <a:satOff val="0"/>
                <a:lumOff val="0"/>
                <a:alphaOff val="0"/>
                <a:shade val="69000"/>
                <a:satMod val="137000"/>
              </a:schemeClr>
            </a:gs>
            <a:gs pos="100000">
              <a:schemeClr val="accent5">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hu-HU" sz="3400" kern="1200" dirty="0" smtClean="0"/>
            <a:t>Austin osztályozása</a:t>
          </a:r>
          <a:endParaRPr lang="hu-HU" sz="3400" kern="1200" dirty="0"/>
        </a:p>
      </dsp:txBody>
      <dsp:txXfrm>
        <a:off x="2425107" y="0"/>
        <a:ext cx="3836585" cy="1918292"/>
      </dsp:txXfrm>
    </dsp:sp>
    <dsp:sp modelId="{F22F6587-4C6F-4A6F-8042-49B6CA9A02C1}">
      <dsp:nvSpPr>
        <dsp:cNvPr id="0" name=""/>
        <dsp:cNvSpPr/>
      </dsp:nvSpPr>
      <dsp:spPr>
        <a:xfrm>
          <a:off x="2425107" y="3410298"/>
          <a:ext cx="3836585" cy="1918292"/>
        </a:xfrm>
        <a:prstGeom prst="roundRect">
          <a:avLst/>
        </a:prstGeom>
        <a:gradFill rotWithShape="0">
          <a:gsLst>
            <a:gs pos="0">
              <a:schemeClr val="accent5">
                <a:hueOff val="-1235318"/>
                <a:satOff val="-23953"/>
                <a:lumOff val="-8627"/>
                <a:alphaOff val="0"/>
                <a:shade val="47500"/>
                <a:satMod val="137000"/>
              </a:schemeClr>
            </a:gs>
            <a:gs pos="55000">
              <a:schemeClr val="accent5">
                <a:hueOff val="-1235318"/>
                <a:satOff val="-23953"/>
                <a:lumOff val="-8627"/>
                <a:alphaOff val="0"/>
                <a:shade val="69000"/>
                <a:satMod val="137000"/>
              </a:schemeClr>
            </a:gs>
            <a:gs pos="100000">
              <a:schemeClr val="accent5">
                <a:hueOff val="-1235318"/>
                <a:satOff val="-23953"/>
                <a:lumOff val="-8627"/>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hu-HU" sz="3400" kern="1200" dirty="0" err="1" smtClean="0"/>
            <a:t>Searle</a:t>
          </a:r>
          <a:r>
            <a:rPr lang="hu-HU" sz="3400" kern="1200" dirty="0" smtClean="0"/>
            <a:t> osztályozása (</a:t>
          </a:r>
          <a:r>
            <a:rPr lang="hu-HU" sz="3400" kern="1200" dirty="0" err="1" smtClean="0"/>
            <a:t>floresi</a:t>
          </a:r>
          <a:r>
            <a:rPr lang="hu-HU" sz="3400" kern="1200" dirty="0" smtClean="0"/>
            <a:t> irány)</a:t>
          </a:r>
          <a:endParaRPr lang="hu-HU" sz="3400" kern="1200" dirty="0"/>
        </a:p>
      </dsp:txBody>
      <dsp:txXfrm>
        <a:off x="2425107" y="3410298"/>
        <a:ext cx="3836585" cy="1918292"/>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0075C0F-40A9-411F-868F-CD4758559A56}">
      <dsp:nvSpPr>
        <dsp:cNvPr id="0" name=""/>
        <dsp:cNvSpPr/>
      </dsp:nvSpPr>
      <dsp:spPr>
        <a:xfrm>
          <a:off x="1800956" y="-127466"/>
          <a:ext cx="5084887" cy="5084887"/>
        </a:xfrm>
        <a:prstGeom prst="circularArrow">
          <a:avLst>
            <a:gd name="adj1" fmla="val 4668"/>
            <a:gd name="adj2" fmla="val 272909"/>
            <a:gd name="adj3" fmla="val 12872167"/>
            <a:gd name="adj4" fmla="val 18003098"/>
            <a:gd name="adj5" fmla="val 4847"/>
          </a:avLst>
        </a:prstGeom>
        <a:gradFill rotWithShape="0">
          <a:gsLst>
            <a:gs pos="0">
              <a:schemeClr val="accent5">
                <a:tint val="40000"/>
                <a:hueOff val="0"/>
                <a:satOff val="0"/>
                <a:lumOff val="0"/>
                <a:alphaOff val="0"/>
                <a:shade val="47500"/>
                <a:satMod val="137000"/>
              </a:schemeClr>
            </a:gs>
            <a:gs pos="55000">
              <a:schemeClr val="accent5">
                <a:tint val="40000"/>
                <a:hueOff val="0"/>
                <a:satOff val="0"/>
                <a:lumOff val="0"/>
                <a:alphaOff val="0"/>
                <a:shade val="69000"/>
                <a:satMod val="137000"/>
              </a:schemeClr>
            </a:gs>
            <a:gs pos="100000">
              <a:schemeClr val="accent5">
                <a:tint val="40000"/>
                <a:hueOff val="0"/>
                <a:satOff val="0"/>
                <a:lumOff val="0"/>
                <a:alphaOff val="0"/>
                <a:shade val="98000"/>
                <a:satMod val="137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34296A8C-F6E8-4EFF-BE84-6D112D14ACCD}">
      <dsp:nvSpPr>
        <dsp:cNvPr id="0" name=""/>
        <dsp:cNvSpPr/>
      </dsp:nvSpPr>
      <dsp:spPr>
        <a:xfrm>
          <a:off x="2667967" y="766"/>
          <a:ext cx="3350865" cy="1675432"/>
        </a:xfrm>
        <a:prstGeom prst="roundRect">
          <a:avLst/>
        </a:prstGeom>
        <a:gradFill rotWithShape="0">
          <a:gsLst>
            <a:gs pos="0">
              <a:schemeClr val="accent5">
                <a:hueOff val="0"/>
                <a:satOff val="0"/>
                <a:lumOff val="0"/>
                <a:alphaOff val="0"/>
                <a:shade val="47500"/>
                <a:satMod val="137000"/>
              </a:schemeClr>
            </a:gs>
            <a:gs pos="55000">
              <a:schemeClr val="accent5">
                <a:hueOff val="0"/>
                <a:satOff val="0"/>
                <a:lumOff val="0"/>
                <a:alphaOff val="0"/>
                <a:shade val="69000"/>
                <a:satMod val="137000"/>
              </a:schemeClr>
            </a:gs>
            <a:gs pos="100000">
              <a:schemeClr val="accent5">
                <a:hueOff val="0"/>
                <a:satOff val="0"/>
                <a:lumOff val="0"/>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hu-HU" sz="3000" kern="1200" dirty="0" smtClean="0"/>
            <a:t>Homlokzat</a:t>
          </a:r>
          <a:endParaRPr lang="hu-HU" sz="3000" kern="1200" dirty="0"/>
        </a:p>
      </dsp:txBody>
      <dsp:txXfrm>
        <a:off x="2667967" y="766"/>
        <a:ext cx="3350865" cy="1675432"/>
      </dsp:txXfrm>
    </dsp:sp>
    <dsp:sp modelId="{033FEE08-9443-4920-8A3D-1706B7C31141}">
      <dsp:nvSpPr>
        <dsp:cNvPr id="0" name=""/>
        <dsp:cNvSpPr/>
      </dsp:nvSpPr>
      <dsp:spPr>
        <a:xfrm>
          <a:off x="4493779" y="1826579"/>
          <a:ext cx="3350865" cy="1675432"/>
        </a:xfrm>
        <a:prstGeom prst="roundRect">
          <a:avLst/>
        </a:prstGeom>
        <a:gradFill rotWithShape="0">
          <a:gsLst>
            <a:gs pos="0">
              <a:schemeClr val="accent5">
                <a:hueOff val="-411773"/>
                <a:satOff val="-7984"/>
                <a:lumOff val="-2876"/>
                <a:alphaOff val="0"/>
                <a:shade val="47500"/>
                <a:satMod val="137000"/>
              </a:schemeClr>
            </a:gs>
            <a:gs pos="55000">
              <a:schemeClr val="accent5">
                <a:hueOff val="-411773"/>
                <a:satOff val="-7984"/>
                <a:lumOff val="-2876"/>
                <a:alphaOff val="0"/>
                <a:shade val="69000"/>
                <a:satMod val="137000"/>
              </a:schemeClr>
            </a:gs>
            <a:gs pos="100000">
              <a:schemeClr val="accent5">
                <a:hueOff val="-411773"/>
                <a:satOff val="-7984"/>
                <a:lumOff val="-2876"/>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hu-HU" sz="3000" kern="1200" dirty="0" smtClean="0"/>
            <a:t>Mikrofonba/ v. mellé beszélni</a:t>
          </a:r>
          <a:endParaRPr lang="hu-HU" sz="3000" kern="1200" dirty="0"/>
        </a:p>
      </dsp:txBody>
      <dsp:txXfrm>
        <a:off x="4493779" y="1826579"/>
        <a:ext cx="3350865" cy="1675432"/>
      </dsp:txXfrm>
    </dsp:sp>
    <dsp:sp modelId="{5AA1F5A4-3B8F-4F15-8B31-77C6CB4A3E2F}">
      <dsp:nvSpPr>
        <dsp:cNvPr id="0" name=""/>
        <dsp:cNvSpPr/>
      </dsp:nvSpPr>
      <dsp:spPr>
        <a:xfrm>
          <a:off x="2667967" y="3652391"/>
          <a:ext cx="3350865" cy="1675432"/>
        </a:xfrm>
        <a:prstGeom prst="roundRect">
          <a:avLst/>
        </a:prstGeom>
        <a:gradFill rotWithShape="0">
          <a:gsLst>
            <a:gs pos="0">
              <a:schemeClr val="accent5">
                <a:hueOff val="-823545"/>
                <a:satOff val="-15969"/>
                <a:lumOff val="-5751"/>
                <a:alphaOff val="0"/>
                <a:shade val="47500"/>
                <a:satMod val="137000"/>
              </a:schemeClr>
            </a:gs>
            <a:gs pos="55000">
              <a:schemeClr val="accent5">
                <a:hueOff val="-823545"/>
                <a:satOff val="-15969"/>
                <a:lumOff val="-5751"/>
                <a:alphaOff val="0"/>
                <a:shade val="69000"/>
                <a:satMod val="137000"/>
              </a:schemeClr>
            </a:gs>
            <a:gs pos="100000">
              <a:schemeClr val="accent5">
                <a:hueOff val="-823545"/>
                <a:satOff val="-15969"/>
                <a:lumOff val="-5751"/>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hu-HU" sz="3000" kern="1200" dirty="0" smtClean="0"/>
            <a:t>Orvoslással/ v. Pőrén orvoslás nélkül beszélni</a:t>
          </a:r>
          <a:endParaRPr lang="hu-HU" sz="3000" kern="1200" dirty="0"/>
        </a:p>
      </dsp:txBody>
      <dsp:txXfrm>
        <a:off x="2667967" y="3652391"/>
        <a:ext cx="3350865" cy="1675432"/>
      </dsp:txXfrm>
    </dsp:sp>
    <dsp:sp modelId="{B7C2B027-7D3C-4E74-BA09-3E495D859C81}">
      <dsp:nvSpPr>
        <dsp:cNvPr id="0" name=""/>
        <dsp:cNvSpPr/>
      </dsp:nvSpPr>
      <dsp:spPr>
        <a:xfrm>
          <a:off x="842154" y="1826579"/>
          <a:ext cx="3350865" cy="1675432"/>
        </a:xfrm>
        <a:prstGeom prst="roundRect">
          <a:avLst/>
        </a:prstGeom>
        <a:gradFill rotWithShape="0">
          <a:gsLst>
            <a:gs pos="0">
              <a:schemeClr val="accent5">
                <a:hueOff val="-1235318"/>
                <a:satOff val="-23953"/>
                <a:lumOff val="-8627"/>
                <a:alphaOff val="0"/>
                <a:shade val="47500"/>
                <a:satMod val="137000"/>
              </a:schemeClr>
            </a:gs>
            <a:gs pos="55000">
              <a:schemeClr val="accent5">
                <a:hueOff val="-1235318"/>
                <a:satOff val="-23953"/>
                <a:lumOff val="-8627"/>
                <a:alphaOff val="0"/>
                <a:shade val="69000"/>
                <a:satMod val="137000"/>
              </a:schemeClr>
            </a:gs>
            <a:gs pos="100000">
              <a:schemeClr val="accent5">
                <a:hueOff val="-1235318"/>
                <a:satOff val="-23953"/>
                <a:lumOff val="-8627"/>
                <a:alphaOff val="0"/>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hu-HU" sz="3000" kern="1200" dirty="0" smtClean="0"/>
            <a:t>HFA</a:t>
          </a:r>
          <a:r>
            <a:rPr lang="hu-HU" sz="3000" kern="1200" baseline="0" dirty="0" smtClean="0"/>
            <a:t> stratégiák</a:t>
          </a:r>
          <a:endParaRPr lang="hu-HU" sz="3000" kern="1200" dirty="0"/>
        </a:p>
      </dsp:txBody>
      <dsp:txXfrm>
        <a:off x="842154" y="1826579"/>
        <a:ext cx="3350865" cy="1675432"/>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hu-HU"/>
          </a:p>
        </p:txBody>
      </p:sp>
      <p:sp>
        <p:nvSpPr>
          <p:cNvPr id="2150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hu-HU"/>
          </a:p>
        </p:txBody>
      </p:sp>
      <p:sp>
        <p:nvSpPr>
          <p:cNvPr id="54276"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u-HU" noProof="0" smtClean="0"/>
              <a:t>Mintaszöveg szerkesztése</a:t>
            </a:r>
          </a:p>
          <a:p>
            <a:pPr lvl="1"/>
            <a:r>
              <a:rPr lang="hu-HU" noProof="0" smtClean="0"/>
              <a:t>Második szint</a:t>
            </a:r>
          </a:p>
          <a:p>
            <a:pPr lvl="2"/>
            <a:r>
              <a:rPr lang="hu-HU" noProof="0" smtClean="0"/>
              <a:t>Harmadik szint</a:t>
            </a:r>
          </a:p>
          <a:p>
            <a:pPr lvl="3"/>
            <a:r>
              <a:rPr lang="hu-HU" noProof="0" smtClean="0"/>
              <a:t>Negyedik szint</a:t>
            </a:r>
          </a:p>
          <a:p>
            <a:pPr lvl="4"/>
            <a:r>
              <a:rPr lang="hu-HU" noProof="0" smtClean="0"/>
              <a:t>Ötödik szint</a:t>
            </a:r>
          </a:p>
        </p:txBody>
      </p:sp>
      <p:sp>
        <p:nvSpPr>
          <p:cNvPr id="2151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hu-HU"/>
          </a:p>
        </p:txBody>
      </p:sp>
      <p:sp>
        <p:nvSpPr>
          <p:cNvPr id="2151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D1CD70EC-2FDF-45EA-912B-0DE31166807C}" type="slidenum">
              <a:rPr lang="hu-HU"/>
              <a:pPr>
                <a:defRPr/>
              </a:pPr>
              <a:t>‹#›</a:t>
            </a:fld>
            <a:endParaRPr lang="hu-H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941E0BA8-F709-4C84-BE79-AB6C6BFE1423}" type="slidenum">
              <a:rPr lang="hu-HU" smtClean="0">
                <a:latin typeface="Arial" pitchFamily="34" charset="0"/>
              </a:rPr>
              <a:pPr/>
              <a:t>11</a:t>
            </a:fld>
            <a:endParaRPr lang="hu-HU" smtClean="0">
              <a:latin typeface="Arial" pitchFamily="34" charset="0"/>
            </a:endParaRPr>
          </a:p>
        </p:txBody>
      </p:sp>
      <p:sp>
        <p:nvSpPr>
          <p:cNvPr id="55299" name="Rectangle 2"/>
          <p:cNvSpPr>
            <a:spLocks noRo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99CE82BB-0085-4B2D-ABD1-4B27C5036A92}" type="slidenum">
              <a:rPr lang="hu-HU" smtClean="0">
                <a:latin typeface="Arial" pitchFamily="34" charset="0"/>
              </a:rPr>
              <a:pPr/>
              <a:t>13</a:t>
            </a:fld>
            <a:endParaRPr lang="hu-HU" smtClean="0">
              <a:latin typeface="Arial" pitchFamily="34" charset="0"/>
            </a:endParaRPr>
          </a:p>
        </p:txBody>
      </p:sp>
      <p:sp>
        <p:nvSpPr>
          <p:cNvPr id="56323" name="Rectangle 2"/>
          <p:cNvSpPr>
            <a:spLocks noRo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E9E7D721-95CE-4E3F-95E4-3D02C5B71F27}" type="slidenum">
              <a:rPr lang="hu-HU" smtClean="0">
                <a:latin typeface="Arial" pitchFamily="34" charset="0"/>
              </a:rPr>
              <a:pPr/>
              <a:t>20</a:t>
            </a:fld>
            <a:endParaRPr lang="hu-HU" smtClean="0">
              <a:latin typeface="Arial" pitchFamily="34" charset="0"/>
            </a:endParaRPr>
          </a:p>
        </p:txBody>
      </p:sp>
      <p:sp>
        <p:nvSpPr>
          <p:cNvPr id="57347" name="Rectangle 2"/>
          <p:cNvSpPr>
            <a:spLocks noRo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4" name="Téglalap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5" name="Téglalap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Cím 1"/>
          <p:cNvSpPr>
            <a:spLocks noGrp="1"/>
          </p:cNvSpPr>
          <p:nvPr>
            <p:ph type="ctrTitle"/>
          </p:nvPr>
        </p:nvSpPr>
        <p:spPr>
          <a:xfrm>
            <a:off x="685800" y="3355848"/>
            <a:ext cx="8077200" cy="1673352"/>
          </a:xfrm>
        </p:spPr>
        <p:txBody>
          <a:bodyPr tIns="0" bIns="0" anchor="t"/>
          <a:lstStyle>
            <a:lvl1pPr algn="l">
              <a:defRPr sz="4700" b="1"/>
            </a:lvl1pPr>
            <a:extLst/>
          </a:lstStyle>
          <a:p>
            <a:r>
              <a:rPr lang="hu-HU" smtClean="0"/>
              <a:t>Mintacím szerkesztése</a:t>
            </a:r>
            <a:endParaRPr lang="en-US"/>
          </a:p>
        </p:txBody>
      </p:sp>
      <p:sp>
        <p:nvSpPr>
          <p:cNvPr id="3" name="Alcím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hu-HU" smtClean="0"/>
              <a:t>Alcím mintájának szerkesztése</a:t>
            </a:r>
            <a:endParaRPr lang="en-US"/>
          </a:p>
        </p:txBody>
      </p:sp>
      <p:sp>
        <p:nvSpPr>
          <p:cNvPr id="6" name="Dátum helye 3"/>
          <p:cNvSpPr>
            <a:spLocks noGrp="1"/>
          </p:cNvSpPr>
          <p:nvPr>
            <p:ph type="dt" sz="half" idx="10"/>
          </p:nvPr>
        </p:nvSpPr>
        <p:spPr/>
        <p:txBody>
          <a:bodyPr/>
          <a:lstStyle>
            <a:lvl1pPr>
              <a:defRPr/>
            </a:lvl1pPr>
          </a:lstStyle>
          <a:p>
            <a:pPr>
              <a:defRPr/>
            </a:pPr>
            <a:endParaRPr lang="hu-HU"/>
          </a:p>
        </p:txBody>
      </p:sp>
      <p:sp>
        <p:nvSpPr>
          <p:cNvPr id="7" name="Élőláb helye 4"/>
          <p:cNvSpPr>
            <a:spLocks noGrp="1"/>
          </p:cNvSpPr>
          <p:nvPr>
            <p:ph type="ftr" sz="quarter" idx="11"/>
          </p:nvPr>
        </p:nvSpPr>
        <p:spPr/>
        <p:txBody>
          <a:bodyPr/>
          <a:lstStyle>
            <a:lvl1pPr>
              <a:defRPr/>
            </a:lvl1pPr>
          </a:lstStyle>
          <a:p>
            <a:pPr>
              <a:defRPr/>
            </a:pPr>
            <a:endParaRPr lang="hu-HU"/>
          </a:p>
        </p:txBody>
      </p:sp>
      <p:sp>
        <p:nvSpPr>
          <p:cNvPr id="8" name="Dia számának helye 5"/>
          <p:cNvSpPr>
            <a:spLocks noGrp="1"/>
          </p:cNvSpPr>
          <p:nvPr>
            <p:ph type="sldNum" sz="quarter" idx="12"/>
          </p:nvPr>
        </p:nvSpPr>
        <p:spPr/>
        <p:txBody>
          <a:bodyPr/>
          <a:lstStyle>
            <a:lvl1pPr>
              <a:defRPr/>
            </a:lvl1pPr>
          </a:lstStyle>
          <a:p>
            <a:pPr>
              <a:defRPr/>
            </a:pPr>
            <a:fld id="{0C08066E-C2EB-4794-84FD-19CFE0CE4FDC}" type="slidenum">
              <a:rPr lang="hu-HU"/>
              <a:pPr>
                <a:defRPr/>
              </a:pPr>
              <a:t>‹#›</a:t>
            </a:fld>
            <a:endParaRPr lang="hu-H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a:xfrm>
            <a:off x="457200" y="155448"/>
            <a:ext cx="8229600" cy="1252728"/>
          </a:xfrm>
        </p:spPr>
        <p:txBody>
          <a:bodyPr/>
          <a:lstStyle>
            <a:extLst/>
          </a:lstStyle>
          <a:p>
            <a:r>
              <a:rPr lang="hu-HU" smtClean="0"/>
              <a:t>Mintacím szerkesztése</a:t>
            </a:r>
            <a:endParaRPr lang="en-US"/>
          </a:p>
        </p:txBody>
      </p:sp>
      <p:sp>
        <p:nvSpPr>
          <p:cNvPr id="3" name="Tartalom helye 2"/>
          <p:cNvSpPr>
            <a:spLocks noGrp="1"/>
          </p:cNvSpPr>
          <p:nvPr>
            <p:ph idx="1"/>
          </p:nvPr>
        </p:nvSpPr>
        <p:spPr/>
        <p:txBody>
          <a:bodyPr/>
          <a:lstStyle>
            <a:extLs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Dátum helye 3"/>
          <p:cNvSpPr>
            <a:spLocks noGrp="1"/>
          </p:cNvSpPr>
          <p:nvPr>
            <p:ph type="dt" sz="half" idx="10"/>
          </p:nvPr>
        </p:nvSpPr>
        <p:spPr/>
        <p:txBody>
          <a:bodyPr/>
          <a:lstStyle>
            <a:lvl1pPr>
              <a:defRPr/>
            </a:lvl1pPr>
          </a:lstStyle>
          <a:p>
            <a:pPr>
              <a:defRPr/>
            </a:pPr>
            <a:endParaRPr lang="hu-HU"/>
          </a:p>
        </p:txBody>
      </p:sp>
      <p:sp>
        <p:nvSpPr>
          <p:cNvPr id="5" name="Élőláb helye 4"/>
          <p:cNvSpPr>
            <a:spLocks noGrp="1"/>
          </p:cNvSpPr>
          <p:nvPr>
            <p:ph type="ftr" sz="quarter" idx="11"/>
          </p:nvPr>
        </p:nvSpPr>
        <p:spPr/>
        <p:txBody>
          <a:bodyPr/>
          <a:lstStyle>
            <a:lvl1pPr>
              <a:defRPr/>
            </a:lvl1pPr>
          </a:lstStyle>
          <a:p>
            <a:pPr>
              <a:defRPr/>
            </a:pPr>
            <a:endParaRPr lang="hu-HU"/>
          </a:p>
        </p:txBody>
      </p:sp>
      <p:sp>
        <p:nvSpPr>
          <p:cNvPr id="6" name="Dia számának helye 5"/>
          <p:cNvSpPr>
            <a:spLocks noGrp="1"/>
          </p:cNvSpPr>
          <p:nvPr>
            <p:ph type="sldNum" sz="quarter" idx="12"/>
          </p:nvPr>
        </p:nvSpPr>
        <p:spPr/>
        <p:txBody>
          <a:bodyPr/>
          <a:lstStyle>
            <a:lvl1pPr>
              <a:defRPr/>
            </a:lvl1pPr>
          </a:lstStyle>
          <a:p>
            <a:pPr>
              <a:defRPr/>
            </a:pPr>
            <a:fld id="{43DF0895-2F96-47F9-B6B7-DDAD505ADC38}" type="slidenum">
              <a:rPr lang="hu-HU"/>
              <a:pPr>
                <a:defRPr/>
              </a:pPr>
              <a:t>‹#›</a:t>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zakaszfejléc">
    <p:spTree>
      <p:nvGrpSpPr>
        <p:cNvPr id="1" name=""/>
        <p:cNvGrpSpPr/>
        <p:nvPr/>
      </p:nvGrpSpPr>
      <p:grpSpPr>
        <a:xfrm>
          <a:off x="0" y="0"/>
          <a:ext cx="0" cy="0"/>
          <a:chOff x="0" y="0"/>
          <a:chExt cx="0" cy="0"/>
        </a:xfrm>
      </p:grpSpPr>
      <p:sp>
        <p:nvSpPr>
          <p:cNvPr id="4" name="Téglalap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5" name="Téglalap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Cím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hu-HU" smtClean="0"/>
              <a:t>Mintacím szerkesztése</a:t>
            </a:r>
            <a:endParaRPr lang="en-US"/>
          </a:p>
        </p:txBody>
      </p:sp>
      <p:sp>
        <p:nvSpPr>
          <p:cNvPr id="3" name="Szöveg helye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hu-HU" smtClean="0"/>
              <a:t>Mintaszöveg szerkesztése</a:t>
            </a:r>
          </a:p>
        </p:txBody>
      </p:sp>
      <p:sp>
        <p:nvSpPr>
          <p:cNvPr id="6" name="Dátum helye 3"/>
          <p:cNvSpPr>
            <a:spLocks noGrp="1"/>
          </p:cNvSpPr>
          <p:nvPr>
            <p:ph type="dt" sz="half" idx="10"/>
          </p:nvPr>
        </p:nvSpPr>
        <p:spPr/>
        <p:txBody>
          <a:bodyPr/>
          <a:lstStyle>
            <a:lvl1pPr>
              <a:defRPr/>
            </a:lvl1pPr>
          </a:lstStyle>
          <a:p>
            <a:pPr>
              <a:defRPr/>
            </a:pPr>
            <a:endParaRPr lang="hu-HU"/>
          </a:p>
        </p:txBody>
      </p:sp>
      <p:sp>
        <p:nvSpPr>
          <p:cNvPr id="7" name="Élőláb helye 4"/>
          <p:cNvSpPr>
            <a:spLocks noGrp="1"/>
          </p:cNvSpPr>
          <p:nvPr>
            <p:ph type="ftr" sz="quarter" idx="11"/>
          </p:nvPr>
        </p:nvSpPr>
        <p:spPr/>
        <p:txBody>
          <a:bodyPr/>
          <a:lstStyle>
            <a:lvl1pPr>
              <a:defRPr/>
            </a:lvl1pPr>
          </a:lstStyle>
          <a:p>
            <a:pPr>
              <a:defRPr/>
            </a:pPr>
            <a:endParaRPr lang="hu-HU"/>
          </a:p>
        </p:txBody>
      </p:sp>
      <p:sp>
        <p:nvSpPr>
          <p:cNvPr id="8" name="Dia számának helye 5"/>
          <p:cNvSpPr>
            <a:spLocks noGrp="1"/>
          </p:cNvSpPr>
          <p:nvPr>
            <p:ph type="sldNum" sz="quarter" idx="12"/>
          </p:nvPr>
        </p:nvSpPr>
        <p:spPr/>
        <p:txBody>
          <a:bodyPr/>
          <a:lstStyle>
            <a:lvl1pPr>
              <a:defRPr/>
            </a:lvl1pPr>
          </a:lstStyle>
          <a:p>
            <a:pPr>
              <a:defRPr/>
            </a:pPr>
            <a:fld id="{30CB7EAE-9943-4AC7-B5F1-35123EEED298}" type="slidenum">
              <a:rPr lang="hu-HU"/>
              <a:pPr>
                <a:defRPr/>
              </a:pPr>
              <a:t>‹#›</a:t>
            </a:fld>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extLst/>
          </a:lstStyle>
          <a:p>
            <a:r>
              <a:rPr lang="hu-HU" smtClean="0"/>
              <a:t>Mintacím szerkesztése</a:t>
            </a:r>
            <a:endParaRPr lang="en-US"/>
          </a:p>
        </p:txBody>
      </p:sp>
      <p:sp>
        <p:nvSpPr>
          <p:cNvPr id="3" name="Tartalom helye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Tartalom helye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5" name="Dátum helye 3"/>
          <p:cNvSpPr>
            <a:spLocks noGrp="1"/>
          </p:cNvSpPr>
          <p:nvPr>
            <p:ph type="dt" sz="half" idx="10"/>
          </p:nvPr>
        </p:nvSpPr>
        <p:spPr/>
        <p:txBody>
          <a:bodyPr/>
          <a:lstStyle>
            <a:lvl1pPr>
              <a:defRPr/>
            </a:lvl1pPr>
          </a:lstStyle>
          <a:p>
            <a:pPr>
              <a:defRPr/>
            </a:pPr>
            <a:endParaRPr lang="hu-HU"/>
          </a:p>
        </p:txBody>
      </p:sp>
      <p:sp>
        <p:nvSpPr>
          <p:cNvPr id="6" name="Élőláb helye 4"/>
          <p:cNvSpPr>
            <a:spLocks noGrp="1"/>
          </p:cNvSpPr>
          <p:nvPr>
            <p:ph type="ftr" sz="quarter" idx="11"/>
          </p:nvPr>
        </p:nvSpPr>
        <p:spPr/>
        <p:txBody>
          <a:bodyPr/>
          <a:lstStyle>
            <a:lvl1pPr>
              <a:defRPr/>
            </a:lvl1pPr>
          </a:lstStyle>
          <a:p>
            <a:pPr>
              <a:defRPr/>
            </a:pPr>
            <a:endParaRPr lang="hu-HU"/>
          </a:p>
        </p:txBody>
      </p:sp>
      <p:sp>
        <p:nvSpPr>
          <p:cNvPr id="7" name="Dia számának helye 5"/>
          <p:cNvSpPr>
            <a:spLocks noGrp="1"/>
          </p:cNvSpPr>
          <p:nvPr>
            <p:ph type="sldNum" sz="quarter" idx="12"/>
          </p:nvPr>
        </p:nvSpPr>
        <p:spPr/>
        <p:txBody>
          <a:bodyPr/>
          <a:lstStyle>
            <a:lvl1pPr>
              <a:defRPr/>
            </a:lvl1pPr>
          </a:lstStyle>
          <a:p>
            <a:pPr>
              <a:defRPr/>
            </a:pPr>
            <a:fld id="{50F7CBBF-D470-4BF3-9158-5C0AC949961C}" type="slidenum">
              <a:rPr lang="hu-HU"/>
              <a:pPr>
                <a:defRPr/>
              </a:pPr>
              <a:t>‹#›</a:t>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extLst/>
          </a:lstStyle>
          <a:p>
            <a:r>
              <a:rPr lang="hu-HU" smtClean="0"/>
              <a:t>Mintacím szerkesztése</a:t>
            </a:r>
            <a:endParaRPr lang="en-US"/>
          </a:p>
        </p:txBody>
      </p:sp>
      <p:sp>
        <p:nvSpPr>
          <p:cNvPr id="3" name="Szöveg helye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hu-HU" smtClean="0"/>
              <a:t>Mintaszöveg szerkesztése</a:t>
            </a:r>
          </a:p>
        </p:txBody>
      </p:sp>
      <p:sp>
        <p:nvSpPr>
          <p:cNvPr id="4" name="Tartalom helye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5" name="Szöveg helye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hu-HU" smtClean="0"/>
              <a:t>Mintaszöveg szerkesztése</a:t>
            </a:r>
          </a:p>
        </p:txBody>
      </p:sp>
      <p:sp>
        <p:nvSpPr>
          <p:cNvPr id="6" name="Tartalom helye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7" name="Dátum helye 3"/>
          <p:cNvSpPr>
            <a:spLocks noGrp="1"/>
          </p:cNvSpPr>
          <p:nvPr>
            <p:ph type="dt" sz="half" idx="10"/>
          </p:nvPr>
        </p:nvSpPr>
        <p:spPr/>
        <p:txBody>
          <a:bodyPr/>
          <a:lstStyle>
            <a:lvl1pPr>
              <a:defRPr/>
            </a:lvl1pPr>
          </a:lstStyle>
          <a:p>
            <a:pPr>
              <a:defRPr/>
            </a:pPr>
            <a:endParaRPr lang="hu-HU"/>
          </a:p>
        </p:txBody>
      </p:sp>
      <p:sp>
        <p:nvSpPr>
          <p:cNvPr id="8" name="Élőláb helye 4"/>
          <p:cNvSpPr>
            <a:spLocks noGrp="1"/>
          </p:cNvSpPr>
          <p:nvPr>
            <p:ph type="ftr" sz="quarter" idx="11"/>
          </p:nvPr>
        </p:nvSpPr>
        <p:spPr/>
        <p:txBody>
          <a:bodyPr/>
          <a:lstStyle>
            <a:lvl1pPr>
              <a:defRPr/>
            </a:lvl1pPr>
          </a:lstStyle>
          <a:p>
            <a:pPr>
              <a:defRPr/>
            </a:pPr>
            <a:endParaRPr lang="hu-HU"/>
          </a:p>
        </p:txBody>
      </p:sp>
      <p:sp>
        <p:nvSpPr>
          <p:cNvPr id="9" name="Dia számának helye 5"/>
          <p:cNvSpPr>
            <a:spLocks noGrp="1"/>
          </p:cNvSpPr>
          <p:nvPr>
            <p:ph type="sldNum" sz="quarter" idx="12"/>
          </p:nvPr>
        </p:nvSpPr>
        <p:spPr/>
        <p:txBody>
          <a:bodyPr/>
          <a:lstStyle>
            <a:lvl1pPr>
              <a:defRPr/>
            </a:lvl1pPr>
          </a:lstStyle>
          <a:p>
            <a:pPr>
              <a:defRPr/>
            </a:pPr>
            <a:fld id="{77E5B563-1CC2-4CA4-A620-DFAAB3CDCA4B}" type="slidenum">
              <a:rPr lang="hu-HU"/>
              <a:pPr>
                <a:defRPr/>
              </a:pPr>
              <a:t>‹#›</a:t>
            </a:fld>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extLst/>
          </a:lstStyle>
          <a:p>
            <a:r>
              <a:rPr lang="hu-HU" smtClean="0"/>
              <a:t>Mintacím szerkesztése</a:t>
            </a:r>
            <a:endParaRPr lang="en-US"/>
          </a:p>
        </p:txBody>
      </p:sp>
      <p:sp>
        <p:nvSpPr>
          <p:cNvPr id="3" name="Dátum helye 3"/>
          <p:cNvSpPr>
            <a:spLocks noGrp="1"/>
          </p:cNvSpPr>
          <p:nvPr>
            <p:ph type="dt" sz="half" idx="10"/>
          </p:nvPr>
        </p:nvSpPr>
        <p:spPr/>
        <p:txBody>
          <a:bodyPr/>
          <a:lstStyle>
            <a:lvl1pPr>
              <a:defRPr/>
            </a:lvl1pPr>
          </a:lstStyle>
          <a:p>
            <a:pPr>
              <a:defRPr/>
            </a:pPr>
            <a:endParaRPr lang="hu-HU"/>
          </a:p>
        </p:txBody>
      </p:sp>
      <p:sp>
        <p:nvSpPr>
          <p:cNvPr id="4" name="Élőláb helye 4"/>
          <p:cNvSpPr>
            <a:spLocks noGrp="1"/>
          </p:cNvSpPr>
          <p:nvPr>
            <p:ph type="ftr" sz="quarter" idx="11"/>
          </p:nvPr>
        </p:nvSpPr>
        <p:spPr/>
        <p:txBody>
          <a:bodyPr/>
          <a:lstStyle>
            <a:lvl1pPr>
              <a:defRPr/>
            </a:lvl1pPr>
          </a:lstStyle>
          <a:p>
            <a:pPr>
              <a:defRPr/>
            </a:pPr>
            <a:endParaRPr lang="hu-HU"/>
          </a:p>
        </p:txBody>
      </p:sp>
      <p:sp>
        <p:nvSpPr>
          <p:cNvPr id="5" name="Dia számának helye 5"/>
          <p:cNvSpPr>
            <a:spLocks noGrp="1"/>
          </p:cNvSpPr>
          <p:nvPr>
            <p:ph type="sldNum" sz="quarter" idx="12"/>
          </p:nvPr>
        </p:nvSpPr>
        <p:spPr/>
        <p:txBody>
          <a:bodyPr/>
          <a:lstStyle>
            <a:lvl1pPr>
              <a:defRPr/>
            </a:lvl1pPr>
          </a:lstStyle>
          <a:p>
            <a:pPr>
              <a:defRPr/>
            </a:pPr>
            <a:fld id="{87D1E5FD-5F12-4190-9DDA-F97A4F572043}" type="slidenum">
              <a:rPr lang="hu-HU"/>
              <a:pPr>
                <a:defRPr/>
              </a:pPr>
              <a:t>‹#›</a:t>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lvl1pPr>
              <a:defRPr/>
            </a:lvl1pPr>
          </a:lstStyle>
          <a:p>
            <a:pPr>
              <a:defRPr/>
            </a:pPr>
            <a:endParaRPr lang="hu-HU"/>
          </a:p>
        </p:txBody>
      </p:sp>
      <p:sp>
        <p:nvSpPr>
          <p:cNvPr id="3" name="Élőláb helye 2"/>
          <p:cNvSpPr>
            <a:spLocks noGrp="1"/>
          </p:cNvSpPr>
          <p:nvPr>
            <p:ph type="ftr" sz="quarter" idx="11"/>
          </p:nvPr>
        </p:nvSpPr>
        <p:spPr/>
        <p:txBody>
          <a:bodyPr/>
          <a:lstStyle>
            <a:lvl1pPr>
              <a:defRPr/>
            </a:lvl1pPr>
          </a:lstStyle>
          <a:p>
            <a:pPr>
              <a:defRPr/>
            </a:pPr>
            <a:endParaRPr lang="hu-HU"/>
          </a:p>
        </p:txBody>
      </p:sp>
      <p:sp>
        <p:nvSpPr>
          <p:cNvPr id="4" name="Dia számának helye 3"/>
          <p:cNvSpPr>
            <a:spLocks noGrp="1"/>
          </p:cNvSpPr>
          <p:nvPr>
            <p:ph type="sldNum" sz="quarter" idx="12"/>
          </p:nvPr>
        </p:nvSpPr>
        <p:spPr/>
        <p:txBody>
          <a:bodyPr/>
          <a:lstStyle>
            <a:lvl1pPr>
              <a:defRPr/>
            </a:lvl1pPr>
          </a:lstStyle>
          <a:p>
            <a:pPr>
              <a:defRPr/>
            </a:pPr>
            <a:fld id="{49046E62-5684-4B15-8792-8CFDA20D546A}" type="slidenum">
              <a:rPr lang="hu-HU"/>
              <a:pPr>
                <a:defRPr/>
              </a:pPr>
              <a:t>‹#›</a:t>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5" name="Téglalap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6" name="Téglalap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Cím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hu-HU" smtClean="0"/>
              <a:t>Mintacím szerkesztése</a:t>
            </a:r>
            <a:endParaRPr lang="en-US"/>
          </a:p>
        </p:txBody>
      </p:sp>
      <p:sp>
        <p:nvSpPr>
          <p:cNvPr id="3" name="Tartalom helye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Szöveg helye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hu-HU" smtClean="0"/>
              <a:t>Mintaszöveg szerkesztése</a:t>
            </a:r>
          </a:p>
        </p:txBody>
      </p:sp>
      <p:sp>
        <p:nvSpPr>
          <p:cNvPr id="7" name="Dátum helye 4"/>
          <p:cNvSpPr>
            <a:spLocks noGrp="1"/>
          </p:cNvSpPr>
          <p:nvPr>
            <p:ph type="dt" sz="half" idx="10"/>
          </p:nvPr>
        </p:nvSpPr>
        <p:spPr/>
        <p:txBody>
          <a:bodyPr/>
          <a:lstStyle>
            <a:lvl1pPr>
              <a:defRPr/>
            </a:lvl1pPr>
          </a:lstStyle>
          <a:p>
            <a:pPr>
              <a:defRPr/>
            </a:pPr>
            <a:endParaRPr lang="hu-HU"/>
          </a:p>
        </p:txBody>
      </p:sp>
      <p:sp>
        <p:nvSpPr>
          <p:cNvPr id="8" name="Élőláb helye 5"/>
          <p:cNvSpPr>
            <a:spLocks noGrp="1"/>
          </p:cNvSpPr>
          <p:nvPr>
            <p:ph type="ftr" sz="quarter" idx="11"/>
          </p:nvPr>
        </p:nvSpPr>
        <p:spPr/>
        <p:txBody>
          <a:bodyPr/>
          <a:lstStyle>
            <a:lvl1pPr>
              <a:defRPr/>
            </a:lvl1pPr>
          </a:lstStyle>
          <a:p>
            <a:pPr>
              <a:defRPr/>
            </a:pPr>
            <a:endParaRPr lang="hu-HU"/>
          </a:p>
        </p:txBody>
      </p:sp>
      <p:sp>
        <p:nvSpPr>
          <p:cNvPr id="9" name="Dia számának helye 6"/>
          <p:cNvSpPr>
            <a:spLocks noGrp="1"/>
          </p:cNvSpPr>
          <p:nvPr>
            <p:ph type="sldNum" sz="quarter" idx="12"/>
          </p:nvPr>
        </p:nvSpPr>
        <p:spPr/>
        <p:txBody>
          <a:bodyPr/>
          <a:lstStyle>
            <a:lvl1pPr>
              <a:defRPr/>
            </a:lvl1pPr>
          </a:lstStyle>
          <a:p>
            <a:pPr>
              <a:defRPr/>
            </a:pPr>
            <a:fld id="{54134162-D5EB-4212-9A1E-7C1EFF4A0F24}" type="slidenum">
              <a:rPr lang="hu-HU"/>
              <a:pPr>
                <a:defRPr/>
              </a:pPr>
              <a:t>‹#›</a:t>
            </a:fld>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5" name="Téglalap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6" name="Téglalap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Cím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hu-HU" smtClean="0"/>
              <a:t>Mintacím szerkesztése</a:t>
            </a:r>
            <a:endParaRPr lang="en-US"/>
          </a:p>
        </p:txBody>
      </p:sp>
      <p:sp>
        <p:nvSpPr>
          <p:cNvPr id="3" name="Kép helye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hu-HU" noProof="0" smtClean="0"/>
              <a:t>Kép beszúrásához kattintson az ikonra</a:t>
            </a:r>
            <a:endParaRPr lang="en-US" noProof="0" dirty="0"/>
          </a:p>
        </p:txBody>
      </p:sp>
      <p:sp>
        <p:nvSpPr>
          <p:cNvPr id="4" name="Szöveg helye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hu-HU" smtClean="0"/>
              <a:t>Mintaszöveg szerkesztése</a:t>
            </a:r>
          </a:p>
        </p:txBody>
      </p:sp>
      <p:sp>
        <p:nvSpPr>
          <p:cNvPr id="7" name="Dátum helye 4"/>
          <p:cNvSpPr>
            <a:spLocks noGrp="1"/>
          </p:cNvSpPr>
          <p:nvPr>
            <p:ph type="dt" sz="half" idx="10"/>
          </p:nvPr>
        </p:nvSpPr>
        <p:spPr>
          <a:xfrm>
            <a:off x="165100" y="1169988"/>
            <a:ext cx="2522538" cy="201612"/>
          </a:xfrm>
        </p:spPr>
        <p:txBody>
          <a:bodyPr/>
          <a:lstStyle>
            <a:lvl1pPr>
              <a:defRPr/>
            </a:lvl1pPr>
          </a:lstStyle>
          <a:p>
            <a:pPr>
              <a:defRPr/>
            </a:pPr>
            <a:endParaRPr lang="hu-HU"/>
          </a:p>
        </p:txBody>
      </p:sp>
      <p:sp>
        <p:nvSpPr>
          <p:cNvPr id="8" name="Élőláb helye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hu-HU"/>
          </a:p>
        </p:txBody>
      </p:sp>
      <p:sp>
        <p:nvSpPr>
          <p:cNvPr id="9" name="Dia számának helye 6"/>
          <p:cNvSpPr>
            <a:spLocks noGrp="1"/>
          </p:cNvSpPr>
          <p:nvPr>
            <p:ph type="sldNum" sz="quarter" idx="12"/>
          </p:nvPr>
        </p:nvSpPr>
        <p:spPr>
          <a:xfrm>
            <a:off x="8339138" y="1169988"/>
            <a:ext cx="733425" cy="201612"/>
          </a:xfrm>
        </p:spPr>
        <p:txBody>
          <a:bodyPr/>
          <a:lstStyle>
            <a:lvl1pPr>
              <a:defRPr/>
            </a:lvl1pPr>
          </a:lstStyle>
          <a:p>
            <a:pPr>
              <a:defRPr/>
            </a:pPr>
            <a:fld id="{83E6C535-291F-44C8-8851-7B30C1D39A18}" type="slidenum">
              <a:rPr lang="hu-HU"/>
              <a:pPr>
                <a:defRPr/>
              </a:pPr>
              <a:t>‹#›</a:t>
            </a:fld>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extLst/>
          </a:lstStyle>
          <a:p>
            <a:r>
              <a:rPr lang="hu-HU" smtClean="0"/>
              <a:t>Mintacím szerkesztése</a:t>
            </a:r>
            <a:endParaRPr lang="en-US"/>
          </a:p>
        </p:txBody>
      </p:sp>
      <p:sp>
        <p:nvSpPr>
          <p:cNvPr id="3" name="Függőleges szöveg helye 2"/>
          <p:cNvSpPr>
            <a:spLocks noGrp="1"/>
          </p:cNvSpPr>
          <p:nvPr>
            <p:ph type="body" orient="vert" idx="1"/>
          </p:nvPr>
        </p:nvSpPr>
        <p:spPr/>
        <p:txBody>
          <a:bodyPr vert="eaVert"/>
          <a:lstStyle>
            <a:extLs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Dátum helye 3"/>
          <p:cNvSpPr>
            <a:spLocks noGrp="1"/>
          </p:cNvSpPr>
          <p:nvPr>
            <p:ph type="dt" sz="half" idx="10"/>
          </p:nvPr>
        </p:nvSpPr>
        <p:spPr/>
        <p:txBody>
          <a:bodyPr/>
          <a:lstStyle>
            <a:lvl1pPr>
              <a:defRPr/>
            </a:lvl1pPr>
          </a:lstStyle>
          <a:p>
            <a:pPr>
              <a:defRPr/>
            </a:pPr>
            <a:endParaRPr lang="hu-HU"/>
          </a:p>
        </p:txBody>
      </p:sp>
      <p:sp>
        <p:nvSpPr>
          <p:cNvPr id="5" name="Élőláb helye 4"/>
          <p:cNvSpPr>
            <a:spLocks noGrp="1"/>
          </p:cNvSpPr>
          <p:nvPr>
            <p:ph type="ftr" sz="quarter" idx="11"/>
          </p:nvPr>
        </p:nvSpPr>
        <p:spPr/>
        <p:txBody>
          <a:bodyPr/>
          <a:lstStyle>
            <a:lvl1pPr>
              <a:defRPr/>
            </a:lvl1pPr>
          </a:lstStyle>
          <a:p>
            <a:pPr>
              <a:defRPr/>
            </a:pPr>
            <a:endParaRPr lang="hu-HU"/>
          </a:p>
        </p:txBody>
      </p:sp>
      <p:sp>
        <p:nvSpPr>
          <p:cNvPr id="6" name="Dia számának helye 5"/>
          <p:cNvSpPr>
            <a:spLocks noGrp="1"/>
          </p:cNvSpPr>
          <p:nvPr>
            <p:ph type="sldNum" sz="quarter" idx="12"/>
          </p:nvPr>
        </p:nvSpPr>
        <p:spPr/>
        <p:txBody>
          <a:bodyPr/>
          <a:lstStyle>
            <a:lvl1pPr>
              <a:defRPr/>
            </a:lvl1pPr>
          </a:lstStyle>
          <a:p>
            <a:pPr>
              <a:defRPr/>
            </a:pPr>
            <a:fld id="{E0A880DF-478F-4554-A598-01CDA84553B3}" type="slidenum">
              <a:rPr lang="hu-HU"/>
              <a:pPr>
                <a:defRPr/>
              </a:pPr>
              <a:t>‹#›</a:t>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Függőleges cím és szöveg">
    <p:spTree>
      <p:nvGrpSpPr>
        <p:cNvPr id="1" name=""/>
        <p:cNvGrpSpPr/>
        <p:nvPr/>
      </p:nvGrpSpPr>
      <p:grpSpPr>
        <a:xfrm>
          <a:off x="0" y="0"/>
          <a:ext cx="0" cy="0"/>
          <a:chOff x="0" y="0"/>
          <a:chExt cx="0" cy="0"/>
        </a:xfrm>
      </p:grpSpPr>
      <p:sp>
        <p:nvSpPr>
          <p:cNvPr id="4" name="Téglalap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5" name="Téglalap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Függőleges cím 1"/>
          <p:cNvSpPr>
            <a:spLocks noGrp="1"/>
          </p:cNvSpPr>
          <p:nvPr>
            <p:ph type="title" orient="vert"/>
          </p:nvPr>
        </p:nvSpPr>
        <p:spPr>
          <a:xfrm>
            <a:off x="6781800" y="274640"/>
            <a:ext cx="1905000" cy="5851525"/>
          </a:xfrm>
        </p:spPr>
        <p:txBody>
          <a:bodyPr vert="eaVert"/>
          <a:lstStyle>
            <a:extLst/>
          </a:lstStyle>
          <a:p>
            <a:r>
              <a:rPr lang="hu-HU" smtClean="0"/>
              <a:t>Mintacím szerkesztése</a:t>
            </a:r>
            <a:endParaRPr lang="en-US"/>
          </a:p>
        </p:txBody>
      </p:sp>
      <p:sp>
        <p:nvSpPr>
          <p:cNvPr id="3" name="Függőleges szöveg helye 2"/>
          <p:cNvSpPr>
            <a:spLocks noGrp="1"/>
          </p:cNvSpPr>
          <p:nvPr>
            <p:ph type="body" orient="vert" idx="1"/>
          </p:nvPr>
        </p:nvSpPr>
        <p:spPr>
          <a:xfrm>
            <a:off x="457200" y="304800"/>
            <a:ext cx="6019800" cy="5851525"/>
          </a:xfrm>
        </p:spPr>
        <p:txBody>
          <a:bodyPr vert="eaVert"/>
          <a:lstStyle>
            <a:extLs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6" name="Dátum helye 3"/>
          <p:cNvSpPr>
            <a:spLocks noGrp="1"/>
          </p:cNvSpPr>
          <p:nvPr>
            <p:ph type="dt" sz="half" idx="10"/>
          </p:nvPr>
        </p:nvSpPr>
        <p:spPr/>
        <p:txBody>
          <a:bodyPr/>
          <a:lstStyle>
            <a:lvl1pPr>
              <a:defRPr/>
            </a:lvl1pPr>
          </a:lstStyle>
          <a:p>
            <a:pPr>
              <a:defRPr/>
            </a:pPr>
            <a:endParaRPr lang="hu-HU"/>
          </a:p>
        </p:txBody>
      </p:sp>
      <p:sp>
        <p:nvSpPr>
          <p:cNvPr id="7" name="Élőláb helye 4"/>
          <p:cNvSpPr>
            <a:spLocks noGrp="1"/>
          </p:cNvSpPr>
          <p:nvPr>
            <p:ph type="ftr" sz="quarter" idx="11"/>
          </p:nvPr>
        </p:nvSpPr>
        <p:spPr>
          <a:xfrm>
            <a:off x="2640013" y="6376988"/>
            <a:ext cx="3836987" cy="365125"/>
          </a:xfrm>
        </p:spPr>
        <p:txBody>
          <a:bodyPr/>
          <a:lstStyle>
            <a:lvl1pPr>
              <a:defRPr/>
            </a:lvl1pPr>
          </a:lstStyle>
          <a:p>
            <a:pPr>
              <a:defRPr/>
            </a:pPr>
            <a:endParaRPr lang="hu-HU"/>
          </a:p>
        </p:txBody>
      </p:sp>
      <p:sp>
        <p:nvSpPr>
          <p:cNvPr id="8" name="Dia számának helye 5"/>
          <p:cNvSpPr>
            <a:spLocks noGrp="1"/>
          </p:cNvSpPr>
          <p:nvPr>
            <p:ph type="sldNum" sz="quarter" idx="12"/>
          </p:nvPr>
        </p:nvSpPr>
        <p:spPr/>
        <p:txBody>
          <a:bodyPr/>
          <a:lstStyle>
            <a:lvl1pPr>
              <a:defRPr/>
            </a:lvl1pPr>
          </a:lstStyle>
          <a:p>
            <a:pPr>
              <a:defRPr/>
            </a:pPr>
            <a:fld id="{67AAD8F8-237C-4356-9011-50DF8B884FFC}" type="slidenum">
              <a:rPr lang="hu-HU"/>
              <a:pPr>
                <a:defRPr/>
              </a:pPr>
              <a:t>‹#›</a:t>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 name="Téglalap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7" name="Téglalap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a:defRPr/>
            </a:pPr>
            <a:endParaRPr lang="en-US"/>
          </a:p>
        </p:txBody>
      </p:sp>
      <p:sp>
        <p:nvSpPr>
          <p:cNvPr id="2" name="Cím helye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hu-HU" smtClean="0"/>
              <a:t>Mintacím szerkesztése</a:t>
            </a:r>
            <a:endParaRPr lang="en-US"/>
          </a:p>
        </p:txBody>
      </p:sp>
      <p:sp>
        <p:nvSpPr>
          <p:cNvPr id="1029" name="Szöveg helye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smtClean="0"/>
          </a:p>
        </p:txBody>
      </p:sp>
      <p:sp>
        <p:nvSpPr>
          <p:cNvPr id="4" name="Dátum helye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pPr>
              <a:defRPr/>
            </a:pPr>
            <a:endParaRPr lang="hu-HU"/>
          </a:p>
        </p:txBody>
      </p:sp>
      <p:sp>
        <p:nvSpPr>
          <p:cNvPr id="5" name="Élőláb helye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pPr>
              <a:defRPr/>
            </a:pPr>
            <a:endParaRPr lang="hu-HU"/>
          </a:p>
        </p:txBody>
      </p:sp>
      <p:sp>
        <p:nvSpPr>
          <p:cNvPr id="6" name="Dia számának helye 5"/>
          <p:cNvSpPr>
            <a:spLocks noGrp="1"/>
          </p:cNvSpPr>
          <p:nvPr>
            <p:ph type="sldNum" sz="quarter" idx="4"/>
          </p:nvPr>
        </p:nvSpPr>
        <p:spPr>
          <a:xfrm>
            <a:off x="8204200" y="6477000"/>
            <a:ext cx="733425" cy="274638"/>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a:defRPr/>
            </a:pPr>
            <a:fld id="{73DA871C-9B1E-4DA2-8AC8-334925B7E13F}" type="slidenum">
              <a:rPr lang="hu-HU"/>
              <a:pPr>
                <a:defRPr/>
              </a:pPr>
              <a:t>‹#›</a:t>
            </a:fld>
            <a:endParaRPr lang="hu-HU"/>
          </a:p>
        </p:txBody>
      </p:sp>
    </p:spTree>
  </p:cSld>
  <p:clrMap bg1="dk1" tx1="lt1" bg2="dk2" tx2="lt2" accent1="accent1" accent2="accent2" accent3="accent3" accent4="accent4" accent5="accent5" accent6="accent6" hlink="hlink" folHlink="folHlink"/>
  <p:sldLayoutIdLst>
    <p:sldLayoutId id="2147483751" r:id="rId1"/>
    <p:sldLayoutId id="2147483746" r:id="rId2"/>
    <p:sldLayoutId id="2147483752" r:id="rId3"/>
    <p:sldLayoutId id="2147483747" r:id="rId4"/>
    <p:sldLayoutId id="2147483748" r:id="rId5"/>
    <p:sldLayoutId id="2147483749" r:id="rId6"/>
    <p:sldLayoutId id="2147483753" r:id="rId7"/>
    <p:sldLayoutId id="2147483754" r:id="rId8"/>
    <p:sldLayoutId id="2147483755" r:id="rId9"/>
    <p:sldLayoutId id="2147483750" r:id="rId10"/>
    <p:sldLayoutId id="2147483756" r:id="rId11"/>
  </p:sldLayoutIdLst>
  <p:txStyles>
    <p:titleStyle>
      <a:lvl1pPr algn="l" rtl="0" eaLnBrk="0" fontAlgn="base" hangingPunct="0">
        <a:spcBef>
          <a:spcPct val="0"/>
        </a:spcBef>
        <a:spcAft>
          <a:spcPct val="0"/>
        </a:spcAft>
        <a:defRPr sz="4500" b="1" kern="1200">
          <a:solidFill>
            <a:srgbClr val="FFC800"/>
          </a:solidFill>
          <a:latin typeface="+mj-lt"/>
          <a:ea typeface="+mj-ea"/>
          <a:cs typeface="+mj-cs"/>
        </a:defRPr>
      </a:lvl1pPr>
      <a:lvl2pPr algn="l" rtl="0" eaLnBrk="0" fontAlgn="base" hangingPunct="0">
        <a:spcBef>
          <a:spcPct val="0"/>
        </a:spcBef>
        <a:spcAft>
          <a:spcPct val="0"/>
        </a:spcAft>
        <a:defRPr sz="4500" b="1">
          <a:solidFill>
            <a:srgbClr val="FFC800"/>
          </a:solidFill>
          <a:latin typeface="Corbel" pitchFamily="34" charset="0"/>
        </a:defRPr>
      </a:lvl2pPr>
      <a:lvl3pPr algn="l" rtl="0" eaLnBrk="0" fontAlgn="base" hangingPunct="0">
        <a:spcBef>
          <a:spcPct val="0"/>
        </a:spcBef>
        <a:spcAft>
          <a:spcPct val="0"/>
        </a:spcAft>
        <a:defRPr sz="4500" b="1">
          <a:solidFill>
            <a:srgbClr val="FFC800"/>
          </a:solidFill>
          <a:latin typeface="Corbel" pitchFamily="34" charset="0"/>
        </a:defRPr>
      </a:lvl3pPr>
      <a:lvl4pPr algn="l" rtl="0" eaLnBrk="0" fontAlgn="base" hangingPunct="0">
        <a:spcBef>
          <a:spcPct val="0"/>
        </a:spcBef>
        <a:spcAft>
          <a:spcPct val="0"/>
        </a:spcAft>
        <a:defRPr sz="4500" b="1">
          <a:solidFill>
            <a:srgbClr val="FFC800"/>
          </a:solidFill>
          <a:latin typeface="Corbel" pitchFamily="34" charset="0"/>
        </a:defRPr>
      </a:lvl4pPr>
      <a:lvl5pPr algn="l" rtl="0" eaLnBrk="0" fontAlgn="base" hangingPunct="0">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0" fontAlgn="base" hangingPunct="0">
        <a:spcBef>
          <a:spcPct val="20000"/>
        </a:spcBef>
        <a:spcAft>
          <a:spcPct val="0"/>
        </a:spcAft>
        <a:buClr>
          <a:srgbClr val="E66C7D"/>
        </a:buClr>
        <a:buFont typeface="Arial" pitchFamily="34" charset="0"/>
        <a:buChar char="▪"/>
        <a:defRPr sz="2400" kern="1200">
          <a:solidFill>
            <a:schemeClr val="tx1"/>
          </a:solidFill>
          <a:latin typeface="+mn-lt"/>
          <a:ea typeface="+mn-ea"/>
          <a:cs typeface="+mn-cs"/>
        </a:defRPr>
      </a:lvl3pPr>
      <a:lvl4pPr marL="1216025" indent="-182563" algn="l" rtl="0" eaLnBrk="0" fontAlgn="base" hangingPunct="0">
        <a:spcBef>
          <a:spcPct val="20000"/>
        </a:spcBef>
        <a:spcAft>
          <a:spcPct val="0"/>
        </a:spcAft>
        <a:buClr>
          <a:srgbClr val="6BB76D"/>
        </a:buClr>
        <a:buFont typeface="Arial" pitchFamily="34" charset="0"/>
        <a:buChar char="▪"/>
        <a:defRPr sz="2000" kern="1200">
          <a:solidFill>
            <a:schemeClr val="tx1"/>
          </a:solidFill>
          <a:latin typeface="+mn-lt"/>
          <a:ea typeface="+mn-ea"/>
          <a:cs typeface="+mn-cs"/>
        </a:defRPr>
      </a:lvl4pPr>
      <a:lvl5pPr marL="1425575" indent="-182563" algn="l" rtl="0" eaLnBrk="0" fontAlgn="base" hangingPunct="0">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oachkepzes.szervezetepites.hu/" TargetMode="Externa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www.mentofaktura.hu/" TargetMode="External"/><Relationship Id="rId4" Type="http://schemas.openxmlformats.org/officeDocument/2006/relationships/hyperlink" Target="http://coachok.ning.com/"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Layout" Target="../diagrams/layout7.xml"/><Relationship Id="rId7" Type="http://schemas.openxmlformats.org/officeDocument/2006/relationships/image" Target="../media/image2.png"/><Relationship Id="rId12" Type="http://schemas.microsoft.com/office/2007/relationships/diagramDrawing" Target="../diagrams/drawing8.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11" Type="http://schemas.openxmlformats.org/officeDocument/2006/relationships/diagramColors" Target="../diagrams/colors8.xml"/><Relationship Id="rId5" Type="http://schemas.openxmlformats.org/officeDocument/2006/relationships/diagramColors" Target="../diagrams/colors7.xml"/><Relationship Id="rId10" Type="http://schemas.openxmlformats.org/officeDocument/2006/relationships/diagramQuickStyle" Target="../diagrams/quickStyle8.xml"/><Relationship Id="rId4" Type="http://schemas.openxmlformats.org/officeDocument/2006/relationships/diagramQuickStyle" Target="../diagrams/quickStyle7.xml"/><Relationship Id="rId9"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2.pn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pPr eaLnBrk="1" fontAlgn="auto" hangingPunct="1">
              <a:spcAft>
                <a:spcPts val="0"/>
              </a:spcAft>
              <a:defRPr/>
            </a:pPr>
            <a:r>
              <a:rPr lang="hu-HU" dirty="0" smtClean="0">
                <a:solidFill>
                  <a:schemeClr val="accent1">
                    <a:satMod val="150000"/>
                  </a:schemeClr>
                </a:solidFill>
              </a:rPr>
              <a:t>BESZÉDAKTUS-ELMÉLET</a:t>
            </a:r>
            <a:endParaRPr lang="hu-HU" dirty="0">
              <a:solidFill>
                <a:schemeClr val="accent1">
                  <a:satMod val="150000"/>
                </a:schemeClr>
              </a:solidFill>
            </a:endParaRPr>
          </a:p>
        </p:txBody>
      </p:sp>
      <p:sp>
        <p:nvSpPr>
          <p:cNvPr id="3" name="Alcím 2"/>
          <p:cNvSpPr>
            <a:spLocks noGrp="1"/>
          </p:cNvSpPr>
          <p:nvPr>
            <p:ph type="subTitle" idx="1"/>
          </p:nvPr>
        </p:nvSpPr>
        <p:spPr>
          <a:xfrm>
            <a:off x="685800" y="1828800"/>
            <a:ext cx="8077200" cy="1500188"/>
          </a:xfrm>
        </p:spPr>
        <p:txBody>
          <a:bodyPr rtlCol="0">
            <a:normAutofit fontScale="85000" lnSpcReduction="20000"/>
          </a:bodyPr>
          <a:lstStyle/>
          <a:p>
            <a:pPr eaLnBrk="1" fontAlgn="auto" hangingPunct="1">
              <a:spcBef>
                <a:spcPts val="0"/>
              </a:spcBef>
              <a:spcAft>
                <a:spcPts val="0"/>
              </a:spcAft>
              <a:buFont typeface="Wingdings 2"/>
              <a:buNone/>
              <a:defRPr/>
            </a:pPr>
            <a:r>
              <a:rPr lang="hu-HU" sz="3000" dirty="0" smtClean="0"/>
              <a:t>Magyar </a:t>
            </a:r>
            <a:r>
              <a:rPr lang="hu-HU" sz="3000" dirty="0" err="1" smtClean="0"/>
              <a:t>Coachszövetség</a:t>
            </a:r>
            <a:r>
              <a:rPr lang="hu-HU" sz="3000" dirty="0" smtClean="0"/>
              <a:t> Közhasznú Alapítvány</a:t>
            </a:r>
          </a:p>
          <a:p>
            <a:pPr eaLnBrk="1" fontAlgn="auto" hangingPunct="1">
              <a:spcBef>
                <a:spcPts val="0"/>
              </a:spcBef>
              <a:spcAft>
                <a:spcPts val="0"/>
              </a:spcAft>
              <a:defRPr/>
            </a:pPr>
            <a:r>
              <a:rPr lang="hu-HU" sz="3000" dirty="0" smtClean="0">
                <a:solidFill>
                  <a:srgbClr val="FF0000"/>
                </a:solidFill>
              </a:rPr>
              <a:t>Cselekvésközpontú –</a:t>
            </a:r>
            <a:r>
              <a:rPr lang="hu-HU" sz="3000" dirty="0" err="1" smtClean="0">
                <a:solidFill>
                  <a:srgbClr val="FF0000"/>
                </a:solidFill>
              </a:rPr>
              <a:t>ontological-</a:t>
            </a:r>
            <a:r>
              <a:rPr lang="hu-HU" sz="3000" dirty="0" smtClean="0">
                <a:solidFill>
                  <a:srgbClr val="FF0000"/>
                </a:solidFill>
              </a:rPr>
              <a:t> </a:t>
            </a:r>
            <a:r>
              <a:rPr lang="hu-HU" sz="3000" dirty="0" err="1" smtClean="0">
                <a:solidFill>
                  <a:srgbClr val="FF0000"/>
                </a:solidFill>
              </a:rPr>
              <a:t>coaching</a:t>
            </a:r>
            <a:r>
              <a:rPr lang="hu-HU" sz="2800" baseline="30000" dirty="0" smtClean="0"/>
              <a:t> ®</a:t>
            </a:r>
            <a:endParaRPr lang="hu-HU" sz="3000" dirty="0" smtClean="0">
              <a:solidFill>
                <a:srgbClr val="FF0000"/>
              </a:solidFill>
            </a:endParaRPr>
          </a:p>
          <a:p>
            <a:pPr eaLnBrk="1" fontAlgn="auto" hangingPunct="1">
              <a:spcBef>
                <a:spcPts val="0"/>
              </a:spcBef>
              <a:spcAft>
                <a:spcPts val="0"/>
              </a:spcAft>
              <a:buFont typeface="Wingdings 2"/>
              <a:buNone/>
              <a:defRPr/>
            </a:pPr>
            <a:endParaRPr lang="hu-HU" dirty="0" smtClean="0"/>
          </a:p>
          <a:p>
            <a:pPr eaLnBrk="1" fontAlgn="auto" hangingPunct="1">
              <a:spcBef>
                <a:spcPts val="0"/>
              </a:spcBef>
              <a:spcAft>
                <a:spcPts val="0"/>
              </a:spcAft>
              <a:buFont typeface="Wingdings 2"/>
              <a:buNone/>
              <a:defRPr/>
            </a:pPr>
            <a:endParaRPr lang="hu-HU" dirty="0" smtClean="0"/>
          </a:p>
          <a:p>
            <a:pPr eaLnBrk="1" fontAlgn="auto" hangingPunct="1">
              <a:spcBef>
                <a:spcPts val="0"/>
              </a:spcBef>
              <a:spcAft>
                <a:spcPts val="0"/>
              </a:spcAft>
              <a:buFont typeface="Wingdings 2"/>
              <a:buNone/>
              <a:defRPr/>
            </a:pPr>
            <a:endParaRPr lang="hu-HU" dirty="0" smtClean="0"/>
          </a:p>
          <a:p>
            <a:pPr eaLnBrk="1" fontAlgn="auto" hangingPunct="1">
              <a:spcBef>
                <a:spcPts val="0"/>
              </a:spcBef>
              <a:spcAft>
                <a:spcPts val="0"/>
              </a:spcAft>
              <a:buFont typeface="Wingdings 2"/>
              <a:buNone/>
              <a:defRPr/>
            </a:pPr>
            <a:r>
              <a:rPr lang="hu-HU" dirty="0" smtClean="0"/>
              <a:t>FLORES-FÉLE GYAKORLATOK MEGALAPOZÁSA 2.</a:t>
            </a:r>
            <a:endParaRPr lang="hu-HU" dirty="0"/>
          </a:p>
        </p:txBody>
      </p:sp>
      <p:pic>
        <p:nvPicPr>
          <p:cNvPr id="8196" name="Kép 5" descr="cooltext481927147.png"/>
          <p:cNvPicPr>
            <a:picLocks noChangeAspect="1"/>
          </p:cNvPicPr>
          <p:nvPr/>
        </p:nvPicPr>
        <p:blipFill>
          <a:blip r:embed="rId2" cstate="print"/>
          <a:srcRect/>
          <a:stretch>
            <a:fillRect/>
          </a:stretch>
        </p:blipFill>
        <p:spPr bwMode="auto">
          <a:xfrm>
            <a:off x="7415213" y="4462463"/>
            <a:ext cx="1728787" cy="2395537"/>
          </a:xfrm>
          <a:prstGeom prst="rect">
            <a:avLst/>
          </a:prstGeom>
          <a:noFill/>
          <a:ln w="9525">
            <a:noFill/>
            <a:miter lim="800000"/>
            <a:headEnd/>
            <a:tailEnd/>
          </a:ln>
        </p:spPr>
      </p:pic>
      <p:sp>
        <p:nvSpPr>
          <p:cNvPr id="8197" name="Szövegdoboz 3"/>
          <p:cNvSpPr txBox="1">
            <a:spLocks noChangeArrowheads="1"/>
          </p:cNvSpPr>
          <p:nvPr/>
        </p:nvSpPr>
        <p:spPr bwMode="auto">
          <a:xfrm>
            <a:off x="395288" y="5226050"/>
            <a:ext cx="7858125" cy="1631950"/>
          </a:xfrm>
          <a:prstGeom prst="rect">
            <a:avLst/>
          </a:prstGeom>
          <a:noFill/>
          <a:ln w="9525">
            <a:noFill/>
            <a:miter lim="800000"/>
            <a:headEnd/>
            <a:tailEnd/>
          </a:ln>
        </p:spPr>
        <p:txBody>
          <a:bodyPr>
            <a:spAutoFit/>
          </a:bodyPr>
          <a:lstStyle/>
          <a:p>
            <a:endParaRPr lang="hu-HU" sz="1600">
              <a:latin typeface="Garamond" pitchFamily="18" charset="0"/>
              <a:hlinkClick r:id="rId3"/>
            </a:endParaRPr>
          </a:p>
          <a:p>
            <a:r>
              <a:rPr lang="hu-HU" sz="1600">
                <a:latin typeface="Garamond" pitchFamily="18" charset="0"/>
              </a:rPr>
              <a:t>Képzés:  </a:t>
            </a:r>
            <a:r>
              <a:rPr lang="hu-HU" sz="1600">
                <a:solidFill>
                  <a:srgbClr val="0070C0"/>
                </a:solidFill>
                <a:latin typeface="Garamond" pitchFamily="18" charset="0"/>
                <a:hlinkClick r:id="rId3"/>
              </a:rPr>
              <a:t>http://coachkepzes.szervezetepites.hu</a:t>
            </a:r>
            <a:endParaRPr lang="hu-HU" sz="1600">
              <a:solidFill>
                <a:srgbClr val="0070C0"/>
              </a:solidFill>
              <a:latin typeface="Garamond" pitchFamily="18" charset="0"/>
            </a:endParaRPr>
          </a:p>
          <a:p>
            <a:r>
              <a:rPr lang="hu-HU" sz="1600">
                <a:latin typeface="Garamond" pitchFamily="18" charset="0"/>
              </a:rPr>
              <a:t>Közösségi oldal : </a:t>
            </a:r>
            <a:r>
              <a:rPr lang="hu-HU" sz="1600">
                <a:latin typeface="Garamond" pitchFamily="18" charset="0"/>
                <a:hlinkClick r:id="rId4"/>
              </a:rPr>
              <a:t>http://coachok.ning.com</a:t>
            </a:r>
            <a:endParaRPr lang="hu-HU" sz="1600">
              <a:latin typeface="Garamond" pitchFamily="18" charset="0"/>
            </a:endParaRPr>
          </a:p>
          <a:p>
            <a:r>
              <a:rPr lang="hu-HU" sz="1600">
                <a:latin typeface="Garamond" pitchFamily="18" charset="0"/>
              </a:rPr>
              <a:t>Mentofaktúra folyóirat-filozófia és coaching: </a:t>
            </a:r>
            <a:r>
              <a:rPr lang="hu-HU" sz="1600">
                <a:latin typeface="Garamond" pitchFamily="18" charset="0"/>
                <a:hlinkClick r:id="rId5"/>
              </a:rPr>
              <a:t>http://www.mentofaktura.hu</a:t>
            </a:r>
            <a:endParaRPr lang="hu-HU" sz="1600">
              <a:latin typeface="Garamond" pitchFamily="18" charset="0"/>
            </a:endParaRPr>
          </a:p>
          <a:p>
            <a:endParaRPr lang="hu-HU" sz="2400">
              <a:latin typeface="Garamond" pitchFamily="18" charset="0"/>
            </a:endParaRPr>
          </a:p>
          <a:p>
            <a:r>
              <a:rPr lang="hu-HU" sz="1200">
                <a:latin typeface="Garamond" pitchFamily="18" charset="0"/>
              </a:rPr>
              <a:t>Kulcsszavak: coach, coachok, coach képzés, mediátor, mediáció, mediátor képzés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55576" y="404664"/>
            <a:ext cx="8013700" cy="1636712"/>
          </a:xfrm>
        </p:spPr>
        <p:txBody>
          <a:bodyPr>
            <a:normAutofit fontScale="90000"/>
          </a:bodyPr>
          <a:lstStyle/>
          <a:p>
            <a:pPr eaLnBrk="1" fontAlgn="auto" hangingPunct="1">
              <a:spcAft>
                <a:spcPts val="0"/>
              </a:spcAft>
              <a:defRPr/>
            </a:pPr>
            <a:r>
              <a:rPr lang="hu-HU" dirty="0" smtClean="0">
                <a:solidFill>
                  <a:schemeClr val="accent1">
                    <a:satMod val="150000"/>
                  </a:schemeClr>
                </a:solidFill>
              </a:rPr>
              <a:t>Beszédaktusok elmélete és gyakorlata tanulásának indokoltsága a </a:t>
            </a:r>
            <a:r>
              <a:rPr lang="hu-HU" dirty="0" err="1" smtClean="0">
                <a:solidFill>
                  <a:schemeClr val="accent1">
                    <a:satMod val="150000"/>
                  </a:schemeClr>
                </a:solidFill>
              </a:rPr>
              <a:t>coachingban</a:t>
            </a:r>
            <a:endParaRPr lang="hu-HU" dirty="0">
              <a:solidFill>
                <a:schemeClr val="accent1">
                  <a:satMod val="150000"/>
                </a:schemeClr>
              </a:solidFill>
            </a:endParaRPr>
          </a:p>
        </p:txBody>
      </p:sp>
      <p:sp>
        <p:nvSpPr>
          <p:cNvPr id="9219" name="Szöveg helye 2"/>
          <p:cNvSpPr>
            <a:spLocks noGrp="1"/>
          </p:cNvSpPr>
          <p:nvPr>
            <p:ph type="body" idx="1"/>
          </p:nvPr>
        </p:nvSpPr>
        <p:spPr>
          <a:xfrm>
            <a:off x="684213" y="2852738"/>
            <a:ext cx="8021637" cy="2305050"/>
          </a:xfrm>
        </p:spPr>
        <p:txBody>
          <a:bodyPr/>
          <a:lstStyle/>
          <a:p>
            <a:pPr eaLnBrk="1" hangingPunct="1"/>
            <a:r>
              <a:rPr lang="hu-HU" smtClean="0"/>
              <a:t>Fernando Flores szerint a szervezetek működését (bárminek az eladása és vétele) speciális beszédaktusokkal írható le. Erre építi a szervezeti tréningjeit, illetve döntésmenedzsmenttel kapcsolatos számítógépes programjait.</a:t>
            </a:r>
          </a:p>
        </p:txBody>
      </p:sp>
      <p:pic>
        <p:nvPicPr>
          <p:cNvPr id="9220" name="Kép 3"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r>
              <a:rPr lang="hu-HU" dirty="0" smtClean="0"/>
              <a:t>Két irányban fogunk haladni</a:t>
            </a:r>
            <a:endParaRPr lang="hu-HU" dirty="0"/>
          </a:p>
        </p:txBody>
      </p:sp>
      <p:sp>
        <p:nvSpPr>
          <p:cNvPr id="10243" name="Szöveg helye 2"/>
          <p:cNvSpPr>
            <a:spLocks noGrp="1"/>
          </p:cNvSpPr>
          <p:nvPr>
            <p:ph type="body" idx="1"/>
          </p:nvPr>
        </p:nvSpPr>
        <p:spPr>
          <a:xfrm>
            <a:off x="741363" y="1828800"/>
            <a:ext cx="8021637" cy="685800"/>
          </a:xfrm>
        </p:spPr>
        <p:txBody>
          <a:bodyPr/>
          <a:lstStyle/>
          <a:p>
            <a:endParaRPr lang="hu-HU" smtClean="0"/>
          </a:p>
        </p:txBody>
      </p:sp>
      <p:graphicFrame>
        <p:nvGraphicFramePr>
          <p:cNvPr id="4" name="Diagram 3"/>
          <p:cNvGraphicFramePr/>
          <p:nvPr/>
        </p:nvGraphicFramePr>
        <p:xfrm>
          <a:off x="1583160" y="2073920"/>
          <a:ext cx="7560840" cy="4784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Bal oldali kapcsos zárójel 7"/>
          <p:cNvSpPr/>
          <p:nvPr/>
        </p:nvSpPr>
        <p:spPr>
          <a:xfrm>
            <a:off x="1763713" y="2565400"/>
            <a:ext cx="504825" cy="3600450"/>
          </a:xfrm>
          <a:prstGeom prst="leftBrace">
            <a:avLst/>
          </a:prstGeom>
        </p:spPr>
        <p:style>
          <a:lnRef idx="3">
            <a:schemeClr val="accent1"/>
          </a:lnRef>
          <a:fillRef idx="0">
            <a:schemeClr val="accent1"/>
          </a:fillRef>
          <a:effectRef idx="2">
            <a:schemeClr val="accent1"/>
          </a:effectRef>
          <a:fontRef idx="minor">
            <a:schemeClr val="tx1"/>
          </a:fontRef>
        </p:style>
        <p:txBody>
          <a:bodyPr anchor="ctr"/>
          <a:lstStyle/>
          <a:p>
            <a:pPr algn="ctr">
              <a:defRPr/>
            </a:pPr>
            <a:endParaRPr lang="hu-HU"/>
          </a:p>
        </p:txBody>
      </p:sp>
      <p:sp>
        <p:nvSpPr>
          <p:cNvPr id="10246" name="Szövegdoboz 8"/>
          <p:cNvSpPr txBox="1">
            <a:spLocks noChangeArrowheads="1"/>
          </p:cNvSpPr>
          <p:nvPr/>
        </p:nvSpPr>
        <p:spPr bwMode="auto">
          <a:xfrm>
            <a:off x="179388" y="3573463"/>
            <a:ext cx="1728787" cy="1754187"/>
          </a:xfrm>
          <a:prstGeom prst="rect">
            <a:avLst/>
          </a:prstGeom>
          <a:noFill/>
          <a:ln w="9525">
            <a:noFill/>
            <a:miter lim="800000"/>
            <a:headEnd/>
            <a:tailEnd/>
          </a:ln>
        </p:spPr>
        <p:txBody>
          <a:bodyPr>
            <a:spAutoFit/>
          </a:bodyPr>
          <a:lstStyle/>
          <a:p>
            <a:r>
              <a:rPr lang="hu-HU">
                <a:solidFill>
                  <a:srgbClr val="FF3300"/>
                </a:solidFill>
              </a:rPr>
              <a:t>Cél:</a:t>
            </a:r>
          </a:p>
          <a:p>
            <a:r>
              <a:rPr lang="hu-HU">
                <a:solidFill>
                  <a:srgbClr val="FF3300"/>
                </a:solidFill>
              </a:rPr>
              <a:t>Professzionális kommunikáció, mentális befolyásolás képessége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r>
              <a:rPr lang="hu-HU" dirty="0" smtClean="0"/>
              <a:t>I. Alapok</a:t>
            </a:r>
            <a:endParaRPr lang="hu-HU" dirty="0"/>
          </a:p>
        </p:txBody>
      </p:sp>
      <p:sp>
        <p:nvSpPr>
          <p:cNvPr id="11267" name="Szöveg helye 2"/>
          <p:cNvSpPr>
            <a:spLocks noGrp="1"/>
          </p:cNvSpPr>
          <p:nvPr>
            <p:ph type="body" idx="1"/>
          </p:nvPr>
        </p:nvSpPr>
        <p:spPr>
          <a:xfrm>
            <a:off x="741363" y="1828800"/>
            <a:ext cx="8021637" cy="685800"/>
          </a:xfrm>
        </p:spPr>
        <p:txBody>
          <a:bodyPr/>
          <a:lstStyle/>
          <a:p>
            <a:endParaRPr lang="hu-HU"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eaLnBrk="1" hangingPunct="1">
              <a:defRPr/>
            </a:pPr>
            <a:r>
              <a:rPr lang="hu-HU" dirty="0" smtClean="0">
                <a:solidFill>
                  <a:srgbClr val="FFFF00"/>
                </a:solidFill>
              </a:rPr>
              <a:t>Szófelhő 1.</a:t>
            </a:r>
            <a:br>
              <a:rPr lang="hu-HU" dirty="0" smtClean="0">
                <a:solidFill>
                  <a:srgbClr val="FFFF00"/>
                </a:solidFill>
              </a:rPr>
            </a:br>
            <a:r>
              <a:rPr lang="hu-HU" dirty="0" smtClean="0">
                <a:solidFill>
                  <a:srgbClr val="FFFF00"/>
                </a:solidFill>
              </a:rPr>
              <a:t>Mit tanulunk meg?</a:t>
            </a:r>
          </a:p>
        </p:txBody>
      </p:sp>
      <p:graphicFrame>
        <p:nvGraphicFramePr>
          <p:cNvPr id="4" name="Tartalom helye 3"/>
          <p:cNvGraphicFramePr>
            <a:graphicFrameLocks noGrp="1"/>
          </p:cNvGraphicFramePr>
          <p:nvPr>
            <p:ph idx="1"/>
          </p:nvPr>
        </p:nvGraphicFramePr>
        <p:xfrm>
          <a:off x="457200" y="1340768"/>
          <a:ext cx="8686800" cy="53285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292" name="Kép 6" descr="cooltext481927147.png"/>
          <p:cNvPicPr>
            <a:picLocks noChangeAspect="1"/>
          </p:cNvPicPr>
          <p:nvPr/>
        </p:nvPicPr>
        <p:blipFill>
          <a:blip r:embed="rId7"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artalom helye 2"/>
          <p:cNvSpPr>
            <a:spLocks noGrp="1"/>
          </p:cNvSpPr>
          <p:nvPr>
            <p:ph idx="1"/>
          </p:nvPr>
        </p:nvSpPr>
        <p:spPr>
          <a:xfrm>
            <a:off x="395288" y="2852738"/>
            <a:ext cx="8229600" cy="4625975"/>
          </a:xfrm>
        </p:spPr>
        <p:txBody>
          <a:bodyPr/>
          <a:lstStyle/>
          <a:p>
            <a:pPr algn="just" eaLnBrk="1" hangingPunct="1">
              <a:lnSpc>
                <a:spcPct val="80000"/>
              </a:lnSpc>
            </a:pPr>
            <a:r>
              <a:rPr lang="hu-HU" sz="2400" smtClean="0"/>
              <a:t>Számos olyan ige van, ami bizonyos feltételek között, szabályok és formulák szerint kimondva cselekedetnek számít. -&gt; </a:t>
            </a:r>
            <a:r>
              <a:rPr lang="hu-HU" sz="2400" smtClean="0">
                <a:solidFill>
                  <a:srgbClr val="FF0000"/>
                </a:solidFill>
              </a:rPr>
              <a:t>Performatív igék</a:t>
            </a:r>
            <a:r>
              <a:rPr lang="hu-HU" sz="2400" smtClean="0"/>
              <a:t> (performatívumok)-&gt; </a:t>
            </a:r>
            <a:r>
              <a:rPr lang="hu-HU" sz="2400" smtClean="0">
                <a:solidFill>
                  <a:srgbClr val="FF0000"/>
                </a:solidFill>
              </a:rPr>
              <a:t>Performatív megnyilatkozások</a:t>
            </a:r>
            <a:r>
              <a:rPr lang="hu-HU" sz="2400" smtClean="0"/>
              <a:t>:</a:t>
            </a:r>
            <a:endParaRPr lang="hu-HU" sz="2400" smtClean="0">
              <a:solidFill>
                <a:srgbClr val="FF0000"/>
              </a:solidFill>
            </a:endParaRPr>
          </a:p>
          <a:p>
            <a:pPr lvl="1" algn="just" eaLnBrk="1" hangingPunct="1">
              <a:lnSpc>
                <a:spcPct val="80000"/>
              </a:lnSpc>
            </a:pPr>
            <a:r>
              <a:rPr lang="hu-HU" sz="2400" i="1" smtClean="0">
                <a:solidFill>
                  <a:schemeClr val="accent1"/>
                </a:solidFill>
              </a:rPr>
              <a:t>Esküszöm</a:t>
            </a:r>
            <a:r>
              <a:rPr lang="hu-HU" sz="2400" i="1" smtClean="0"/>
              <a:t>, hogy holnap kész leszek mindennel.</a:t>
            </a:r>
            <a:endParaRPr lang="hu-HU" sz="2400" smtClean="0"/>
          </a:p>
          <a:p>
            <a:pPr lvl="1" algn="just" eaLnBrk="1" hangingPunct="1">
              <a:lnSpc>
                <a:spcPct val="80000"/>
              </a:lnSpc>
            </a:pPr>
            <a:r>
              <a:rPr lang="hu-HU" sz="2400" i="1" smtClean="0"/>
              <a:t>A tárgyalást ezennel </a:t>
            </a:r>
            <a:r>
              <a:rPr lang="hu-HU" sz="2400" i="1" smtClean="0">
                <a:solidFill>
                  <a:schemeClr val="accent1"/>
                </a:solidFill>
              </a:rPr>
              <a:t>megnyitom</a:t>
            </a:r>
            <a:r>
              <a:rPr lang="hu-HU" sz="2400" i="1" smtClean="0"/>
              <a:t>!</a:t>
            </a:r>
            <a:endParaRPr lang="hu-HU" sz="2400" smtClean="0"/>
          </a:p>
          <a:p>
            <a:pPr lvl="1" algn="just" eaLnBrk="1" hangingPunct="1">
              <a:lnSpc>
                <a:spcPct val="80000"/>
              </a:lnSpc>
            </a:pPr>
            <a:r>
              <a:rPr lang="hu-HU" sz="2400" i="1" smtClean="0">
                <a:solidFill>
                  <a:srgbClr val="FFC000"/>
                </a:solidFill>
              </a:rPr>
              <a:t>Felmegyek</a:t>
            </a:r>
            <a:r>
              <a:rPr lang="hu-HU" sz="2400" smtClean="0"/>
              <a:t> az Internetre.</a:t>
            </a:r>
          </a:p>
          <a:p>
            <a:pPr algn="just" eaLnBrk="1" hangingPunct="1">
              <a:lnSpc>
                <a:spcPct val="80000"/>
              </a:lnSpc>
            </a:pPr>
            <a:endParaRPr lang="hu-HU" sz="2400" smtClean="0"/>
          </a:p>
          <a:p>
            <a:pPr algn="just" eaLnBrk="1" hangingPunct="1">
              <a:lnSpc>
                <a:spcPct val="80000"/>
              </a:lnSpc>
            </a:pPr>
            <a:r>
              <a:rPr lang="hu-HU" sz="2400" smtClean="0"/>
              <a:t>Ezeket régebben szembeállították a </a:t>
            </a:r>
            <a:r>
              <a:rPr lang="hu-HU" sz="2400" smtClean="0">
                <a:solidFill>
                  <a:srgbClr val="FF0000"/>
                </a:solidFill>
              </a:rPr>
              <a:t>konstatív megnyilatkozások</a:t>
            </a:r>
            <a:r>
              <a:rPr lang="hu-HU" sz="2400" smtClean="0"/>
              <a:t>kal (konstatívumok). Ezek leírásnak, megállapításnak, állításnak számítanak.</a:t>
            </a:r>
          </a:p>
          <a:p>
            <a:pPr lvl="1" algn="just" eaLnBrk="1" hangingPunct="1">
              <a:lnSpc>
                <a:spcPct val="80000"/>
              </a:lnSpc>
            </a:pPr>
            <a:r>
              <a:rPr lang="hu-HU" sz="2400" smtClean="0"/>
              <a:t>„</a:t>
            </a:r>
            <a:r>
              <a:rPr lang="hu-HU" sz="2400" i="1" smtClean="0"/>
              <a:t>Béla elkészült a munkával.</a:t>
            </a:r>
            <a:r>
              <a:rPr lang="hu-HU" sz="2400" smtClean="0"/>
              <a:t>”, „</a:t>
            </a:r>
            <a:r>
              <a:rPr lang="hu-HU" sz="2400" i="1" smtClean="0"/>
              <a:t>Hat óra van.</a:t>
            </a:r>
            <a:r>
              <a:rPr lang="hu-HU" sz="2400" smtClean="0"/>
              <a:t>”</a:t>
            </a:r>
          </a:p>
          <a:p>
            <a:pPr lvl="1" algn="just" eaLnBrk="1" hangingPunct="1">
              <a:lnSpc>
                <a:spcPct val="80000"/>
              </a:lnSpc>
            </a:pPr>
            <a:endParaRPr lang="hu-HU" sz="1800" smtClean="0"/>
          </a:p>
          <a:p>
            <a:pPr algn="just" eaLnBrk="1" hangingPunct="1">
              <a:lnSpc>
                <a:spcPct val="80000"/>
              </a:lnSpc>
            </a:pPr>
            <a:endParaRPr lang="hu-HU" sz="600" smtClean="0"/>
          </a:p>
          <a:p>
            <a:pPr eaLnBrk="1" hangingPunct="1"/>
            <a:endParaRPr lang="hu-HU" smtClean="0"/>
          </a:p>
        </p:txBody>
      </p:sp>
      <p:sp>
        <p:nvSpPr>
          <p:cNvPr id="6" name="Rectangle 2"/>
          <p:cNvSpPr>
            <a:spLocks noGrp="1" noChangeArrowheads="1"/>
          </p:cNvSpPr>
          <p:nvPr>
            <p:ph type="title"/>
          </p:nvPr>
        </p:nvSpPr>
        <p:spPr/>
        <p:txBody>
          <a:bodyPr/>
          <a:lstStyle/>
          <a:p>
            <a:pPr eaLnBrk="1" fontAlgn="auto" hangingPunct="1">
              <a:spcAft>
                <a:spcPts val="0"/>
              </a:spcAft>
              <a:defRPr/>
            </a:pPr>
            <a:r>
              <a:rPr lang="hu-HU" dirty="0" smtClean="0">
                <a:solidFill>
                  <a:schemeClr val="accent1">
                    <a:satMod val="150000"/>
                  </a:schemeClr>
                </a:solidFill>
              </a:rPr>
              <a:t>Megnyilatkozások</a:t>
            </a:r>
          </a:p>
        </p:txBody>
      </p:sp>
      <p:pic>
        <p:nvPicPr>
          <p:cNvPr id="13316"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graphicFrame>
        <p:nvGraphicFramePr>
          <p:cNvPr id="8" name="Diagram 7"/>
          <p:cNvGraphicFramePr/>
          <p:nvPr/>
        </p:nvGraphicFramePr>
        <p:xfrm>
          <a:off x="2699792" y="404664"/>
          <a:ext cx="5400600" cy="2736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p:cNvSpPr>
          <p:nvPr>
            <p:ph type="title"/>
          </p:nvPr>
        </p:nvSpPr>
        <p:spPr>
          <a:xfrm>
            <a:off x="457200" y="274638"/>
            <a:ext cx="8229600" cy="777875"/>
          </a:xfrm>
        </p:spPr>
        <p:txBody>
          <a:bodyPr/>
          <a:lstStyle/>
          <a:p>
            <a:pPr eaLnBrk="1" hangingPunct="1">
              <a:defRPr/>
            </a:pPr>
            <a:r>
              <a:rPr lang="hu-HU" sz="3200" dirty="0" smtClean="0"/>
              <a:t>Semmit sem teszünk, mégis cselekszünk</a:t>
            </a:r>
          </a:p>
        </p:txBody>
      </p:sp>
      <p:sp>
        <p:nvSpPr>
          <p:cNvPr id="26627" name="Rectangle 3"/>
          <p:cNvSpPr>
            <a:spLocks noGrp="1"/>
          </p:cNvSpPr>
          <p:nvPr>
            <p:ph type="body" idx="1"/>
          </p:nvPr>
        </p:nvSpPr>
        <p:spPr>
          <a:xfrm>
            <a:off x="250825" y="1484313"/>
            <a:ext cx="8642350" cy="5876925"/>
          </a:xfrm>
        </p:spPr>
        <p:txBody>
          <a:bodyPr/>
          <a:lstStyle/>
          <a:p>
            <a:pPr marL="631825" indent="-514350" eaLnBrk="1" hangingPunct="1">
              <a:lnSpc>
                <a:spcPct val="80000"/>
              </a:lnSpc>
              <a:buFont typeface="Corbel" pitchFamily="34" charset="0"/>
              <a:buAutoNum type="arabicPeriod"/>
            </a:pPr>
            <a:r>
              <a:rPr lang="hu-HU" sz="2800" smtClean="0"/>
              <a:t>Nyelvi megnyilatkozásaink nagy része </a:t>
            </a:r>
            <a:r>
              <a:rPr lang="hu-HU" sz="2800" smtClean="0">
                <a:solidFill>
                  <a:srgbClr val="FF0000"/>
                </a:solidFill>
              </a:rPr>
              <a:t>információközlés</a:t>
            </a:r>
          </a:p>
          <a:p>
            <a:pPr lvl="1" eaLnBrk="1" hangingPunct="1">
              <a:lnSpc>
                <a:spcPct val="80000"/>
              </a:lnSpc>
            </a:pPr>
            <a:r>
              <a:rPr lang="hu-HU" sz="2400" i="1" smtClean="0"/>
              <a:t>Esik az eső. </a:t>
            </a:r>
          </a:p>
          <a:p>
            <a:pPr lvl="1" eaLnBrk="1" hangingPunct="1">
              <a:lnSpc>
                <a:spcPct val="80000"/>
              </a:lnSpc>
            </a:pPr>
            <a:r>
              <a:rPr lang="hu-HU" sz="2400" i="1" smtClean="0"/>
              <a:t>Mára nem készültem el a „double bind” házi feladattal. </a:t>
            </a:r>
          </a:p>
          <a:p>
            <a:pPr lvl="1" eaLnBrk="1" hangingPunct="1">
              <a:lnSpc>
                <a:spcPct val="80000"/>
              </a:lnSpc>
            </a:pPr>
            <a:endParaRPr lang="hu-HU" sz="2400" i="1" smtClean="0"/>
          </a:p>
          <a:p>
            <a:pPr marL="631825" indent="-514350" eaLnBrk="1" hangingPunct="1">
              <a:lnSpc>
                <a:spcPct val="80000"/>
              </a:lnSpc>
              <a:buFont typeface="Corbel" pitchFamily="34" charset="0"/>
              <a:buAutoNum type="arabicPeriod"/>
            </a:pPr>
            <a:r>
              <a:rPr lang="hu-HU" sz="2800" smtClean="0"/>
              <a:t>Van, amelyik </a:t>
            </a:r>
            <a:r>
              <a:rPr lang="hu-HU" sz="2800" smtClean="0">
                <a:solidFill>
                  <a:srgbClr val="FF0000"/>
                </a:solidFill>
              </a:rPr>
              <a:t>egyben cselekvés </a:t>
            </a:r>
            <a:r>
              <a:rPr lang="hu-HU" sz="2800" smtClean="0"/>
              <a:t>is.</a:t>
            </a:r>
          </a:p>
          <a:p>
            <a:pPr lvl="1" eaLnBrk="1" hangingPunct="1">
              <a:lnSpc>
                <a:spcPct val="80000"/>
              </a:lnSpc>
            </a:pPr>
            <a:r>
              <a:rPr lang="hu-HU" sz="2400" i="1" smtClean="0"/>
              <a:t>Ne haragudj!</a:t>
            </a:r>
            <a:r>
              <a:rPr lang="hu-HU" sz="2400" smtClean="0"/>
              <a:t> (a szó kimondásával már meg is történt a bocsánatkérés)</a:t>
            </a:r>
          </a:p>
          <a:p>
            <a:pPr lvl="1" eaLnBrk="1" hangingPunct="1">
              <a:lnSpc>
                <a:spcPct val="80000"/>
              </a:lnSpc>
            </a:pPr>
            <a:r>
              <a:rPr lang="hu-HU" sz="2400" i="1" smtClean="0"/>
              <a:t>Ego absolvo te!</a:t>
            </a:r>
            <a:r>
              <a:rPr lang="hu-HU" sz="2400" smtClean="0"/>
              <a:t> (már meg is történet a feloldozás)</a:t>
            </a:r>
          </a:p>
          <a:p>
            <a:pPr lvl="1" eaLnBrk="1" hangingPunct="1">
              <a:lnSpc>
                <a:spcPct val="80000"/>
              </a:lnSpc>
            </a:pPr>
            <a:r>
              <a:rPr lang="hu-HU" sz="2400" i="1" smtClean="0"/>
              <a:t>Karcsira szavazok</a:t>
            </a:r>
            <a:r>
              <a:rPr lang="hu-HU" sz="2400" smtClean="0"/>
              <a:t> (már meg is történt a szavazás)</a:t>
            </a:r>
          </a:p>
          <a:p>
            <a:pPr lvl="1" eaLnBrk="1" hangingPunct="1">
              <a:lnSpc>
                <a:spcPct val="80000"/>
              </a:lnSpc>
            </a:pPr>
            <a:endParaRPr lang="hu-HU" sz="2400" smtClean="0"/>
          </a:p>
          <a:p>
            <a:pPr marL="631825" indent="-514350" eaLnBrk="1" hangingPunct="1">
              <a:lnSpc>
                <a:spcPct val="80000"/>
              </a:lnSpc>
              <a:buFont typeface="Corbel" pitchFamily="34" charset="0"/>
              <a:buAutoNum type="arabicPeriod"/>
            </a:pPr>
            <a:r>
              <a:rPr lang="hu-HU" sz="2800" smtClean="0"/>
              <a:t>Helyzettől függően ugyanaz a mondat is lehet </a:t>
            </a:r>
            <a:r>
              <a:rPr lang="hu-HU" sz="2800" smtClean="0">
                <a:solidFill>
                  <a:srgbClr val="FF0000"/>
                </a:solidFill>
              </a:rPr>
              <a:t>cselekvés vagy nem cselekvés</a:t>
            </a:r>
          </a:p>
          <a:p>
            <a:pPr lvl="1" eaLnBrk="1" hangingPunct="1">
              <a:lnSpc>
                <a:spcPct val="80000"/>
              </a:lnSpc>
            </a:pPr>
            <a:r>
              <a:rPr lang="hu-HU" sz="2400" i="1" smtClean="0"/>
              <a:t>Esik az eső</a:t>
            </a:r>
            <a:r>
              <a:rPr lang="hu-HU" sz="2400" smtClean="0"/>
              <a:t> (Argentínában): ez csak információközlés.</a:t>
            </a:r>
          </a:p>
          <a:p>
            <a:pPr lvl="1" eaLnBrk="1" hangingPunct="1">
              <a:lnSpc>
                <a:spcPct val="80000"/>
              </a:lnSpc>
            </a:pPr>
            <a:r>
              <a:rPr lang="hu-HU" sz="2400" i="1" smtClean="0"/>
              <a:t>Esik az eső</a:t>
            </a:r>
            <a:r>
              <a:rPr lang="hu-HU" sz="2400" smtClean="0"/>
              <a:t> (odakinn): átöltözést idéz elő.</a:t>
            </a:r>
          </a:p>
        </p:txBody>
      </p:sp>
      <p:pic>
        <p:nvPicPr>
          <p:cNvPr id="14340" name="Kép 3"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5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62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6627">
                                            <p:txEl>
                                              <p:pRg st="1" end="1"/>
                                            </p:txEl>
                                          </p:spTgt>
                                        </p:tgtEl>
                                        <p:attrNameLst>
                                          <p:attrName>style.visibility</p:attrName>
                                        </p:attrNameLst>
                                      </p:cBhvr>
                                      <p:to>
                                        <p:strVal val="visible"/>
                                      </p:to>
                                    </p:set>
                                    <p:anim calcmode="lin" valueType="num">
                                      <p:cBhvr additive="base">
                                        <p:cTn id="11" dur="5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662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6627">
                                            <p:txEl>
                                              <p:pRg st="2" end="2"/>
                                            </p:txEl>
                                          </p:spTgt>
                                        </p:tgtEl>
                                        <p:attrNameLst>
                                          <p:attrName>style.visibility</p:attrName>
                                        </p:attrNameLst>
                                      </p:cBhvr>
                                      <p:to>
                                        <p:strVal val="visible"/>
                                      </p:to>
                                    </p:set>
                                    <p:anim calcmode="lin" valueType="num">
                                      <p:cBhvr additive="base">
                                        <p:cTn id="15" dur="5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66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6627">
                                            <p:txEl>
                                              <p:pRg st="4" end="4"/>
                                            </p:txEl>
                                          </p:spTgt>
                                        </p:tgtEl>
                                        <p:attrNameLst>
                                          <p:attrName>style.visibility</p:attrName>
                                        </p:attrNameLst>
                                      </p:cBhvr>
                                      <p:to>
                                        <p:strVal val="visible"/>
                                      </p:to>
                                    </p:set>
                                    <p:anim calcmode="lin" valueType="num">
                                      <p:cBhvr additive="base">
                                        <p:cTn id="21" dur="500" fill="hold"/>
                                        <p:tgtEl>
                                          <p:spTgt spid="26627">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6627">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6627">
                                            <p:txEl>
                                              <p:pRg st="5" end="5"/>
                                            </p:txEl>
                                          </p:spTgt>
                                        </p:tgtEl>
                                        <p:attrNameLst>
                                          <p:attrName>style.visibility</p:attrName>
                                        </p:attrNameLst>
                                      </p:cBhvr>
                                      <p:to>
                                        <p:strVal val="visible"/>
                                      </p:to>
                                    </p:set>
                                    <p:anim calcmode="lin" valueType="num">
                                      <p:cBhvr additive="base">
                                        <p:cTn id="25" dur="500" fill="hold"/>
                                        <p:tgtEl>
                                          <p:spTgt spid="2662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6627">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6627">
                                            <p:txEl>
                                              <p:pRg st="6" end="6"/>
                                            </p:txEl>
                                          </p:spTgt>
                                        </p:tgtEl>
                                        <p:attrNameLst>
                                          <p:attrName>style.visibility</p:attrName>
                                        </p:attrNameLst>
                                      </p:cBhvr>
                                      <p:to>
                                        <p:strVal val="visible"/>
                                      </p:to>
                                    </p:set>
                                    <p:anim calcmode="lin" valueType="num">
                                      <p:cBhvr additive="base">
                                        <p:cTn id="29" dur="500" fill="hold"/>
                                        <p:tgtEl>
                                          <p:spTgt spid="26627">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6627">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6627">
                                            <p:txEl>
                                              <p:pRg st="7" end="7"/>
                                            </p:txEl>
                                          </p:spTgt>
                                        </p:tgtEl>
                                        <p:attrNameLst>
                                          <p:attrName>style.visibility</p:attrName>
                                        </p:attrNameLst>
                                      </p:cBhvr>
                                      <p:to>
                                        <p:strVal val="visible"/>
                                      </p:to>
                                    </p:set>
                                    <p:anim calcmode="lin" valueType="num">
                                      <p:cBhvr additive="base">
                                        <p:cTn id="33" dur="500" fill="hold"/>
                                        <p:tgtEl>
                                          <p:spTgt spid="26627">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662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6627">
                                            <p:txEl>
                                              <p:pRg st="9" end="9"/>
                                            </p:txEl>
                                          </p:spTgt>
                                        </p:tgtEl>
                                        <p:attrNameLst>
                                          <p:attrName>style.visibility</p:attrName>
                                        </p:attrNameLst>
                                      </p:cBhvr>
                                      <p:to>
                                        <p:strVal val="visible"/>
                                      </p:to>
                                    </p:set>
                                    <p:anim calcmode="lin" valueType="num">
                                      <p:cBhvr additive="base">
                                        <p:cTn id="39" dur="500" fill="hold"/>
                                        <p:tgtEl>
                                          <p:spTgt spid="26627">
                                            <p:txEl>
                                              <p:pRg st="9" end="9"/>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6627">
                                            <p:txEl>
                                              <p:pRg st="9" end="9"/>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6627">
                                            <p:txEl>
                                              <p:pRg st="10" end="10"/>
                                            </p:txEl>
                                          </p:spTgt>
                                        </p:tgtEl>
                                        <p:attrNameLst>
                                          <p:attrName>style.visibility</p:attrName>
                                        </p:attrNameLst>
                                      </p:cBhvr>
                                      <p:to>
                                        <p:strVal val="visible"/>
                                      </p:to>
                                    </p:set>
                                    <p:anim calcmode="lin" valueType="num">
                                      <p:cBhvr additive="base">
                                        <p:cTn id="43" dur="500" fill="hold"/>
                                        <p:tgtEl>
                                          <p:spTgt spid="26627">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6627">
                                            <p:txEl>
                                              <p:pRg st="10" end="10"/>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6627">
                                            <p:txEl>
                                              <p:pRg st="11" end="11"/>
                                            </p:txEl>
                                          </p:spTgt>
                                        </p:tgtEl>
                                        <p:attrNameLst>
                                          <p:attrName>style.visibility</p:attrName>
                                        </p:attrNameLst>
                                      </p:cBhvr>
                                      <p:to>
                                        <p:strVal val="visible"/>
                                      </p:to>
                                    </p:set>
                                    <p:anim calcmode="lin" valueType="num">
                                      <p:cBhvr additive="base">
                                        <p:cTn id="47" dur="500" fill="hold"/>
                                        <p:tgtEl>
                                          <p:spTgt spid="26627">
                                            <p:txEl>
                                              <p:pRg st="11" end="1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6627">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hu-HU" sz="3200" dirty="0" smtClean="0"/>
              <a:t>Semmit sem teszünk, mégis cselekszünk</a:t>
            </a:r>
          </a:p>
        </p:txBody>
      </p:sp>
      <p:sp>
        <p:nvSpPr>
          <p:cNvPr id="39939" name="Rectangle 3"/>
          <p:cNvSpPr>
            <a:spLocks noGrp="1" noChangeArrowheads="1"/>
          </p:cNvSpPr>
          <p:nvPr>
            <p:ph type="body" idx="1"/>
          </p:nvPr>
        </p:nvSpPr>
        <p:spPr>
          <a:xfrm>
            <a:off x="468313" y="1557338"/>
            <a:ext cx="8229600" cy="5762625"/>
          </a:xfrm>
        </p:spPr>
        <p:txBody>
          <a:bodyPr/>
          <a:lstStyle/>
          <a:p>
            <a:pPr eaLnBrk="1" hangingPunct="1"/>
            <a:r>
              <a:rPr lang="hu-HU" smtClean="0">
                <a:latin typeface="Times New Roman" pitchFamily="18" charset="0"/>
              </a:rPr>
              <a:t>Bocsánatot kérek!</a:t>
            </a:r>
          </a:p>
          <a:p>
            <a:pPr eaLnBrk="1" hangingPunct="1"/>
            <a:r>
              <a:rPr lang="hu-HU" smtClean="0">
                <a:latin typeface="Times New Roman" pitchFamily="18" charset="0"/>
              </a:rPr>
              <a:t>Gratulálok!</a:t>
            </a:r>
          </a:p>
          <a:p>
            <a:pPr eaLnBrk="1" hangingPunct="1"/>
            <a:r>
              <a:rPr lang="hu-HU" smtClean="0">
                <a:latin typeface="Times New Roman" pitchFamily="18" charset="0"/>
              </a:rPr>
              <a:t>Ezennel házastársakká nyilvánítom Önöket.</a:t>
            </a:r>
          </a:p>
          <a:p>
            <a:pPr eaLnBrk="1" hangingPunct="1"/>
            <a:r>
              <a:rPr lang="hu-HU" smtClean="0">
                <a:latin typeface="Times New Roman" pitchFamily="18" charset="0"/>
              </a:rPr>
              <a:t>Üdvözöllek!</a:t>
            </a:r>
          </a:p>
          <a:p>
            <a:pPr eaLnBrk="1" hangingPunct="1"/>
            <a:r>
              <a:rPr lang="hu-HU" smtClean="0">
                <a:latin typeface="Times New Roman" pitchFamily="18" charset="0"/>
              </a:rPr>
              <a:t>Lemondok.</a:t>
            </a:r>
          </a:p>
          <a:p>
            <a:pPr eaLnBrk="1" hangingPunct="1"/>
            <a:r>
              <a:rPr lang="hu-HU" smtClean="0">
                <a:latin typeface="Times New Roman" pitchFamily="18" charset="0"/>
              </a:rPr>
              <a:t>….</a:t>
            </a:r>
          </a:p>
          <a:p>
            <a:pPr eaLnBrk="1" hangingPunct="1"/>
            <a:r>
              <a:rPr lang="hu-HU" smtClean="0">
                <a:latin typeface="Times New Roman" pitchFamily="18" charset="0"/>
              </a:rPr>
              <a:t>…..</a:t>
            </a:r>
          </a:p>
          <a:p>
            <a:pPr eaLnBrk="1" hangingPunct="1"/>
            <a:r>
              <a:rPr lang="hu-HU" smtClean="0">
                <a:latin typeface="Times New Roman" pitchFamily="18" charset="0"/>
              </a:rPr>
              <a:t>……</a:t>
            </a:r>
          </a:p>
          <a:p>
            <a:pPr eaLnBrk="1" hangingPunct="1">
              <a:buFont typeface="Wingdings 2" pitchFamily="18" charset="2"/>
              <a:buNone/>
            </a:pPr>
            <a:endParaRPr lang="hu-HU" smtClean="0">
              <a:latin typeface="Times New Roman" pitchFamily="18" charset="0"/>
            </a:endParaRPr>
          </a:p>
          <a:p>
            <a:pPr algn="ctr" eaLnBrk="1" hangingPunct="1">
              <a:buFontTx/>
              <a:buNone/>
            </a:pPr>
            <a:r>
              <a:rPr lang="hu-HU" b="1" smtClean="0">
                <a:latin typeface="Times New Roman" pitchFamily="18" charset="0"/>
              </a:rPr>
              <a:t>A megnyilatkozásnak cselekvésértéke van!</a:t>
            </a:r>
          </a:p>
          <a:p>
            <a:pPr eaLnBrk="1" hangingPunct="1"/>
            <a:endParaRPr lang="hu-HU" b="1" smtClean="0">
              <a:latin typeface="Times New Roman" pitchFamily="18" charset="0"/>
            </a:endParaRPr>
          </a:p>
        </p:txBody>
      </p:sp>
      <p:pic>
        <p:nvPicPr>
          <p:cNvPr id="15364" name="Kép 3"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39938"/>
                                        </p:tgtEl>
                                        <p:attrNameLst>
                                          <p:attrName>style.visibility</p:attrName>
                                        </p:attrNameLst>
                                      </p:cBhvr>
                                      <p:to>
                                        <p:strVal val="visible"/>
                                      </p:to>
                                    </p:set>
                                    <p:anim calcmode="lin" valueType="num">
                                      <p:cBhvr>
                                        <p:cTn id="7" dur="1000" fill="hold"/>
                                        <p:tgtEl>
                                          <p:spTgt spid="39938"/>
                                        </p:tgtEl>
                                        <p:attrNameLst>
                                          <p:attrName>ppt_x</p:attrName>
                                        </p:attrNameLst>
                                      </p:cBhvr>
                                      <p:tavLst>
                                        <p:tav tm="0">
                                          <p:val>
                                            <p:strVal val="#ppt_x-.2"/>
                                          </p:val>
                                        </p:tav>
                                        <p:tav tm="100000">
                                          <p:val>
                                            <p:strVal val="#ppt_x"/>
                                          </p:val>
                                        </p:tav>
                                      </p:tavLst>
                                    </p:anim>
                                    <p:anim calcmode="lin" valueType="num">
                                      <p:cBhvr>
                                        <p:cTn id="8" dur="1000" fill="hold"/>
                                        <p:tgtEl>
                                          <p:spTgt spid="39938"/>
                                        </p:tgtEl>
                                        <p:attrNameLst>
                                          <p:attrName>ppt_y</p:attrName>
                                        </p:attrNameLst>
                                      </p:cBhvr>
                                      <p:tavLst>
                                        <p:tav tm="0">
                                          <p:val>
                                            <p:strVal val="#ppt_y"/>
                                          </p:val>
                                        </p:tav>
                                        <p:tav tm="100000">
                                          <p:val>
                                            <p:strVal val="#ppt_y"/>
                                          </p:val>
                                        </p:tav>
                                      </p:tavLst>
                                    </p:anim>
                                    <p:animEffect transition="in" filter="wipe(right)" prLst="gradientSize: 0.1">
                                      <p:cBhvr>
                                        <p:cTn id="9" dur="1000"/>
                                        <p:tgtEl>
                                          <p:spTgt spid="39938"/>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39939">
                                            <p:txEl>
                                              <p:pRg st="0" end="0"/>
                                            </p:txEl>
                                          </p:spTgt>
                                        </p:tgtEl>
                                        <p:attrNameLst>
                                          <p:attrName>style.visibility</p:attrName>
                                        </p:attrNameLst>
                                      </p:cBhvr>
                                      <p:to>
                                        <p:strVal val="visible"/>
                                      </p:to>
                                    </p:set>
                                    <p:animEffect transition="in" filter="fade">
                                      <p:cBhvr>
                                        <p:cTn id="14" dur="500"/>
                                        <p:tgtEl>
                                          <p:spTgt spid="39939">
                                            <p:txEl>
                                              <p:pRg st="0" end="0"/>
                                            </p:txEl>
                                          </p:spTgt>
                                        </p:tgtEl>
                                      </p:cBhvr>
                                    </p:animEffect>
                                    <p:anim calcmode="lin" valueType="num">
                                      <p:cBhvr>
                                        <p:cTn id="15" dur="500" fill="hold"/>
                                        <p:tgtEl>
                                          <p:spTgt spid="39939">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39939">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39939">
                                            <p:txEl>
                                              <p:pRg st="1" end="1"/>
                                            </p:txEl>
                                          </p:spTgt>
                                        </p:tgtEl>
                                        <p:attrNameLst>
                                          <p:attrName>style.visibility</p:attrName>
                                        </p:attrNameLst>
                                      </p:cBhvr>
                                      <p:to>
                                        <p:strVal val="visible"/>
                                      </p:to>
                                    </p:set>
                                    <p:animEffect transition="in" filter="fade">
                                      <p:cBhvr>
                                        <p:cTn id="21" dur="500"/>
                                        <p:tgtEl>
                                          <p:spTgt spid="39939">
                                            <p:txEl>
                                              <p:pRg st="1" end="1"/>
                                            </p:txEl>
                                          </p:spTgt>
                                        </p:tgtEl>
                                      </p:cBhvr>
                                    </p:animEffect>
                                    <p:anim calcmode="lin" valueType="num">
                                      <p:cBhvr>
                                        <p:cTn id="22" dur="500" fill="hold"/>
                                        <p:tgtEl>
                                          <p:spTgt spid="39939">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39939">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39939">
                                            <p:txEl>
                                              <p:pRg st="2" end="2"/>
                                            </p:txEl>
                                          </p:spTgt>
                                        </p:tgtEl>
                                        <p:attrNameLst>
                                          <p:attrName>style.visibility</p:attrName>
                                        </p:attrNameLst>
                                      </p:cBhvr>
                                      <p:to>
                                        <p:strVal val="visible"/>
                                      </p:to>
                                    </p:set>
                                    <p:animEffect transition="in" filter="fade">
                                      <p:cBhvr>
                                        <p:cTn id="28" dur="500"/>
                                        <p:tgtEl>
                                          <p:spTgt spid="39939">
                                            <p:txEl>
                                              <p:pRg st="2" end="2"/>
                                            </p:txEl>
                                          </p:spTgt>
                                        </p:tgtEl>
                                      </p:cBhvr>
                                    </p:animEffect>
                                    <p:anim calcmode="lin" valueType="num">
                                      <p:cBhvr>
                                        <p:cTn id="29" dur="500" fill="hold"/>
                                        <p:tgtEl>
                                          <p:spTgt spid="39939">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39939">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39939">
                                            <p:txEl>
                                              <p:pRg st="3" end="3"/>
                                            </p:txEl>
                                          </p:spTgt>
                                        </p:tgtEl>
                                        <p:attrNameLst>
                                          <p:attrName>style.visibility</p:attrName>
                                        </p:attrNameLst>
                                      </p:cBhvr>
                                      <p:to>
                                        <p:strVal val="visible"/>
                                      </p:to>
                                    </p:set>
                                    <p:animEffect transition="in" filter="fade">
                                      <p:cBhvr>
                                        <p:cTn id="35" dur="500"/>
                                        <p:tgtEl>
                                          <p:spTgt spid="39939">
                                            <p:txEl>
                                              <p:pRg st="3" end="3"/>
                                            </p:txEl>
                                          </p:spTgt>
                                        </p:tgtEl>
                                      </p:cBhvr>
                                    </p:animEffect>
                                    <p:anim calcmode="lin" valueType="num">
                                      <p:cBhvr>
                                        <p:cTn id="36" dur="500" fill="hold"/>
                                        <p:tgtEl>
                                          <p:spTgt spid="39939">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39939">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39939">
                                            <p:txEl>
                                              <p:pRg st="4" end="4"/>
                                            </p:txEl>
                                          </p:spTgt>
                                        </p:tgtEl>
                                        <p:attrNameLst>
                                          <p:attrName>style.visibility</p:attrName>
                                        </p:attrNameLst>
                                      </p:cBhvr>
                                      <p:to>
                                        <p:strVal val="visible"/>
                                      </p:to>
                                    </p:set>
                                    <p:animEffect transition="in" filter="fade">
                                      <p:cBhvr>
                                        <p:cTn id="42" dur="500"/>
                                        <p:tgtEl>
                                          <p:spTgt spid="39939">
                                            <p:txEl>
                                              <p:pRg st="4" end="4"/>
                                            </p:txEl>
                                          </p:spTgt>
                                        </p:tgtEl>
                                      </p:cBhvr>
                                    </p:animEffect>
                                    <p:anim calcmode="lin" valueType="num">
                                      <p:cBhvr>
                                        <p:cTn id="43" dur="500" fill="hold"/>
                                        <p:tgtEl>
                                          <p:spTgt spid="39939">
                                            <p:txEl>
                                              <p:pRg st="4" end="4"/>
                                            </p:txEl>
                                          </p:spTgt>
                                        </p:tgtEl>
                                        <p:attrNameLst>
                                          <p:attrName>ppt_x</p:attrName>
                                        </p:attrNameLst>
                                      </p:cBhvr>
                                      <p:tavLst>
                                        <p:tav tm="0">
                                          <p:val>
                                            <p:strVal val="#ppt_x"/>
                                          </p:val>
                                        </p:tav>
                                        <p:tav tm="100000">
                                          <p:val>
                                            <p:strVal val="#ppt_x"/>
                                          </p:val>
                                        </p:tav>
                                      </p:tavLst>
                                    </p:anim>
                                    <p:anim calcmode="lin" valueType="num">
                                      <p:cBhvr>
                                        <p:cTn id="44" dur="500" fill="hold"/>
                                        <p:tgtEl>
                                          <p:spTgt spid="39939">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4" presetClass="entr" presetSubtype="0" fill="hold" grpId="0" nodeType="clickEffect">
                                  <p:stCondLst>
                                    <p:cond delay="0"/>
                                  </p:stCondLst>
                                  <p:childTnLst>
                                    <p:set>
                                      <p:cBhvr>
                                        <p:cTn id="48" dur="1" fill="hold">
                                          <p:stCondLst>
                                            <p:cond delay="0"/>
                                          </p:stCondLst>
                                        </p:cTn>
                                        <p:tgtEl>
                                          <p:spTgt spid="39939">
                                            <p:txEl>
                                              <p:pRg st="5" end="5"/>
                                            </p:txEl>
                                          </p:spTgt>
                                        </p:tgtEl>
                                        <p:attrNameLst>
                                          <p:attrName>style.visibility</p:attrName>
                                        </p:attrNameLst>
                                      </p:cBhvr>
                                      <p:to>
                                        <p:strVal val="visible"/>
                                      </p:to>
                                    </p:set>
                                    <p:animEffect transition="in" filter="fade">
                                      <p:cBhvr>
                                        <p:cTn id="49" dur="500"/>
                                        <p:tgtEl>
                                          <p:spTgt spid="39939">
                                            <p:txEl>
                                              <p:pRg st="5" end="5"/>
                                            </p:txEl>
                                          </p:spTgt>
                                        </p:tgtEl>
                                      </p:cBhvr>
                                    </p:animEffect>
                                    <p:anim calcmode="lin" valueType="num">
                                      <p:cBhvr>
                                        <p:cTn id="50" dur="500" fill="hold"/>
                                        <p:tgtEl>
                                          <p:spTgt spid="39939">
                                            <p:txEl>
                                              <p:pRg st="5" end="5"/>
                                            </p:txEl>
                                          </p:spTgt>
                                        </p:tgtEl>
                                        <p:attrNameLst>
                                          <p:attrName>ppt_x</p:attrName>
                                        </p:attrNameLst>
                                      </p:cBhvr>
                                      <p:tavLst>
                                        <p:tav tm="0">
                                          <p:val>
                                            <p:strVal val="#ppt_x"/>
                                          </p:val>
                                        </p:tav>
                                        <p:tav tm="100000">
                                          <p:val>
                                            <p:strVal val="#ppt_x"/>
                                          </p:val>
                                        </p:tav>
                                      </p:tavLst>
                                    </p:anim>
                                    <p:anim calcmode="lin" valueType="num">
                                      <p:cBhvr>
                                        <p:cTn id="51" dur="500" fill="hold"/>
                                        <p:tgtEl>
                                          <p:spTgt spid="39939">
                                            <p:txEl>
                                              <p:pRg st="5" end="5"/>
                                            </p:txEl>
                                          </p:spTgt>
                                        </p:tgtEl>
                                        <p:attrNameLst>
                                          <p:attrName>ppt_y</p:attrName>
                                        </p:attrNameLst>
                                      </p:cBhvr>
                                      <p:tavLst>
                                        <p:tav tm="0">
                                          <p:val>
                                            <p:strVal val="#ppt_y+.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4" presetClass="entr" presetSubtype="0" fill="hold" grpId="0" nodeType="clickEffect">
                                  <p:stCondLst>
                                    <p:cond delay="0"/>
                                  </p:stCondLst>
                                  <p:childTnLst>
                                    <p:set>
                                      <p:cBhvr>
                                        <p:cTn id="55" dur="1" fill="hold">
                                          <p:stCondLst>
                                            <p:cond delay="0"/>
                                          </p:stCondLst>
                                        </p:cTn>
                                        <p:tgtEl>
                                          <p:spTgt spid="39939">
                                            <p:txEl>
                                              <p:pRg st="6" end="6"/>
                                            </p:txEl>
                                          </p:spTgt>
                                        </p:tgtEl>
                                        <p:attrNameLst>
                                          <p:attrName>style.visibility</p:attrName>
                                        </p:attrNameLst>
                                      </p:cBhvr>
                                      <p:to>
                                        <p:strVal val="visible"/>
                                      </p:to>
                                    </p:set>
                                    <p:animEffect transition="in" filter="fade">
                                      <p:cBhvr>
                                        <p:cTn id="56" dur="500"/>
                                        <p:tgtEl>
                                          <p:spTgt spid="39939">
                                            <p:txEl>
                                              <p:pRg st="6" end="6"/>
                                            </p:txEl>
                                          </p:spTgt>
                                        </p:tgtEl>
                                      </p:cBhvr>
                                    </p:animEffect>
                                    <p:anim calcmode="lin" valueType="num">
                                      <p:cBhvr>
                                        <p:cTn id="57" dur="500" fill="hold"/>
                                        <p:tgtEl>
                                          <p:spTgt spid="39939">
                                            <p:txEl>
                                              <p:pRg st="6" end="6"/>
                                            </p:txEl>
                                          </p:spTgt>
                                        </p:tgtEl>
                                        <p:attrNameLst>
                                          <p:attrName>ppt_x</p:attrName>
                                        </p:attrNameLst>
                                      </p:cBhvr>
                                      <p:tavLst>
                                        <p:tav tm="0">
                                          <p:val>
                                            <p:strVal val="#ppt_x"/>
                                          </p:val>
                                        </p:tav>
                                        <p:tav tm="100000">
                                          <p:val>
                                            <p:strVal val="#ppt_x"/>
                                          </p:val>
                                        </p:tav>
                                      </p:tavLst>
                                    </p:anim>
                                    <p:anim calcmode="lin" valueType="num">
                                      <p:cBhvr>
                                        <p:cTn id="58" dur="500" fill="hold"/>
                                        <p:tgtEl>
                                          <p:spTgt spid="39939">
                                            <p:txEl>
                                              <p:pRg st="6" end="6"/>
                                            </p:txEl>
                                          </p:spTgt>
                                        </p:tgtEl>
                                        <p:attrNameLst>
                                          <p:attrName>ppt_y</p:attrName>
                                        </p:attrNameLst>
                                      </p:cBhvr>
                                      <p:tavLst>
                                        <p:tav tm="0">
                                          <p:val>
                                            <p:strVal val="#ppt_y+.05"/>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4" presetClass="entr" presetSubtype="0" fill="hold" grpId="0" nodeType="clickEffect">
                                  <p:stCondLst>
                                    <p:cond delay="0"/>
                                  </p:stCondLst>
                                  <p:childTnLst>
                                    <p:set>
                                      <p:cBhvr>
                                        <p:cTn id="62" dur="1" fill="hold">
                                          <p:stCondLst>
                                            <p:cond delay="0"/>
                                          </p:stCondLst>
                                        </p:cTn>
                                        <p:tgtEl>
                                          <p:spTgt spid="39939">
                                            <p:txEl>
                                              <p:pRg st="7" end="7"/>
                                            </p:txEl>
                                          </p:spTgt>
                                        </p:tgtEl>
                                        <p:attrNameLst>
                                          <p:attrName>style.visibility</p:attrName>
                                        </p:attrNameLst>
                                      </p:cBhvr>
                                      <p:to>
                                        <p:strVal val="visible"/>
                                      </p:to>
                                    </p:set>
                                    <p:animEffect transition="in" filter="fade">
                                      <p:cBhvr>
                                        <p:cTn id="63" dur="500"/>
                                        <p:tgtEl>
                                          <p:spTgt spid="39939">
                                            <p:txEl>
                                              <p:pRg st="7" end="7"/>
                                            </p:txEl>
                                          </p:spTgt>
                                        </p:tgtEl>
                                      </p:cBhvr>
                                    </p:animEffect>
                                    <p:anim calcmode="lin" valueType="num">
                                      <p:cBhvr>
                                        <p:cTn id="64" dur="500" fill="hold"/>
                                        <p:tgtEl>
                                          <p:spTgt spid="39939">
                                            <p:txEl>
                                              <p:pRg st="7" end="7"/>
                                            </p:txEl>
                                          </p:spTgt>
                                        </p:tgtEl>
                                        <p:attrNameLst>
                                          <p:attrName>ppt_x</p:attrName>
                                        </p:attrNameLst>
                                      </p:cBhvr>
                                      <p:tavLst>
                                        <p:tav tm="0">
                                          <p:val>
                                            <p:strVal val="#ppt_x"/>
                                          </p:val>
                                        </p:tav>
                                        <p:tav tm="100000">
                                          <p:val>
                                            <p:strVal val="#ppt_x"/>
                                          </p:val>
                                        </p:tav>
                                      </p:tavLst>
                                    </p:anim>
                                    <p:anim calcmode="lin" valueType="num">
                                      <p:cBhvr>
                                        <p:cTn id="65" dur="500" fill="hold"/>
                                        <p:tgtEl>
                                          <p:spTgt spid="39939">
                                            <p:txEl>
                                              <p:pRg st="7" end="7"/>
                                            </p:txEl>
                                          </p:spTgt>
                                        </p:tgtEl>
                                        <p:attrNameLst>
                                          <p:attrName>ppt_y</p:attrName>
                                        </p:attrNameLst>
                                      </p:cBhvr>
                                      <p:tavLst>
                                        <p:tav tm="0">
                                          <p:val>
                                            <p:strVal val="#ppt_y+.05"/>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4" presetClass="entr" presetSubtype="0" fill="hold" grpId="0" nodeType="clickEffect">
                                  <p:stCondLst>
                                    <p:cond delay="0"/>
                                  </p:stCondLst>
                                  <p:childTnLst>
                                    <p:set>
                                      <p:cBhvr>
                                        <p:cTn id="69" dur="1" fill="hold">
                                          <p:stCondLst>
                                            <p:cond delay="0"/>
                                          </p:stCondLst>
                                        </p:cTn>
                                        <p:tgtEl>
                                          <p:spTgt spid="39939">
                                            <p:txEl>
                                              <p:pRg st="9" end="9"/>
                                            </p:txEl>
                                          </p:spTgt>
                                        </p:tgtEl>
                                        <p:attrNameLst>
                                          <p:attrName>style.visibility</p:attrName>
                                        </p:attrNameLst>
                                      </p:cBhvr>
                                      <p:to>
                                        <p:strVal val="visible"/>
                                      </p:to>
                                    </p:set>
                                    <p:animEffect transition="in" filter="fade">
                                      <p:cBhvr>
                                        <p:cTn id="70" dur="500"/>
                                        <p:tgtEl>
                                          <p:spTgt spid="39939">
                                            <p:txEl>
                                              <p:pRg st="9" end="9"/>
                                            </p:txEl>
                                          </p:spTgt>
                                        </p:tgtEl>
                                      </p:cBhvr>
                                    </p:animEffect>
                                    <p:anim calcmode="lin" valueType="num">
                                      <p:cBhvr>
                                        <p:cTn id="71" dur="500" fill="hold"/>
                                        <p:tgtEl>
                                          <p:spTgt spid="39939">
                                            <p:txEl>
                                              <p:pRg st="9" end="9"/>
                                            </p:txEl>
                                          </p:spTgt>
                                        </p:tgtEl>
                                        <p:attrNameLst>
                                          <p:attrName>ppt_x</p:attrName>
                                        </p:attrNameLst>
                                      </p:cBhvr>
                                      <p:tavLst>
                                        <p:tav tm="0">
                                          <p:val>
                                            <p:strVal val="#ppt_x"/>
                                          </p:val>
                                        </p:tav>
                                        <p:tav tm="100000">
                                          <p:val>
                                            <p:strVal val="#ppt_x"/>
                                          </p:val>
                                        </p:tav>
                                      </p:tavLst>
                                    </p:anim>
                                    <p:anim calcmode="lin" valueType="num">
                                      <p:cBhvr>
                                        <p:cTn id="72" dur="500" fill="hold"/>
                                        <p:tgtEl>
                                          <p:spTgt spid="39939">
                                            <p:txEl>
                                              <p:pRg st="9" end="9"/>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49300" y="119063"/>
            <a:ext cx="8013700" cy="1636712"/>
          </a:xfrm>
        </p:spPr>
        <p:txBody>
          <a:bodyPr/>
          <a:lstStyle/>
          <a:p>
            <a:pPr eaLnBrk="1" fontAlgn="auto" hangingPunct="1">
              <a:spcAft>
                <a:spcPts val="0"/>
              </a:spcAft>
              <a:defRPr/>
            </a:pPr>
            <a:r>
              <a:rPr lang="hu-HU" dirty="0" smtClean="0">
                <a:solidFill>
                  <a:schemeClr val="accent1">
                    <a:satMod val="150000"/>
                  </a:schemeClr>
                </a:solidFill>
              </a:rPr>
              <a:t>BESZÉDAKTUSOKRÓL</a:t>
            </a:r>
            <a:endParaRPr lang="hu-HU" dirty="0">
              <a:solidFill>
                <a:schemeClr val="accent1">
                  <a:satMod val="150000"/>
                </a:schemeClr>
              </a:solidFill>
            </a:endParaRPr>
          </a:p>
        </p:txBody>
      </p:sp>
      <p:sp>
        <p:nvSpPr>
          <p:cNvPr id="16387" name="Szöveg helye 2"/>
          <p:cNvSpPr>
            <a:spLocks noGrp="1"/>
          </p:cNvSpPr>
          <p:nvPr>
            <p:ph type="body" idx="1"/>
          </p:nvPr>
        </p:nvSpPr>
        <p:spPr>
          <a:xfrm>
            <a:off x="741363" y="1828800"/>
            <a:ext cx="8021637" cy="685800"/>
          </a:xfrm>
        </p:spPr>
        <p:txBody>
          <a:bodyPr/>
          <a:lstStyle/>
          <a:p>
            <a:pPr eaLnBrk="1" hangingPunct="1"/>
            <a:endParaRPr lang="hu-HU" smtClean="0"/>
          </a:p>
        </p:txBody>
      </p:sp>
      <p:pic>
        <p:nvPicPr>
          <p:cNvPr id="16388" name="Kép 3"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fontAlgn="auto" hangingPunct="1">
              <a:spcAft>
                <a:spcPts val="0"/>
              </a:spcAft>
              <a:defRPr/>
            </a:pPr>
            <a:r>
              <a:rPr lang="hu-HU" sz="4800" smtClean="0">
                <a:solidFill>
                  <a:schemeClr val="accent1">
                    <a:satMod val="150000"/>
                  </a:schemeClr>
                </a:solidFill>
              </a:rPr>
              <a:t>Beszédaktusok</a:t>
            </a:r>
            <a:endParaRPr lang="en-US" sz="4800" smtClean="0">
              <a:solidFill>
                <a:schemeClr val="accent1">
                  <a:satMod val="150000"/>
                </a:schemeClr>
              </a:solidFill>
            </a:endParaRPr>
          </a:p>
        </p:txBody>
      </p:sp>
      <p:sp>
        <p:nvSpPr>
          <p:cNvPr id="13315" name="Rectangle 3"/>
          <p:cNvSpPr>
            <a:spLocks noGrp="1" noChangeArrowheads="1"/>
          </p:cNvSpPr>
          <p:nvPr>
            <p:ph idx="1"/>
          </p:nvPr>
        </p:nvSpPr>
        <p:spPr>
          <a:xfrm>
            <a:off x="611188" y="2133600"/>
            <a:ext cx="8064500" cy="4464050"/>
          </a:xfrm>
        </p:spPr>
        <p:txBody>
          <a:bodyPr rtlCol="0">
            <a:normAutofit lnSpcReduction="10000"/>
          </a:bodyPr>
          <a:lstStyle/>
          <a:p>
            <a:pPr marL="438912" indent="-320040" algn="just" eaLnBrk="1" fontAlgn="auto" hangingPunct="1">
              <a:lnSpc>
                <a:spcPct val="90000"/>
              </a:lnSpc>
              <a:spcBef>
                <a:spcPts val="0"/>
              </a:spcBef>
              <a:spcAft>
                <a:spcPts val="0"/>
              </a:spcAft>
              <a:buFont typeface="Wingdings 2"/>
              <a:buChar char=""/>
              <a:defRPr/>
            </a:pPr>
            <a:r>
              <a:rPr lang="hu-HU" sz="2800" dirty="0" smtClean="0"/>
              <a:t>A </a:t>
            </a:r>
            <a:r>
              <a:rPr lang="hu-HU" sz="2800" dirty="0" smtClean="0">
                <a:solidFill>
                  <a:srgbClr val="FF0000"/>
                </a:solidFill>
              </a:rPr>
              <a:t>beszédaktusok a verbális kommunikáció egységei </a:t>
            </a:r>
            <a:r>
              <a:rPr lang="hu-HU" sz="2800" dirty="0" smtClean="0"/>
              <a:t>(mondatok, megnyilatkozások)</a:t>
            </a:r>
          </a:p>
          <a:p>
            <a:pPr marL="731520" lvl="1" indent="-274320" algn="just" eaLnBrk="1" fontAlgn="auto" hangingPunct="1">
              <a:lnSpc>
                <a:spcPct val="90000"/>
              </a:lnSpc>
              <a:spcAft>
                <a:spcPts val="0"/>
              </a:spcAft>
              <a:buFont typeface="Wingdings"/>
              <a:buChar char=""/>
              <a:defRPr/>
            </a:pPr>
            <a:r>
              <a:rPr lang="hu-HU" sz="2400" dirty="0" smtClean="0"/>
              <a:t>Minden leírás beszédaktus, de nem minden beszédaktus leírás.</a:t>
            </a:r>
          </a:p>
          <a:p>
            <a:pPr marL="438912" indent="-320040" algn="just" eaLnBrk="1" fontAlgn="auto" hangingPunct="1">
              <a:lnSpc>
                <a:spcPct val="90000"/>
              </a:lnSpc>
              <a:spcBef>
                <a:spcPts val="0"/>
              </a:spcBef>
              <a:spcAft>
                <a:spcPts val="0"/>
              </a:spcAft>
              <a:buFont typeface="Wingdings 2"/>
              <a:buChar char=""/>
              <a:defRPr/>
            </a:pPr>
            <a:endParaRPr lang="hu-HU" sz="2800" dirty="0" smtClean="0"/>
          </a:p>
          <a:p>
            <a:pPr marL="438912" indent="-320040" algn="just" eaLnBrk="1" fontAlgn="auto" hangingPunct="1">
              <a:lnSpc>
                <a:spcPct val="90000"/>
              </a:lnSpc>
              <a:spcBef>
                <a:spcPts val="0"/>
              </a:spcBef>
              <a:spcAft>
                <a:spcPts val="0"/>
              </a:spcAft>
              <a:buFont typeface="Wingdings 2"/>
              <a:buChar char=""/>
              <a:defRPr/>
            </a:pPr>
            <a:r>
              <a:rPr lang="hu-HU" sz="2800" dirty="0" smtClean="0"/>
              <a:t>A beszédaktusok </a:t>
            </a:r>
            <a:r>
              <a:rPr lang="hu-HU" sz="2800" dirty="0" smtClean="0">
                <a:solidFill>
                  <a:srgbClr val="FF0000"/>
                </a:solidFill>
              </a:rPr>
              <a:t>célja a hallgató/befogadó </a:t>
            </a:r>
            <a:r>
              <a:rPr lang="hu-HU" sz="2800" u="sng" dirty="0" smtClean="0">
                <a:solidFill>
                  <a:srgbClr val="FF0000"/>
                </a:solidFill>
              </a:rPr>
              <a:t>mentális állapotának megváltoztatása</a:t>
            </a:r>
            <a:r>
              <a:rPr lang="hu-HU" sz="2800" dirty="0" smtClean="0"/>
              <a:t>. </a:t>
            </a:r>
          </a:p>
          <a:p>
            <a:pPr marL="731520" lvl="1" indent="-274320" algn="just" eaLnBrk="1" fontAlgn="auto" hangingPunct="1">
              <a:lnSpc>
                <a:spcPct val="90000"/>
              </a:lnSpc>
              <a:spcAft>
                <a:spcPts val="0"/>
              </a:spcAft>
              <a:buFont typeface="Wingdings"/>
              <a:buChar char=""/>
              <a:defRPr/>
            </a:pPr>
            <a:r>
              <a:rPr lang="hu-HU" sz="2400" dirty="0" smtClean="0"/>
              <a:t>Attól akinek megígértem, hogy megtartjuk a mester kurzus óráját szombaton, elvárható, hogy számítson a találkozóra, </a:t>
            </a:r>
          </a:p>
          <a:p>
            <a:pPr marL="731520" lvl="1" indent="-274320" algn="just" eaLnBrk="1" fontAlgn="auto" hangingPunct="1">
              <a:lnSpc>
                <a:spcPct val="90000"/>
              </a:lnSpc>
              <a:spcAft>
                <a:spcPts val="0"/>
              </a:spcAft>
              <a:buFont typeface="Wingdings"/>
              <a:buChar char=""/>
              <a:defRPr/>
            </a:pPr>
            <a:r>
              <a:rPr lang="hu-HU" sz="2400" dirty="0" smtClean="0"/>
              <a:t>Akinek elmondtam, hol van a Dohány utca, elvárható, hogy tudja, hol van.</a:t>
            </a:r>
            <a:endParaRPr lang="en-US" sz="2000" dirty="0" smtClean="0"/>
          </a:p>
        </p:txBody>
      </p:sp>
      <p:pic>
        <p:nvPicPr>
          <p:cNvPr id="17412" name="Kép 3"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pic>
        <p:nvPicPr>
          <p:cNvPr id="17413" name="Picture 2" descr="C:\Users\kriszti\AppData\Local\Microsoft\Windows\Temporary Internet Files\Content.IE5\3M2DGKUW\MM900303434[1].gif"/>
          <p:cNvPicPr>
            <a:picLocks noChangeAspect="1" noChangeArrowheads="1" noCrop="1"/>
          </p:cNvPicPr>
          <p:nvPr/>
        </p:nvPicPr>
        <p:blipFill>
          <a:blip r:embed="rId3" cstate="print"/>
          <a:srcRect/>
          <a:stretch>
            <a:fillRect/>
          </a:stretch>
        </p:blipFill>
        <p:spPr bwMode="auto">
          <a:xfrm>
            <a:off x="4572000" y="260350"/>
            <a:ext cx="2330450" cy="1668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p:txBody>
          <a:bodyPr lIns="108000" tIns="39688" rIns="0" bIns="39688">
            <a:normAutofit fontScale="90000"/>
          </a:bodyPr>
          <a:lstStyle/>
          <a:p>
            <a:pPr eaLnBrk="1" fontAlgn="auto" hangingPunct="1">
              <a:spcAft>
                <a:spcPts val="0"/>
              </a:spcAft>
              <a:defRPr/>
            </a:pPr>
            <a:r>
              <a:rPr lang="hu-HU" dirty="0" smtClean="0">
                <a:solidFill>
                  <a:schemeClr val="accent1">
                    <a:satMod val="150000"/>
                  </a:schemeClr>
                </a:solidFill>
              </a:rPr>
              <a:t>Pragmatikai szemlélet</a:t>
            </a:r>
            <a:br>
              <a:rPr lang="hu-HU" dirty="0" smtClean="0">
                <a:solidFill>
                  <a:schemeClr val="accent1">
                    <a:satMod val="150000"/>
                  </a:schemeClr>
                </a:solidFill>
              </a:rPr>
            </a:br>
            <a:r>
              <a:rPr lang="hu-HU" dirty="0" smtClean="0">
                <a:solidFill>
                  <a:schemeClr val="tx1"/>
                </a:solidFill>
              </a:rPr>
              <a:t>	</a:t>
            </a:r>
            <a:endParaRPr lang="hu-HU" sz="2800" dirty="0" smtClean="0">
              <a:solidFill>
                <a:schemeClr val="tx1"/>
              </a:solidFill>
            </a:endParaRPr>
          </a:p>
        </p:txBody>
      </p:sp>
      <p:sp>
        <p:nvSpPr>
          <p:cNvPr id="18435" name="Rectangle 2"/>
          <p:cNvSpPr>
            <a:spLocks noGrp="1" noChangeArrowheads="1"/>
          </p:cNvSpPr>
          <p:nvPr>
            <p:ph idx="1"/>
          </p:nvPr>
        </p:nvSpPr>
        <p:spPr>
          <a:xfrm>
            <a:off x="211138" y="2060575"/>
            <a:ext cx="8721725" cy="4392613"/>
          </a:xfrm>
        </p:spPr>
        <p:txBody>
          <a:bodyPr/>
          <a:lstStyle/>
          <a:p>
            <a:pPr marL="469900" lvl="1" indent="0" defTabSz="992188" eaLnBrk="1" hangingPunct="1">
              <a:buFont typeface="Wingdings" pitchFamily="2" charset="2"/>
              <a:buNone/>
            </a:pPr>
            <a:endParaRPr lang="hu-HU" sz="2900" smtClean="0"/>
          </a:p>
          <a:p>
            <a:pPr marL="469900" lvl="1" indent="0" defTabSz="992188" eaLnBrk="1" hangingPunct="1">
              <a:buFont typeface="Wingdings" pitchFamily="2" charset="2"/>
              <a:buNone/>
            </a:pPr>
            <a:endParaRPr lang="hu-HU" sz="2900" smtClean="0"/>
          </a:p>
        </p:txBody>
      </p:sp>
      <p:sp>
        <p:nvSpPr>
          <p:cNvPr id="18436" name="Text Box 3"/>
          <p:cNvSpPr txBox="1">
            <a:spLocks noChangeArrowheads="1"/>
          </p:cNvSpPr>
          <p:nvPr/>
        </p:nvSpPr>
        <p:spPr bwMode="auto">
          <a:xfrm>
            <a:off x="684213" y="4149725"/>
            <a:ext cx="8174037" cy="2528888"/>
          </a:xfrm>
          <a:prstGeom prst="rect">
            <a:avLst/>
          </a:prstGeom>
          <a:noFill/>
          <a:ln w="12700">
            <a:noFill/>
            <a:miter lim="800000"/>
            <a:headEnd type="none" w="sm" len="sm"/>
            <a:tailEnd type="none" w="sm" len="sm"/>
          </a:ln>
        </p:spPr>
        <p:txBody>
          <a:bodyPr>
            <a:spAutoFit/>
          </a:bodyPr>
          <a:lstStyle/>
          <a:p>
            <a:pPr marL="342900" indent="-342900" eaLnBrk="0" hangingPunct="0">
              <a:lnSpc>
                <a:spcPct val="110000"/>
              </a:lnSpc>
              <a:buFontTx/>
              <a:buChar char="•"/>
            </a:pPr>
            <a:endParaRPr lang="hu-HU" sz="2400">
              <a:latin typeface="Arial" pitchFamily="34" charset="0"/>
            </a:endParaRPr>
          </a:p>
          <a:p>
            <a:pPr marL="342900" indent="-342900" eaLnBrk="0" hangingPunct="0">
              <a:lnSpc>
                <a:spcPct val="110000"/>
              </a:lnSpc>
            </a:pPr>
            <a:r>
              <a:rPr lang="hu-HU" sz="2400">
                <a:latin typeface="Arial" pitchFamily="34" charset="0"/>
              </a:rPr>
              <a:t>A </a:t>
            </a:r>
            <a:r>
              <a:rPr lang="hu-HU" sz="2400" b="1">
                <a:latin typeface="Arial" pitchFamily="34" charset="0"/>
              </a:rPr>
              <a:t>pragmatika</a:t>
            </a:r>
            <a:r>
              <a:rPr lang="hu-HU" sz="2400">
                <a:latin typeface="Arial" pitchFamily="34" charset="0"/>
              </a:rPr>
              <a:t> </a:t>
            </a:r>
            <a:r>
              <a:rPr lang="hu-HU" sz="2400"/>
              <a:t>a kommunikáció és a cselekvés</a:t>
            </a:r>
          </a:p>
          <a:p>
            <a:pPr marL="342900" indent="-342900" eaLnBrk="0" hangingPunct="0">
              <a:lnSpc>
                <a:spcPct val="110000"/>
              </a:lnSpc>
            </a:pPr>
            <a:r>
              <a:rPr lang="hu-HU" sz="2400"/>
              <a:t>viszonya: </a:t>
            </a:r>
            <a:r>
              <a:rPr lang="hu-HU" sz="2400">
                <a:solidFill>
                  <a:srgbClr val="FF0000"/>
                </a:solidFill>
                <a:latin typeface="Arial" pitchFamily="34" charset="0"/>
              </a:rPr>
              <a:t>a jelek és használóik közötti viszonyt </a:t>
            </a:r>
          </a:p>
          <a:p>
            <a:pPr marL="342900" indent="-342900" eaLnBrk="0" hangingPunct="0">
              <a:lnSpc>
                <a:spcPct val="110000"/>
              </a:lnSpc>
            </a:pPr>
            <a:r>
              <a:rPr lang="hu-HU" sz="2400">
                <a:solidFill>
                  <a:srgbClr val="FF0000"/>
                </a:solidFill>
                <a:latin typeface="Arial" pitchFamily="34" charset="0"/>
              </a:rPr>
              <a:t>vizsgálja. </a:t>
            </a:r>
          </a:p>
          <a:p>
            <a:pPr marL="342900" indent="-342900" eaLnBrk="0" hangingPunct="0">
              <a:lnSpc>
                <a:spcPct val="110000"/>
              </a:lnSpc>
            </a:pPr>
            <a:r>
              <a:rPr lang="hu-HU" sz="2400">
                <a:latin typeface="Arial" pitchFamily="34" charset="0"/>
              </a:rPr>
              <a:t>Kérdés, hogyan hat a viszony, a jel használatának módja </a:t>
            </a:r>
          </a:p>
          <a:p>
            <a:pPr marL="342900" indent="-342900" eaLnBrk="0" hangingPunct="0">
              <a:lnSpc>
                <a:spcPct val="110000"/>
              </a:lnSpc>
            </a:pPr>
            <a:r>
              <a:rPr lang="hu-HU" sz="2400">
                <a:latin typeface="Arial" pitchFamily="34" charset="0"/>
              </a:rPr>
              <a:t>nyelvi (és nem csak nyelvi) </a:t>
            </a:r>
            <a:r>
              <a:rPr lang="hu-HU" sz="2400" u="sng">
                <a:solidFill>
                  <a:srgbClr val="FF0000"/>
                </a:solidFill>
                <a:latin typeface="Arial" pitchFamily="34" charset="0"/>
              </a:rPr>
              <a:t>jelentésre</a:t>
            </a:r>
            <a:r>
              <a:rPr lang="hu-HU" sz="2400">
                <a:latin typeface="Arial" pitchFamily="34" charset="0"/>
              </a:rPr>
              <a:t>?  </a:t>
            </a:r>
          </a:p>
        </p:txBody>
      </p:sp>
      <p:graphicFrame>
        <p:nvGraphicFramePr>
          <p:cNvPr id="5" name="Diagram 4"/>
          <p:cNvGraphicFramePr/>
          <p:nvPr/>
        </p:nvGraphicFramePr>
        <p:xfrm>
          <a:off x="611560" y="692696"/>
          <a:ext cx="6768752" cy="4104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8438" name="Kép 5" descr="cooltext481927147.png"/>
          <p:cNvPicPr>
            <a:picLocks noChangeAspect="1"/>
          </p:cNvPicPr>
          <p:nvPr/>
        </p:nvPicPr>
        <p:blipFill>
          <a:blip r:embed="rId8"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pPr eaLnBrk="1" fontAlgn="auto" hangingPunct="1">
              <a:spcAft>
                <a:spcPts val="0"/>
              </a:spcAft>
              <a:defRPr/>
            </a:pPr>
            <a:r>
              <a:rPr lang="hu-HU" dirty="0" smtClean="0">
                <a:solidFill>
                  <a:schemeClr val="accent1">
                    <a:satMod val="150000"/>
                  </a:schemeClr>
                </a:solidFill>
              </a:rPr>
              <a:t>Pragmatika</a:t>
            </a:r>
            <a:br>
              <a:rPr lang="hu-HU" dirty="0" smtClean="0">
                <a:solidFill>
                  <a:schemeClr val="accent1">
                    <a:satMod val="150000"/>
                  </a:schemeClr>
                </a:solidFill>
              </a:rPr>
            </a:br>
            <a:r>
              <a:rPr lang="hu-HU" dirty="0" smtClean="0">
                <a:solidFill>
                  <a:schemeClr val="tx1"/>
                </a:solidFill>
              </a:rPr>
              <a:t>	</a:t>
            </a:r>
            <a:endParaRPr lang="en-US" sz="2800" dirty="0" smtClean="0">
              <a:solidFill>
                <a:schemeClr val="tx1"/>
              </a:solidFill>
            </a:endParaRPr>
          </a:p>
        </p:txBody>
      </p:sp>
      <p:sp>
        <p:nvSpPr>
          <p:cNvPr id="6147" name="Rectangle 3"/>
          <p:cNvSpPr>
            <a:spLocks noGrp="1" noChangeArrowheads="1"/>
          </p:cNvSpPr>
          <p:nvPr>
            <p:ph idx="1"/>
          </p:nvPr>
        </p:nvSpPr>
        <p:spPr>
          <a:xfrm>
            <a:off x="611188" y="2422525"/>
            <a:ext cx="8128000" cy="4435475"/>
          </a:xfrm>
        </p:spPr>
        <p:txBody>
          <a:bodyPr rtlCol="0">
            <a:normAutofit lnSpcReduction="10000"/>
          </a:bodyPr>
          <a:lstStyle/>
          <a:p>
            <a:pPr marL="438912" indent="-320040" eaLnBrk="1" fontAlgn="auto" hangingPunct="1">
              <a:lnSpc>
                <a:spcPct val="90000"/>
              </a:lnSpc>
              <a:spcBef>
                <a:spcPts val="0"/>
              </a:spcBef>
              <a:spcAft>
                <a:spcPts val="0"/>
              </a:spcAft>
              <a:buFont typeface="Wingdings 2"/>
              <a:buChar char=""/>
              <a:defRPr/>
            </a:pPr>
            <a:r>
              <a:rPr lang="hu-HU" sz="2400" dirty="0" smtClean="0"/>
              <a:t>A pragmatika alapvetően a </a:t>
            </a:r>
            <a:r>
              <a:rPr lang="hu-HU" sz="2400" dirty="0" smtClean="0">
                <a:solidFill>
                  <a:srgbClr val="FF0000"/>
                </a:solidFill>
              </a:rPr>
              <a:t>nyelvi</a:t>
            </a:r>
            <a:r>
              <a:rPr lang="hu-HU" sz="2400" dirty="0" smtClean="0"/>
              <a:t> </a:t>
            </a:r>
            <a:r>
              <a:rPr lang="hu-HU" sz="2400" dirty="0" smtClean="0">
                <a:solidFill>
                  <a:srgbClr val="FF0000"/>
                </a:solidFill>
              </a:rPr>
              <a:t>megnyilatkozásokat</a:t>
            </a:r>
            <a:r>
              <a:rPr lang="hu-HU" sz="2400" dirty="0" smtClean="0"/>
              <a:t> vizsgálja. </a:t>
            </a:r>
          </a:p>
          <a:p>
            <a:pPr marL="438912" indent="-320040" eaLnBrk="1" fontAlgn="auto" hangingPunct="1">
              <a:lnSpc>
                <a:spcPct val="90000"/>
              </a:lnSpc>
              <a:spcBef>
                <a:spcPts val="0"/>
              </a:spcBef>
              <a:spcAft>
                <a:spcPts val="0"/>
              </a:spcAft>
              <a:buFont typeface="Wingdings 2"/>
              <a:buChar char=""/>
              <a:defRPr/>
            </a:pPr>
            <a:endParaRPr lang="hu-HU" sz="2400" dirty="0" smtClean="0"/>
          </a:p>
          <a:p>
            <a:pPr marL="438912" indent="-320040" eaLnBrk="1" fontAlgn="auto" hangingPunct="1">
              <a:lnSpc>
                <a:spcPct val="90000"/>
              </a:lnSpc>
              <a:spcBef>
                <a:spcPts val="0"/>
              </a:spcBef>
              <a:spcAft>
                <a:spcPts val="0"/>
              </a:spcAft>
              <a:buFont typeface="Wingdings 2"/>
              <a:buChar char=""/>
              <a:defRPr/>
            </a:pPr>
            <a:r>
              <a:rPr lang="hu-HU" sz="2400" dirty="0" smtClean="0"/>
              <a:t>Ezek megértésének feltétele, hogy felismerjük </a:t>
            </a:r>
            <a:r>
              <a:rPr lang="hu-HU" sz="2400" dirty="0" smtClean="0">
                <a:solidFill>
                  <a:srgbClr val="FF0000"/>
                </a:solidFill>
              </a:rPr>
              <a:t>a beszélő szándéká</a:t>
            </a:r>
            <a:r>
              <a:rPr lang="hu-HU" sz="2400" dirty="0" smtClean="0"/>
              <a:t>t. </a:t>
            </a:r>
          </a:p>
          <a:p>
            <a:pPr marL="438912" indent="-320040" eaLnBrk="1" fontAlgn="auto" hangingPunct="1">
              <a:lnSpc>
                <a:spcPct val="90000"/>
              </a:lnSpc>
              <a:spcBef>
                <a:spcPts val="0"/>
              </a:spcBef>
              <a:spcAft>
                <a:spcPts val="0"/>
              </a:spcAft>
              <a:buFont typeface="Wingdings 2"/>
              <a:buChar char=""/>
              <a:defRPr/>
            </a:pPr>
            <a:endParaRPr lang="hu-HU" sz="2400" dirty="0" smtClean="0"/>
          </a:p>
          <a:p>
            <a:pPr marL="438912" indent="-320040" eaLnBrk="1" fontAlgn="auto" hangingPunct="1">
              <a:lnSpc>
                <a:spcPct val="90000"/>
              </a:lnSpc>
              <a:spcBef>
                <a:spcPts val="0"/>
              </a:spcBef>
              <a:spcAft>
                <a:spcPts val="0"/>
              </a:spcAft>
              <a:buFont typeface="Wingdings 2"/>
              <a:buChar char=""/>
              <a:defRPr/>
            </a:pPr>
            <a:r>
              <a:rPr lang="hu-HU" sz="2400" dirty="0" smtClean="0"/>
              <a:t>Egy megnyilatkozásnak általában van </a:t>
            </a:r>
            <a:r>
              <a:rPr lang="hu-HU" sz="2400" dirty="0" err="1" smtClean="0">
                <a:solidFill>
                  <a:srgbClr val="FF0000"/>
                </a:solidFill>
              </a:rPr>
              <a:t>propozícionális</a:t>
            </a:r>
            <a:r>
              <a:rPr lang="hu-HU" sz="2400" dirty="0" smtClean="0">
                <a:solidFill>
                  <a:srgbClr val="FF0000"/>
                </a:solidFill>
              </a:rPr>
              <a:t> </a:t>
            </a:r>
            <a:r>
              <a:rPr lang="hu-HU" sz="2400" dirty="0" smtClean="0"/>
              <a:t>(leíró)</a:t>
            </a:r>
            <a:r>
              <a:rPr lang="hu-HU" sz="2400" dirty="0" smtClean="0">
                <a:solidFill>
                  <a:srgbClr val="FF0000"/>
                </a:solidFill>
              </a:rPr>
              <a:t> jelentés</a:t>
            </a:r>
            <a:r>
              <a:rPr lang="hu-HU" sz="2400" dirty="0" smtClean="0"/>
              <a:t>e (formálisan vizsgálható) és mindig van </a:t>
            </a:r>
            <a:r>
              <a:rPr lang="hu-HU" sz="2400" dirty="0" smtClean="0">
                <a:solidFill>
                  <a:srgbClr val="FF0000"/>
                </a:solidFill>
              </a:rPr>
              <a:t>megnyilatkozás jelentés</a:t>
            </a:r>
            <a:r>
              <a:rPr lang="hu-HU" sz="2400" dirty="0" smtClean="0"/>
              <a:t>e (formálisan nem vizsgálható), ez a kikövetkeztethető jelentés.</a:t>
            </a:r>
          </a:p>
          <a:p>
            <a:pPr marL="438912" indent="-320040" eaLnBrk="1" fontAlgn="auto" hangingPunct="1">
              <a:lnSpc>
                <a:spcPct val="90000"/>
              </a:lnSpc>
              <a:spcBef>
                <a:spcPts val="0"/>
              </a:spcBef>
              <a:spcAft>
                <a:spcPts val="0"/>
              </a:spcAft>
              <a:buFont typeface="Wingdings 2"/>
              <a:buChar char=""/>
              <a:defRPr/>
            </a:pPr>
            <a:endParaRPr lang="hu-HU" sz="2400" dirty="0" smtClean="0"/>
          </a:p>
          <a:p>
            <a:pPr marL="438912" indent="-320040" eaLnBrk="1" fontAlgn="auto" hangingPunct="1">
              <a:lnSpc>
                <a:spcPct val="90000"/>
              </a:lnSpc>
              <a:spcBef>
                <a:spcPts val="0"/>
              </a:spcBef>
              <a:spcAft>
                <a:spcPts val="0"/>
              </a:spcAft>
              <a:buFont typeface="Wingdings 2"/>
              <a:buChar char=""/>
              <a:defRPr/>
            </a:pPr>
            <a:r>
              <a:rPr lang="hu-HU" sz="2400" dirty="0" smtClean="0"/>
              <a:t>A pragmatika tárgya alapvetően a beszédhelyzet, a kommunikációs elvek és a </a:t>
            </a:r>
            <a:r>
              <a:rPr lang="hu-HU" sz="2400" dirty="0" err="1" smtClean="0"/>
              <a:t>propozícionális</a:t>
            </a:r>
            <a:r>
              <a:rPr lang="hu-HU" sz="2400" dirty="0" smtClean="0"/>
              <a:t> jelentés ismeretében</a:t>
            </a:r>
            <a:r>
              <a:rPr lang="hu-HU" sz="2400" dirty="0" smtClean="0">
                <a:solidFill>
                  <a:srgbClr val="FF0000"/>
                </a:solidFill>
              </a:rPr>
              <a:t> </a:t>
            </a:r>
            <a:r>
              <a:rPr lang="hu-HU" sz="2400" b="1" u="sng" dirty="0" smtClean="0">
                <a:solidFill>
                  <a:srgbClr val="FF0000"/>
                </a:solidFill>
              </a:rPr>
              <a:t>kikövetkeztethető</a:t>
            </a:r>
            <a:r>
              <a:rPr lang="hu-HU" sz="2400" u="sng" dirty="0" smtClean="0">
                <a:solidFill>
                  <a:srgbClr val="FF0000"/>
                </a:solidFill>
              </a:rPr>
              <a:t> </a:t>
            </a:r>
            <a:r>
              <a:rPr lang="hu-HU" sz="2400" b="1" u="sng" dirty="0" smtClean="0">
                <a:solidFill>
                  <a:srgbClr val="FF0000"/>
                </a:solidFill>
              </a:rPr>
              <a:t>jelentés</a:t>
            </a:r>
            <a:r>
              <a:rPr lang="hu-HU" sz="2400" dirty="0" smtClean="0">
                <a:solidFill>
                  <a:schemeClr val="hlink"/>
                </a:solidFill>
              </a:rPr>
              <a:t>.</a:t>
            </a:r>
            <a:endParaRPr lang="en-US" sz="2400" dirty="0" smtClean="0">
              <a:solidFill>
                <a:schemeClr val="hlink"/>
              </a:solidFill>
            </a:endParaRPr>
          </a:p>
        </p:txBody>
      </p:sp>
      <p:graphicFrame>
        <p:nvGraphicFramePr>
          <p:cNvPr id="5" name="Diagram 4"/>
          <p:cNvGraphicFramePr/>
          <p:nvPr/>
        </p:nvGraphicFramePr>
        <p:xfrm>
          <a:off x="2411760" y="0"/>
          <a:ext cx="4896544" cy="26354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9461" name="Kép 5" descr="cooltext481927147.png"/>
          <p:cNvPicPr>
            <a:picLocks noChangeAspect="1"/>
          </p:cNvPicPr>
          <p:nvPr/>
        </p:nvPicPr>
        <p:blipFill>
          <a:blip r:embed="rId7"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67544" y="0"/>
            <a:ext cx="8229600" cy="1252728"/>
          </a:xfrm>
        </p:spPr>
        <p:txBody>
          <a:bodyPr/>
          <a:lstStyle/>
          <a:p>
            <a:pPr eaLnBrk="1" fontAlgn="auto" hangingPunct="1">
              <a:spcAft>
                <a:spcPts val="0"/>
              </a:spcAft>
              <a:defRPr/>
            </a:pPr>
            <a:r>
              <a:rPr lang="hu-HU" dirty="0" smtClean="0">
                <a:solidFill>
                  <a:schemeClr val="accent1">
                    <a:satMod val="150000"/>
                  </a:schemeClr>
                </a:solidFill>
              </a:rPr>
              <a:t>Beszédaktusok</a:t>
            </a:r>
          </a:p>
        </p:txBody>
      </p:sp>
      <p:sp>
        <p:nvSpPr>
          <p:cNvPr id="229379" name="Rectangle 3"/>
          <p:cNvSpPr>
            <a:spLocks noGrp="1" noChangeArrowheads="1"/>
          </p:cNvSpPr>
          <p:nvPr>
            <p:ph idx="1"/>
          </p:nvPr>
        </p:nvSpPr>
        <p:spPr>
          <a:xfrm>
            <a:off x="512763" y="4605338"/>
            <a:ext cx="8631237" cy="4505325"/>
          </a:xfrm>
        </p:spPr>
        <p:txBody>
          <a:bodyPr/>
          <a:lstStyle/>
          <a:p>
            <a:pPr algn="just" eaLnBrk="1" hangingPunct="1">
              <a:lnSpc>
                <a:spcPct val="80000"/>
              </a:lnSpc>
              <a:buFont typeface="Wingdings 2" pitchFamily="18" charset="2"/>
              <a:buNone/>
            </a:pPr>
            <a:r>
              <a:rPr lang="hu-HU" sz="2400" smtClean="0"/>
              <a:t>A beszédaktus-elmélet a </a:t>
            </a:r>
            <a:r>
              <a:rPr lang="hu-HU" sz="2400" smtClean="0">
                <a:solidFill>
                  <a:srgbClr val="FF0000"/>
                </a:solidFill>
              </a:rPr>
              <a:t>nyelvben végrehajtott cselekvés</a:t>
            </a:r>
            <a:r>
              <a:rPr lang="hu-HU" sz="2400" smtClean="0"/>
              <a:t> jellegű</a:t>
            </a:r>
          </a:p>
          <a:p>
            <a:pPr algn="just" eaLnBrk="1" hangingPunct="1">
              <a:lnSpc>
                <a:spcPct val="80000"/>
              </a:lnSpc>
              <a:buFont typeface="Wingdings 2" pitchFamily="18" charset="2"/>
              <a:buNone/>
            </a:pPr>
            <a:r>
              <a:rPr lang="hu-HU" sz="2400" smtClean="0"/>
              <a:t>jelenségekre és azok azonosítására helyezi a hangsúlyt. </a:t>
            </a:r>
          </a:p>
        </p:txBody>
      </p:sp>
      <p:graphicFrame>
        <p:nvGraphicFramePr>
          <p:cNvPr id="4" name="Diagram 3"/>
          <p:cNvGraphicFramePr/>
          <p:nvPr/>
        </p:nvGraphicFramePr>
        <p:xfrm>
          <a:off x="683568" y="980728"/>
          <a:ext cx="7560840" cy="3528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485" name="Kép 4" descr="cooltext481927147.png"/>
          <p:cNvPicPr>
            <a:picLocks noChangeAspect="1"/>
          </p:cNvPicPr>
          <p:nvPr/>
        </p:nvPicPr>
        <p:blipFill>
          <a:blip r:embed="rId8"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9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937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7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fontAlgn="auto" hangingPunct="1">
              <a:spcAft>
                <a:spcPts val="0"/>
              </a:spcAft>
              <a:defRPr/>
            </a:pPr>
            <a:r>
              <a:rPr lang="hu-HU" dirty="0" smtClean="0">
                <a:solidFill>
                  <a:srgbClr val="FFC000"/>
                </a:solidFill>
              </a:rPr>
              <a:t>Pragmatikai elköteleződések</a:t>
            </a:r>
            <a:endParaRPr lang="en-US" dirty="0" smtClean="0">
              <a:solidFill>
                <a:srgbClr val="FFC000"/>
              </a:solidFill>
            </a:endParaRPr>
          </a:p>
        </p:txBody>
      </p:sp>
      <p:sp>
        <p:nvSpPr>
          <p:cNvPr id="10243" name="Rectangle 3"/>
          <p:cNvSpPr>
            <a:spLocks noGrp="1" noChangeArrowheads="1"/>
          </p:cNvSpPr>
          <p:nvPr>
            <p:ph idx="1"/>
          </p:nvPr>
        </p:nvSpPr>
        <p:spPr>
          <a:xfrm>
            <a:off x="684213" y="1628775"/>
            <a:ext cx="8280400" cy="5040313"/>
          </a:xfrm>
        </p:spPr>
        <p:txBody>
          <a:bodyPr rtlCol="0">
            <a:normAutofit lnSpcReduction="10000"/>
          </a:bodyPr>
          <a:lstStyle/>
          <a:p>
            <a:pPr marL="438912" indent="-320040" eaLnBrk="1" fontAlgn="auto" hangingPunct="1">
              <a:lnSpc>
                <a:spcPct val="80000"/>
              </a:lnSpc>
              <a:spcBef>
                <a:spcPts val="0"/>
              </a:spcBef>
              <a:spcAft>
                <a:spcPts val="0"/>
              </a:spcAft>
              <a:buFont typeface="Wingdings 2"/>
              <a:buChar char=""/>
              <a:defRPr/>
            </a:pPr>
            <a:r>
              <a:rPr lang="hu-HU" sz="1800" dirty="0" smtClean="0"/>
              <a:t>A beszédaktusok használatával </a:t>
            </a:r>
            <a:r>
              <a:rPr lang="hu-HU" sz="2800" b="1" u="sng" dirty="0" smtClean="0">
                <a:solidFill>
                  <a:srgbClr val="FF0000"/>
                </a:solidFill>
              </a:rPr>
              <a:t>nyilvánosan elkötelezzük magunkat mások felé</a:t>
            </a:r>
            <a:r>
              <a:rPr lang="hu-HU" sz="1800" dirty="0" smtClean="0"/>
              <a:t>.</a:t>
            </a:r>
          </a:p>
          <a:p>
            <a:pPr marL="731520" lvl="1" indent="-274320" eaLnBrk="1" fontAlgn="auto" hangingPunct="1">
              <a:lnSpc>
                <a:spcPct val="80000"/>
              </a:lnSpc>
              <a:spcAft>
                <a:spcPts val="0"/>
              </a:spcAft>
              <a:buFont typeface="Wingdings"/>
              <a:buChar char=""/>
              <a:defRPr/>
            </a:pPr>
            <a:r>
              <a:rPr lang="hu-HU" sz="1800" dirty="0" smtClean="0"/>
              <a:t>Néhány tipikus elköteleződés: „esküszöm” – megvan az a szándékom, hogy így és így tegyek. „ígérem”- feltett szándékom a jövőben ezt és ezt tenni, stb.</a:t>
            </a:r>
          </a:p>
          <a:p>
            <a:pPr marL="731520" lvl="1" indent="-274320" eaLnBrk="1" fontAlgn="auto" hangingPunct="1">
              <a:lnSpc>
                <a:spcPct val="80000"/>
              </a:lnSpc>
              <a:spcAft>
                <a:spcPts val="0"/>
              </a:spcAft>
              <a:buFont typeface="Wingdings"/>
              <a:buChar char=""/>
              <a:defRPr/>
            </a:pPr>
            <a:r>
              <a:rPr lang="hu-HU" sz="1800" dirty="0" smtClean="0"/>
              <a:t>Ha valakiről pl. kiderül, hogy az ígéret pillanatában nem volt szándéka az ígéret betartása (vagy akár sosem volt ilyen szándéka), akkor azt mondhatjuk, hogy szándékai nem feleltek meg nyilvános elköteleződésének, vagyis pl. hamisan esküdött, ígért, stb. </a:t>
            </a:r>
          </a:p>
          <a:p>
            <a:pPr marL="731520" lvl="1" indent="-274320" eaLnBrk="1" fontAlgn="auto" hangingPunct="1">
              <a:lnSpc>
                <a:spcPct val="80000"/>
              </a:lnSpc>
              <a:spcAft>
                <a:spcPts val="0"/>
              </a:spcAft>
              <a:buFont typeface="Wingdings"/>
              <a:buChar char=""/>
              <a:defRPr/>
            </a:pPr>
            <a:r>
              <a:rPr lang="hu-HU" sz="1800" dirty="0" smtClean="0"/>
              <a:t>Ez nem egyenértékű azzal, hogy nem tartotta be, amit ígért! Lehet, hogy mindent megtett az elköteleződés megvalósításáért, de a körülmények megakadályozták.</a:t>
            </a:r>
          </a:p>
          <a:p>
            <a:pPr marL="731520" lvl="1" indent="-274320" eaLnBrk="1" fontAlgn="auto" hangingPunct="1">
              <a:lnSpc>
                <a:spcPct val="80000"/>
              </a:lnSpc>
              <a:spcAft>
                <a:spcPts val="0"/>
              </a:spcAft>
              <a:buFont typeface="Wingdings"/>
              <a:buChar char=""/>
              <a:defRPr/>
            </a:pPr>
            <a:endParaRPr lang="hu-HU" sz="1800" dirty="0" smtClean="0"/>
          </a:p>
          <a:p>
            <a:pPr marL="438912" indent="-320040" eaLnBrk="1" fontAlgn="auto" hangingPunct="1">
              <a:lnSpc>
                <a:spcPct val="80000"/>
              </a:lnSpc>
              <a:spcBef>
                <a:spcPts val="0"/>
              </a:spcBef>
              <a:spcAft>
                <a:spcPts val="0"/>
              </a:spcAft>
              <a:buFont typeface="Wingdings 2"/>
              <a:buChar char=""/>
              <a:defRPr/>
            </a:pPr>
            <a:r>
              <a:rPr lang="hu-HU" sz="1800" dirty="0" smtClean="0"/>
              <a:t>Az elköteleződések egy másik része a beszédaktusok pragmatikai előfeltevésének tekinthető.</a:t>
            </a:r>
          </a:p>
          <a:p>
            <a:pPr marL="731520" lvl="1" indent="-274320" eaLnBrk="1" fontAlgn="auto" hangingPunct="1">
              <a:lnSpc>
                <a:spcPct val="80000"/>
              </a:lnSpc>
              <a:spcAft>
                <a:spcPts val="0"/>
              </a:spcAft>
              <a:buFont typeface="Wingdings"/>
              <a:buChar char=""/>
              <a:defRPr/>
            </a:pPr>
            <a:r>
              <a:rPr lang="hu-HU" sz="1800" dirty="0" smtClean="0"/>
              <a:t>„Pécsi ingatlanomat Dezső nevű fiamra hagyom” – aki ezzel a beszédaktussal kötelezi el magát nyilvánosan, az elkötelezi magát a következők mellett is:</a:t>
            </a:r>
          </a:p>
          <a:p>
            <a:pPr marL="996696" lvl="2" eaLnBrk="1" fontAlgn="auto" hangingPunct="1">
              <a:lnSpc>
                <a:spcPct val="80000"/>
              </a:lnSpc>
              <a:spcAft>
                <a:spcPts val="0"/>
              </a:spcAft>
              <a:buClr>
                <a:schemeClr val="accent3"/>
              </a:buClr>
              <a:buFont typeface="Arial"/>
              <a:buChar char="▪"/>
              <a:defRPr/>
            </a:pPr>
            <a:r>
              <a:rPr lang="hu-HU" sz="1800" dirty="0" smtClean="0"/>
              <a:t>Van pécsi ingatlana.</a:t>
            </a:r>
          </a:p>
          <a:p>
            <a:pPr marL="996696" lvl="2" eaLnBrk="1" fontAlgn="auto" hangingPunct="1">
              <a:lnSpc>
                <a:spcPct val="80000"/>
              </a:lnSpc>
              <a:spcAft>
                <a:spcPts val="0"/>
              </a:spcAft>
              <a:buClr>
                <a:schemeClr val="accent3"/>
              </a:buClr>
              <a:buFont typeface="Arial"/>
              <a:buChar char="▪"/>
              <a:defRPr/>
            </a:pPr>
            <a:r>
              <a:rPr lang="hu-HU" sz="1800" dirty="0" smtClean="0"/>
              <a:t>Van Dezső nevű fia.</a:t>
            </a:r>
          </a:p>
          <a:p>
            <a:pPr marL="996696" lvl="2" eaLnBrk="1" fontAlgn="auto" hangingPunct="1">
              <a:lnSpc>
                <a:spcPct val="80000"/>
              </a:lnSpc>
              <a:spcAft>
                <a:spcPts val="0"/>
              </a:spcAft>
              <a:buClr>
                <a:schemeClr val="accent3"/>
              </a:buClr>
              <a:buFont typeface="Arial"/>
              <a:buChar char="▪"/>
              <a:defRPr/>
            </a:pPr>
            <a:r>
              <a:rPr lang="hu-HU" sz="1800" dirty="0" smtClean="0"/>
              <a:t>Van jogom örökíteni az adott ingatlant.</a:t>
            </a:r>
          </a:p>
          <a:p>
            <a:pPr marL="731520" lvl="1" indent="-274320" eaLnBrk="1" fontAlgn="auto" hangingPunct="1">
              <a:lnSpc>
                <a:spcPct val="80000"/>
              </a:lnSpc>
              <a:spcAft>
                <a:spcPts val="0"/>
              </a:spcAft>
              <a:buFont typeface="Wingdings"/>
              <a:buChar char=""/>
              <a:defRPr/>
            </a:pPr>
            <a:r>
              <a:rPr lang="hu-HU" sz="1800" dirty="0" smtClean="0"/>
              <a:t>Ezek a fenti beszédaktus </a:t>
            </a:r>
            <a:r>
              <a:rPr lang="hu-HU" sz="1800" dirty="0" smtClean="0">
                <a:solidFill>
                  <a:schemeClr val="hlink"/>
                </a:solidFill>
              </a:rPr>
              <a:t>pragmatikai előfeltevései</a:t>
            </a:r>
            <a:r>
              <a:rPr lang="hu-HU" sz="1800" dirty="0" smtClean="0"/>
              <a:t>, ami alatt azt értjük, hogy a fenti beszédaktus, csak akkor lehet érvényes, ha ezek az állítások igazak.</a:t>
            </a:r>
            <a:endParaRPr lang="en-US" sz="1800" dirty="0" smtClean="0"/>
          </a:p>
        </p:txBody>
      </p:sp>
      <p:pic>
        <p:nvPicPr>
          <p:cNvPr id="21508" name="Kép 3"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pPr eaLnBrk="1" hangingPunct="1">
              <a:defRPr/>
            </a:pPr>
            <a:r>
              <a:rPr lang="hu-HU" dirty="0" smtClean="0"/>
              <a:t>Beszédaktusok jelzései</a:t>
            </a:r>
          </a:p>
        </p:txBody>
      </p:sp>
      <p:sp>
        <p:nvSpPr>
          <p:cNvPr id="22531" name="Rectangle 3"/>
          <p:cNvSpPr>
            <a:spLocks noGrp="1" noChangeArrowheads="1"/>
          </p:cNvSpPr>
          <p:nvPr>
            <p:ph type="body" idx="1"/>
          </p:nvPr>
        </p:nvSpPr>
        <p:spPr>
          <a:xfrm>
            <a:off x="457200" y="1981200"/>
            <a:ext cx="8686800" cy="4876800"/>
          </a:xfrm>
        </p:spPr>
        <p:txBody>
          <a:bodyPr/>
          <a:lstStyle/>
          <a:p>
            <a:pPr eaLnBrk="1" hangingPunct="1">
              <a:lnSpc>
                <a:spcPct val="80000"/>
              </a:lnSpc>
            </a:pPr>
            <a:r>
              <a:rPr lang="hu-HU" sz="4000" smtClean="0"/>
              <a:t>Alapszerkezet: F(p)</a:t>
            </a:r>
          </a:p>
          <a:p>
            <a:pPr lvl="1" eaLnBrk="1" hangingPunct="1">
              <a:lnSpc>
                <a:spcPct val="80000"/>
              </a:lnSpc>
            </a:pPr>
            <a:r>
              <a:rPr lang="hu-HU" sz="4000" smtClean="0">
                <a:ea typeface="Arial Unicode MS" pitchFamily="34" charset="-128"/>
                <a:cs typeface="Arial Unicode MS" pitchFamily="34" charset="-128"/>
              </a:rPr>
              <a:t>⊦(p): állítás</a:t>
            </a:r>
          </a:p>
          <a:p>
            <a:pPr lvl="1" eaLnBrk="1" hangingPunct="1">
              <a:lnSpc>
                <a:spcPct val="80000"/>
              </a:lnSpc>
            </a:pPr>
            <a:r>
              <a:rPr lang="hu-HU" sz="4000" smtClean="0">
                <a:ea typeface="Arial Unicode MS" pitchFamily="34" charset="-128"/>
                <a:cs typeface="Arial Unicode MS" pitchFamily="34" charset="-128"/>
              </a:rPr>
              <a:t>Pr(p): ígéret</a:t>
            </a:r>
          </a:p>
          <a:p>
            <a:pPr lvl="1" eaLnBrk="1" hangingPunct="1">
              <a:lnSpc>
                <a:spcPct val="80000"/>
              </a:lnSpc>
            </a:pPr>
            <a:r>
              <a:rPr lang="hu-HU" sz="4000" smtClean="0">
                <a:ea typeface="Arial Unicode MS" pitchFamily="34" charset="-128"/>
                <a:cs typeface="Arial Unicode MS" pitchFamily="34" charset="-128"/>
              </a:rPr>
              <a:t>!(p): kérés</a:t>
            </a:r>
          </a:p>
          <a:p>
            <a:pPr lvl="1" eaLnBrk="1" hangingPunct="1">
              <a:lnSpc>
                <a:spcPct val="80000"/>
              </a:lnSpc>
            </a:pPr>
            <a:r>
              <a:rPr lang="hu-HU" sz="4000" smtClean="0">
                <a:ea typeface="Arial Unicode MS" pitchFamily="34" charset="-128"/>
                <a:cs typeface="Arial Unicode MS" pitchFamily="34" charset="-128"/>
              </a:rPr>
              <a:t>W(p): figyelmeztetés</a:t>
            </a:r>
          </a:p>
          <a:p>
            <a:pPr lvl="1" eaLnBrk="1" hangingPunct="1">
              <a:lnSpc>
                <a:spcPct val="80000"/>
              </a:lnSpc>
            </a:pPr>
            <a:r>
              <a:rPr lang="hu-HU" sz="4000" smtClean="0">
                <a:ea typeface="Arial Unicode MS" pitchFamily="34" charset="-128"/>
                <a:cs typeface="Arial Unicode MS" pitchFamily="34" charset="-128"/>
              </a:rPr>
              <a:t>?(p): igen-nem kérdés</a:t>
            </a:r>
          </a:p>
          <a:p>
            <a:pPr lvl="3" eaLnBrk="1" hangingPunct="1">
              <a:lnSpc>
                <a:spcPct val="80000"/>
              </a:lnSpc>
              <a:buFont typeface="Wingdings" pitchFamily="2" charset="2"/>
              <a:buNone/>
            </a:pPr>
            <a:endParaRPr lang="hu-HU" sz="4000" smtClean="0"/>
          </a:p>
          <a:p>
            <a:pPr eaLnBrk="1" hangingPunct="1">
              <a:lnSpc>
                <a:spcPct val="80000"/>
              </a:lnSpc>
            </a:pPr>
            <a:r>
              <a:rPr lang="hu-HU" sz="4000" smtClean="0"/>
              <a:t>~F(p) </a:t>
            </a:r>
            <a:r>
              <a:rPr lang="hu-HU" sz="4000" smtClean="0">
                <a:ea typeface="Arial Unicode MS" pitchFamily="34" charset="-128"/>
                <a:cs typeface="Arial Unicode MS" pitchFamily="34" charset="-128"/>
              </a:rPr>
              <a:t>≠ F(~p)</a:t>
            </a:r>
          </a:p>
          <a:p>
            <a:pPr lvl="3" eaLnBrk="1" hangingPunct="1">
              <a:lnSpc>
                <a:spcPct val="80000"/>
              </a:lnSpc>
              <a:buFont typeface="Wingdings" pitchFamily="2" charset="2"/>
              <a:buNone/>
            </a:pPr>
            <a:endParaRPr lang="hu-HU" sz="4000" smtClean="0">
              <a:ea typeface="Arial Unicode MS" pitchFamily="34" charset="-128"/>
              <a:cs typeface="Arial Unicode MS" pitchFamily="34" charset="-128"/>
            </a:endParaRPr>
          </a:p>
        </p:txBody>
      </p:sp>
      <p:pic>
        <p:nvPicPr>
          <p:cNvPr id="22532" name="Kép 4"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rtalom helye 6"/>
          <p:cNvGraphicFramePr>
            <a:graphicFrameLocks noGrp="1"/>
          </p:cNvGraphicFramePr>
          <p:nvPr>
            <p:ph idx="1"/>
          </p:nvPr>
        </p:nvGraphicFramePr>
        <p:xfrm>
          <a:off x="457200" y="1484785"/>
          <a:ext cx="8229600"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2"/>
          <p:cNvSpPr txBox="1">
            <a:spLocks noChangeArrowheads="1"/>
          </p:cNvSpPr>
          <p:nvPr/>
        </p:nvSpPr>
        <p:spPr>
          <a:xfrm>
            <a:off x="609600" y="307848"/>
            <a:ext cx="8229600" cy="1252728"/>
          </a:xfrm>
          <a:prstGeom prst="rect">
            <a:avLst/>
          </a:prstGeom>
        </p:spPr>
        <p:txBody>
          <a:bodyPr rIns="45720" anchor="ctr">
            <a:normAutofit/>
            <a:scene3d>
              <a:camera prst="orthographicFront"/>
              <a:lightRig rig="threePt" dir="t">
                <a:rot lat="0" lon="0" rev="4800000"/>
              </a:lightRig>
            </a:scene3d>
            <a:sp3d prstMaterial="matte">
              <a:bevelT w="50800" h="10160"/>
            </a:sp3d>
          </a:bodyPr>
          <a:lstStyle/>
          <a:p>
            <a:pPr fontAlgn="auto">
              <a:spcAft>
                <a:spcPts val="0"/>
              </a:spcAft>
              <a:defRPr/>
            </a:pPr>
            <a:r>
              <a:rPr lang="hu-HU" sz="4500" b="1">
                <a:solidFill>
                  <a:schemeClr val="accent1">
                    <a:satMod val="150000"/>
                  </a:schemeClr>
                </a:solidFill>
                <a:latin typeface="+mj-lt"/>
                <a:ea typeface="+mj-ea"/>
                <a:cs typeface="+mj-cs"/>
              </a:rPr>
              <a:t>Beszédaktusok</a:t>
            </a:r>
            <a:endParaRPr lang="hu-HU" sz="4500" b="1" dirty="0">
              <a:solidFill>
                <a:schemeClr val="accent1">
                  <a:satMod val="150000"/>
                </a:schemeClr>
              </a:solidFill>
              <a:latin typeface="+mj-lt"/>
              <a:ea typeface="+mj-ea"/>
              <a:cs typeface="+mj-cs"/>
            </a:endParaRPr>
          </a:p>
        </p:txBody>
      </p:sp>
      <p:pic>
        <p:nvPicPr>
          <p:cNvPr id="23556" name="Kép 4" descr="cooltext481927147.png"/>
          <p:cNvPicPr>
            <a:picLocks noChangeAspect="1"/>
          </p:cNvPicPr>
          <p:nvPr/>
        </p:nvPicPr>
        <p:blipFill>
          <a:blip r:embed="rId7" cstate="print"/>
          <a:srcRect/>
          <a:stretch>
            <a:fillRect/>
          </a:stretch>
        </p:blipFill>
        <p:spPr bwMode="auto">
          <a:xfrm>
            <a:off x="7812088" y="260350"/>
            <a:ext cx="1085850" cy="1504950"/>
          </a:xfrm>
          <a:prstGeom prst="rect">
            <a:avLst/>
          </a:prstGeom>
          <a:noFill/>
          <a:ln w="9525">
            <a:noFill/>
            <a:miter lim="800000"/>
            <a:headEnd/>
            <a:tailEnd/>
          </a:ln>
        </p:spPr>
      </p:pic>
      <p:graphicFrame>
        <p:nvGraphicFramePr>
          <p:cNvPr id="10" name="Diagram 9"/>
          <p:cNvGraphicFramePr/>
          <p:nvPr/>
        </p:nvGraphicFramePr>
        <p:xfrm>
          <a:off x="1475656" y="0"/>
          <a:ext cx="6096000" cy="525658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pPr eaLnBrk="1" hangingPunct="1">
              <a:defRPr/>
            </a:pPr>
            <a:r>
              <a:rPr lang="hu-HU" dirty="0" err="1" smtClean="0"/>
              <a:t>Illokúció</a:t>
            </a:r>
            <a:r>
              <a:rPr lang="hu-HU" dirty="0" smtClean="0"/>
              <a:t> és </a:t>
            </a:r>
            <a:r>
              <a:rPr lang="hu-HU" dirty="0" err="1" smtClean="0"/>
              <a:t>perlokúció</a:t>
            </a:r>
            <a:endParaRPr lang="hu-HU" dirty="0" smtClean="0"/>
          </a:p>
        </p:txBody>
      </p:sp>
      <p:sp>
        <p:nvSpPr>
          <p:cNvPr id="24579" name="Rectangle 3"/>
          <p:cNvSpPr>
            <a:spLocks noGrp="1" noChangeArrowheads="1"/>
          </p:cNvSpPr>
          <p:nvPr>
            <p:ph type="body" idx="1"/>
          </p:nvPr>
        </p:nvSpPr>
        <p:spPr>
          <a:xfrm>
            <a:off x="468313" y="1484313"/>
            <a:ext cx="8229600" cy="4625975"/>
          </a:xfrm>
        </p:spPr>
        <p:txBody>
          <a:bodyPr/>
          <a:lstStyle/>
          <a:p>
            <a:pPr eaLnBrk="1" hangingPunct="1">
              <a:lnSpc>
                <a:spcPct val="90000"/>
              </a:lnSpc>
            </a:pPr>
            <a:r>
              <a:rPr lang="hu-HU" sz="2800" smtClean="0"/>
              <a:t>Illokúció:</a:t>
            </a:r>
          </a:p>
          <a:p>
            <a:pPr lvl="1" eaLnBrk="1" hangingPunct="1">
              <a:lnSpc>
                <a:spcPct val="90000"/>
              </a:lnSpc>
            </a:pPr>
            <a:r>
              <a:rPr lang="hu-HU" sz="2400" smtClean="0"/>
              <a:t>„Eljövök!” ígéret </a:t>
            </a:r>
            <a:r>
              <a:rPr lang="hu-HU" sz="2400" smtClean="0">
                <a:latin typeface="Arial Unicode MS" pitchFamily="34" charset="-128"/>
                <a:ea typeface="Arial Unicode MS" pitchFamily="34" charset="-128"/>
                <a:cs typeface="Arial Unicode MS" pitchFamily="34" charset="-128"/>
              </a:rPr>
              <a:t>→</a:t>
            </a:r>
            <a:r>
              <a:rPr lang="hu-HU" sz="2400" smtClean="0">
                <a:latin typeface="Arial" pitchFamily="34" charset="0"/>
                <a:ea typeface="Arial Unicode MS" pitchFamily="34" charset="-128"/>
                <a:cs typeface="Arial Unicode MS" pitchFamily="34" charset="-128"/>
              </a:rPr>
              <a:t> konvencionális szabályokat feltételez</a:t>
            </a:r>
          </a:p>
          <a:p>
            <a:pPr lvl="1" eaLnBrk="1" hangingPunct="1">
              <a:lnSpc>
                <a:spcPct val="90000"/>
              </a:lnSpc>
            </a:pPr>
            <a:r>
              <a:rPr lang="hu-HU" sz="2400" smtClean="0">
                <a:solidFill>
                  <a:srgbClr val="FF0000"/>
                </a:solidFill>
              </a:rPr>
              <a:t>Azzal akarunk hatást elérni a hallgatóban, hogy ő felismeri e hatást kiváltására irányuló szándékunkat.</a:t>
            </a:r>
          </a:p>
          <a:p>
            <a:pPr lvl="4" eaLnBrk="1" hangingPunct="1"/>
            <a:r>
              <a:rPr lang="hu-HU" i="1" smtClean="0"/>
              <a:t>Állítom, hogy nem volt ott. </a:t>
            </a:r>
          </a:p>
          <a:p>
            <a:pPr lvl="4" eaLnBrk="1" hangingPunct="1"/>
            <a:r>
              <a:rPr lang="hu-HU" i="1" smtClean="0"/>
              <a:t>Kérem én, meddig tűrjük még? </a:t>
            </a:r>
          </a:p>
          <a:p>
            <a:pPr lvl="4" eaLnBrk="1" hangingPunct="1"/>
            <a:r>
              <a:rPr lang="hu-HU" i="1" smtClean="0"/>
              <a:t>Mondom, hogy elment. </a:t>
            </a:r>
          </a:p>
          <a:p>
            <a:pPr lvl="1" eaLnBrk="1" hangingPunct="1">
              <a:lnSpc>
                <a:spcPct val="90000"/>
              </a:lnSpc>
            </a:pPr>
            <a:endParaRPr lang="hu-HU" sz="2400" smtClean="0">
              <a:solidFill>
                <a:srgbClr val="FF0000"/>
              </a:solidFill>
            </a:endParaRPr>
          </a:p>
          <a:p>
            <a:pPr eaLnBrk="1" hangingPunct="1">
              <a:lnSpc>
                <a:spcPct val="90000"/>
              </a:lnSpc>
            </a:pPr>
            <a:r>
              <a:rPr lang="hu-HU" sz="2800" smtClean="0"/>
              <a:t>Perlokúció:</a:t>
            </a:r>
          </a:p>
          <a:p>
            <a:pPr lvl="1" eaLnBrk="1" hangingPunct="1">
              <a:lnSpc>
                <a:spcPct val="90000"/>
              </a:lnSpc>
            </a:pPr>
            <a:r>
              <a:rPr lang="hu-HU" sz="2400" smtClean="0"/>
              <a:t>„Az ajtó előtt egy pitbull ül!” ijesztés </a:t>
            </a:r>
            <a:r>
              <a:rPr lang="hu-HU" sz="2400" smtClean="0">
                <a:latin typeface="Arial Unicode MS" pitchFamily="34" charset="-128"/>
                <a:ea typeface="Arial Unicode MS" pitchFamily="34" charset="-128"/>
                <a:cs typeface="Arial Unicode MS" pitchFamily="34" charset="-128"/>
              </a:rPr>
              <a:t>→</a:t>
            </a:r>
            <a:r>
              <a:rPr lang="hu-HU" sz="2400" smtClean="0">
                <a:latin typeface="Arial" pitchFamily="34" charset="0"/>
                <a:ea typeface="Arial Unicode MS" pitchFamily="34" charset="-128"/>
                <a:cs typeface="Arial Unicode MS" pitchFamily="34" charset="-128"/>
              </a:rPr>
              <a:t> nem feltételez konvencionális szabályokat</a:t>
            </a:r>
          </a:p>
          <a:p>
            <a:pPr lvl="1" eaLnBrk="1" hangingPunct="1">
              <a:lnSpc>
                <a:spcPct val="90000"/>
              </a:lnSpc>
            </a:pPr>
            <a:r>
              <a:rPr lang="hu-HU" sz="2400" smtClean="0">
                <a:solidFill>
                  <a:srgbClr val="FF0000"/>
                </a:solidFill>
                <a:latin typeface="Arial" pitchFamily="34" charset="0"/>
                <a:ea typeface="Arial Unicode MS" pitchFamily="34" charset="-128"/>
                <a:cs typeface="Arial Unicode MS" pitchFamily="34" charset="-128"/>
              </a:rPr>
              <a:t>A hatás </a:t>
            </a:r>
            <a:r>
              <a:rPr lang="hu-HU" sz="2400" smtClean="0">
                <a:solidFill>
                  <a:srgbClr val="FF0000"/>
                </a:solidFill>
              </a:rPr>
              <a:t>a hatást kiváltására irányuló szándék nélkül is kiváltódik.</a:t>
            </a:r>
          </a:p>
        </p:txBody>
      </p:sp>
      <p:pic>
        <p:nvPicPr>
          <p:cNvPr id="24580" name="Kép 4"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95288" y="0"/>
            <a:ext cx="8229600" cy="1143000"/>
          </a:xfrm>
        </p:spPr>
        <p:txBody>
          <a:bodyPr>
            <a:noAutofit/>
          </a:bodyPr>
          <a:lstStyle/>
          <a:p>
            <a:pPr eaLnBrk="1" hangingPunct="1">
              <a:defRPr/>
            </a:pPr>
            <a:r>
              <a:rPr lang="hu-HU" sz="4000" dirty="0" err="1" smtClean="0"/>
              <a:t>Illokúció</a:t>
            </a:r>
            <a:r>
              <a:rPr lang="hu-HU" sz="4000" dirty="0" smtClean="0"/>
              <a:t> és </a:t>
            </a:r>
            <a:r>
              <a:rPr lang="hu-HU" sz="4000" dirty="0" err="1" smtClean="0"/>
              <a:t>perlokúció</a:t>
            </a:r>
            <a:r>
              <a:rPr lang="hu-HU" sz="4000" dirty="0" smtClean="0"/>
              <a:t> 2.</a:t>
            </a:r>
          </a:p>
        </p:txBody>
      </p:sp>
      <p:sp>
        <p:nvSpPr>
          <p:cNvPr id="40963" name="Rectangle 3"/>
          <p:cNvSpPr>
            <a:spLocks noGrp="1" noChangeArrowheads="1"/>
          </p:cNvSpPr>
          <p:nvPr>
            <p:ph type="body" idx="1"/>
          </p:nvPr>
        </p:nvSpPr>
        <p:spPr>
          <a:xfrm>
            <a:off x="539750" y="1530350"/>
            <a:ext cx="8229600" cy="5327650"/>
          </a:xfrm>
        </p:spPr>
        <p:txBody>
          <a:bodyPr/>
          <a:lstStyle/>
          <a:p>
            <a:pPr eaLnBrk="1" hangingPunct="1"/>
            <a:r>
              <a:rPr lang="hu-HU" sz="2800" smtClean="0">
                <a:latin typeface="Times New Roman" pitchFamily="18" charset="0"/>
              </a:rPr>
              <a:t>az </a:t>
            </a:r>
            <a:r>
              <a:rPr lang="hu-HU" sz="2800" b="1" i="1" smtClean="0">
                <a:latin typeface="Times New Roman" pitchFamily="18" charset="0"/>
              </a:rPr>
              <a:t>illokúciós aktus</a:t>
            </a:r>
            <a:r>
              <a:rPr lang="hu-HU" sz="2800" smtClean="0">
                <a:latin typeface="Times New Roman" pitchFamily="18" charset="0"/>
              </a:rPr>
              <a:t>, amikor a megnyilatkozással a </a:t>
            </a:r>
            <a:r>
              <a:rPr lang="hu-HU" sz="2800" smtClean="0">
                <a:solidFill>
                  <a:srgbClr val="FF0000"/>
                </a:solidFill>
                <a:latin typeface="Times New Roman" pitchFamily="18" charset="0"/>
              </a:rPr>
              <a:t>beszélő cselekvést hajt </a:t>
            </a:r>
            <a:r>
              <a:rPr lang="hu-HU" sz="2800" smtClean="0">
                <a:latin typeface="Times New Roman" pitchFamily="18" charset="0"/>
              </a:rPr>
              <a:t>végre („kimondás = cselekvés”)</a:t>
            </a:r>
          </a:p>
          <a:p>
            <a:pPr eaLnBrk="1" hangingPunct="1"/>
            <a:r>
              <a:rPr lang="hu-HU" sz="2800" smtClean="0">
                <a:latin typeface="Times New Roman" pitchFamily="18" charset="0"/>
              </a:rPr>
              <a:t>a </a:t>
            </a:r>
            <a:r>
              <a:rPr lang="hu-HU" sz="2800" b="1" i="1" smtClean="0">
                <a:latin typeface="Times New Roman" pitchFamily="18" charset="0"/>
              </a:rPr>
              <a:t>perlokúciós aktus</a:t>
            </a:r>
            <a:r>
              <a:rPr lang="hu-HU" sz="2800" smtClean="0">
                <a:latin typeface="Times New Roman" pitchFamily="18" charset="0"/>
              </a:rPr>
              <a:t>, amikor a mondás révén valósít meg vagy ér el valamit a beszélő, </a:t>
            </a:r>
            <a:r>
              <a:rPr lang="hu-HU" sz="2800" smtClean="0">
                <a:solidFill>
                  <a:srgbClr val="FF0000"/>
                </a:solidFill>
                <a:latin typeface="Times New Roman" pitchFamily="18" charset="0"/>
              </a:rPr>
              <a:t>hatást gyakorol a hallgatóra</a:t>
            </a:r>
          </a:p>
          <a:p>
            <a:pPr eaLnBrk="1" hangingPunct="1">
              <a:buFontTx/>
              <a:buNone/>
            </a:pPr>
            <a:endParaRPr lang="hu-HU" sz="2800" smtClean="0">
              <a:latin typeface="Times New Roman" pitchFamily="18" charset="0"/>
            </a:endParaRPr>
          </a:p>
          <a:p>
            <a:pPr eaLnBrk="1" hangingPunct="1">
              <a:buFontTx/>
              <a:buNone/>
            </a:pPr>
            <a:r>
              <a:rPr lang="hu-HU" sz="2800" smtClean="0">
                <a:latin typeface="Times New Roman" pitchFamily="18" charset="0"/>
              </a:rPr>
              <a:t>Tehát:</a:t>
            </a:r>
          </a:p>
          <a:p>
            <a:pPr algn="ctr" eaLnBrk="1" hangingPunct="1">
              <a:buFontTx/>
              <a:buNone/>
            </a:pPr>
            <a:r>
              <a:rPr lang="hu-HU" sz="2800" smtClean="0">
                <a:latin typeface="Times New Roman" pitchFamily="18" charset="0"/>
              </a:rPr>
              <a:t>	Az </a:t>
            </a:r>
            <a:r>
              <a:rPr lang="hu-HU" sz="2800" i="1" smtClean="0">
                <a:latin typeface="Times New Roman" pitchFamily="18" charset="0"/>
              </a:rPr>
              <a:t>üdvözlés</a:t>
            </a:r>
            <a:r>
              <a:rPr lang="hu-HU" sz="2800" smtClean="0">
                <a:latin typeface="Times New Roman" pitchFamily="18" charset="0"/>
              </a:rPr>
              <a:t>, a </a:t>
            </a:r>
            <a:r>
              <a:rPr lang="hu-HU" sz="2800" i="1" smtClean="0">
                <a:latin typeface="Times New Roman" pitchFamily="18" charset="0"/>
              </a:rPr>
              <a:t>gratuláció</a:t>
            </a:r>
            <a:r>
              <a:rPr lang="hu-HU" sz="2800" smtClean="0">
                <a:latin typeface="Times New Roman" pitchFamily="18" charset="0"/>
              </a:rPr>
              <a:t>, a </a:t>
            </a:r>
            <a:r>
              <a:rPr lang="hu-HU" sz="2800" i="1" smtClean="0">
                <a:latin typeface="Times New Roman" pitchFamily="18" charset="0"/>
              </a:rPr>
              <a:t>figyelmeztetés</a:t>
            </a:r>
            <a:r>
              <a:rPr lang="hu-HU" sz="2800" smtClean="0">
                <a:latin typeface="Times New Roman" pitchFamily="18" charset="0"/>
              </a:rPr>
              <a:t> tehát illokúciós aktus, </a:t>
            </a:r>
          </a:p>
          <a:p>
            <a:pPr algn="ctr" eaLnBrk="1" hangingPunct="1">
              <a:buFontTx/>
              <a:buNone/>
            </a:pPr>
            <a:r>
              <a:rPr lang="hu-HU" sz="2800" smtClean="0">
                <a:latin typeface="Times New Roman" pitchFamily="18" charset="0"/>
              </a:rPr>
              <a:t>a </a:t>
            </a:r>
            <a:r>
              <a:rPr lang="hu-HU" sz="2800" i="1" smtClean="0">
                <a:latin typeface="Times New Roman" pitchFamily="18" charset="0"/>
              </a:rPr>
              <a:t>meggyőzés</a:t>
            </a:r>
            <a:r>
              <a:rPr lang="hu-HU" sz="2800" smtClean="0">
                <a:latin typeface="Times New Roman" pitchFamily="18" charset="0"/>
              </a:rPr>
              <a:t> vagy az </a:t>
            </a:r>
            <a:r>
              <a:rPr lang="hu-HU" sz="2800" i="1" smtClean="0">
                <a:latin typeface="Times New Roman" pitchFamily="18" charset="0"/>
              </a:rPr>
              <a:t>elrettentés</a:t>
            </a:r>
            <a:r>
              <a:rPr lang="hu-HU" sz="2800" smtClean="0">
                <a:latin typeface="Times New Roman" pitchFamily="18" charset="0"/>
              </a:rPr>
              <a:t> perlokúciós. </a:t>
            </a:r>
          </a:p>
        </p:txBody>
      </p:sp>
      <p:pic>
        <p:nvPicPr>
          <p:cNvPr id="25604" name="Kép 4"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p:cTn id="7" dur="1000" fill="hold"/>
                                        <p:tgtEl>
                                          <p:spTgt spid="40962"/>
                                        </p:tgtEl>
                                        <p:attrNameLst>
                                          <p:attrName>ppt_x</p:attrName>
                                        </p:attrNameLst>
                                      </p:cBhvr>
                                      <p:tavLst>
                                        <p:tav tm="0">
                                          <p:val>
                                            <p:strVal val="#ppt_x-.2"/>
                                          </p:val>
                                        </p:tav>
                                        <p:tav tm="100000">
                                          <p:val>
                                            <p:strVal val="#ppt_x"/>
                                          </p:val>
                                        </p:tav>
                                      </p:tavLst>
                                    </p:anim>
                                    <p:anim calcmode="lin" valueType="num">
                                      <p:cBhvr>
                                        <p:cTn id="8" dur="1000" fill="hold"/>
                                        <p:tgtEl>
                                          <p:spTgt spid="40962"/>
                                        </p:tgtEl>
                                        <p:attrNameLst>
                                          <p:attrName>ppt_y</p:attrName>
                                        </p:attrNameLst>
                                      </p:cBhvr>
                                      <p:tavLst>
                                        <p:tav tm="0">
                                          <p:val>
                                            <p:strVal val="#ppt_y"/>
                                          </p:val>
                                        </p:tav>
                                        <p:tav tm="100000">
                                          <p:val>
                                            <p:strVal val="#ppt_y"/>
                                          </p:val>
                                        </p:tav>
                                      </p:tavLst>
                                    </p:anim>
                                    <p:animEffect transition="in" filter="wipe(right)" prLst="gradientSize: 0.1">
                                      <p:cBhvr>
                                        <p:cTn id="9" dur="1000"/>
                                        <p:tgtEl>
                                          <p:spTgt spid="4096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40963">
                                            <p:txEl>
                                              <p:pRg st="0" end="0"/>
                                            </p:txEl>
                                          </p:spTgt>
                                        </p:tgtEl>
                                        <p:attrNameLst>
                                          <p:attrName>style.visibility</p:attrName>
                                        </p:attrNameLst>
                                      </p:cBhvr>
                                      <p:to>
                                        <p:strVal val="visible"/>
                                      </p:to>
                                    </p:set>
                                    <p:animEffect transition="in" filter="fade">
                                      <p:cBhvr>
                                        <p:cTn id="14" dur="500"/>
                                        <p:tgtEl>
                                          <p:spTgt spid="40963">
                                            <p:txEl>
                                              <p:pRg st="0" end="0"/>
                                            </p:txEl>
                                          </p:spTgt>
                                        </p:tgtEl>
                                      </p:cBhvr>
                                    </p:animEffect>
                                    <p:anim calcmode="lin" valueType="num">
                                      <p:cBhvr>
                                        <p:cTn id="15" dur="500" fill="hold"/>
                                        <p:tgtEl>
                                          <p:spTgt spid="4096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40963">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40963">
                                            <p:txEl>
                                              <p:pRg st="1" end="1"/>
                                            </p:txEl>
                                          </p:spTgt>
                                        </p:tgtEl>
                                        <p:attrNameLst>
                                          <p:attrName>style.visibility</p:attrName>
                                        </p:attrNameLst>
                                      </p:cBhvr>
                                      <p:to>
                                        <p:strVal val="visible"/>
                                      </p:to>
                                    </p:set>
                                    <p:animEffect transition="in" filter="fade">
                                      <p:cBhvr>
                                        <p:cTn id="21" dur="500"/>
                                        <p:tgtEl>
                                          <p:spTgt spid="40963">
                                            <p:txEl>
                                              <p:pRg st="1" end="1"/>
                                            </p:txEl>
                                          </p:spTgt>
                                        </p:tgtEl>
                                      </p:cBhvr>
                                    </p:animEffect>
                                    <p:anim calcmode="lin" valueType="num">
                                      <p:cBhvr>
                                        <p:cTn id="22" dur="500" fill="hold"/>
                                        <p:tgtEl>
                                          <p:spTgt spid="40963">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40963">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40963">
                                            <p:txEl>
                                              <p:pRg st="3" end="3"/>
                                            </p:txEl>
                                          </p:spTgt>
                                        </p:tgtEl>
                                        <p:attrNameLst>
                                          <p:attrName>style.visibility</p:attrName>
                                        </p:attrNameLst>
                                      </p:cBhvr>
                                      <p:to>
                                        <p:strVal val="visible"/>
                                      </p:to>
                                    </p:set>
                                    <p:animEffect transition="in" filter="fade">
                                      <p:cBhvr>
                                        <p:cTn id="28" dur="500"/>
                                        <p:tgtEl>
                                          <p:spTgt spid="40963">
                                            <p:txEl>
                                              <p:pRg st="3" end="3"/>
                                            </p:txEl>
                                          </p:spTgt>
                                        </p:tgtEl>
                                      </p:cBhvr>
                                    </p:animEffect>
                                    <p:anim calcmode="lin" valueType="num">
                                      <p:cBhvr>
                                        <p:cTn id="29" dur="500" fill="hold"/>
                                        <p:tgtEl>
                                          <p:spTgt spid="40963">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40963">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40963">
                                            <p:txEl>
                                              <p:pRg st="4" end="4"/>
                                            </p:txEl>
                                          </p:spTgt>
                                        </p:tgtEl>
                                        <p:attrNameLst>
                                          <p:attrName>style.visibility</p:attrName>
                                        </p:attrNameLst>
                                      </p:cBhvr>
                                      <p:to>
                                        <p:strVal val="visible"/>
                                      </p:to>
                                    </p:set>
                                    <p:animEffect transition="in" filter="fade">
                                      <p:cBhvr>
                                        <p:cTn id="35" dur="500"/>
                                        <p:tgtEl>
                                          <p:spTgt spid="40963">
                                            <p:txEl>
                                              <p:pRg st="4" end="4"/>
                                            </p:txEl>
                                          </p:spTgt>
                                        </p:tgtEl>
                                      </p:cBhvr>
                                    </p:animEffect>
                                    <p:anim calcmode="lin" valueType="num">
                                      <p:cBhvr>
                                        <p:cTn id="36" dur="500" fill="hold"/>
                                        <p:tgtEl>
                                          <p:spTgt spid="40963">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40963">
                                            <p:txEl>
                                              <p:pRg st="4" end="4"/>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40963">
                                            <p:txEl>
                                              <p:pRg st="5" end="5"/>
                                            </p:txEl>
                                          </p:spTgt>
                                        </p:tgtEl>
                                        <p:attrNameLst>
                                          <p:attrName>style.visibility</p:attrName>
                                        </p:attrNameLst>
                                      </p:cBhvr>
                                      <p:to>
                                        <p:strVal val="visible"/>
                                      </p:to>
                                    </p:set>
                                    <p:animEffect transition="in" filter="fade">
                                      <p:cBhvr>
                                        <p:cTn id="42" dur="500"/>
                                        <p:tgtEl>
                                          <p:spTgt spid="40963">
                                            <p:txEl>
                                              <p:pRg st="5" end="5"/>
                                            </p:txEl>
                                          </p:spTgt>
                                        </p:tgtEl>
                                      </p:cBhvr>
                                    </p:animEffect>
                                    <p:anim calcmode="lin" valueType="num">
                                      <p:cBhvr>
                                        <p:cTn id="43" dur="500" fill="hold"/>
                                        <p:tgtEl>
                                          <p:spTgt spid="40963">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40963">
                                            <p:txEl>
                                              <p:pRg st="5" end="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artalom helye 2"/>
          <p:cNvSpPr>
            <a:spLocks noGrp="1"/>
          </p:cNvSpPr>
          <p:nvPr>
            <p:ph idx="1"/>
          </p:nvPr>
        </p:nvSpPr>
        <p:spPr>
          <a:xfrm>
            <a:off x="468313" y="1773238"/>
            <a:ext cx="8229600" cy="4625975"/>
          </a:xfrm>
        </p:spPr>
        <p:txBody>
          <a:bodyPr/>
          <a:lstStyle/>
          <a:p>
            <a:pPr algn="just" eaLnBrk="1" hangingPunct="1">
              <a:lnSpc>
                <a:spcPct val="80000"/>
              </a:lnSpc>
            </a:pPr>
            <a:r>
              <a:rPr lang="hu-HU" sz="2400" smtClean="0"/>
              <a:t>Az első kutatók szerint, ha csak a fenti aktusok (performatívumok) hajtanak végre cselekvést, akkor van néhány </a:t>
            </a:r>
            <a:r>
              <a:rPr lang="hu-HU" sz="2400" smtClean="0">
                <a:solidFill>
                  <a:schemeClr val="hlink"/>
                </a:solidFill>
              </a:rPr>
              <a:t>nem szükségszerű</a:t>
            </a:r>
            <a:r>
              <a:rPr lang="hu-HU" sz="2400" smtClean="0"/>
              <a:t> </a:t>
            </a:r>
            <a:r>
              <a:rPr lang="hu-HU" sz="2400" smtClean="0">
                <a:solidFill>
                  <a:srgbClr val="FF0000"/>
                </a:solidFill>
              </a:rPr>
              <a:t>grammatikai azonosítási ismérve</a:t>
            </a:r>
            <a:r>
              <a:rPr lang="hu-HU" sz="2400" smtClean="0"/>
              <a:t> a performatívumnak:</a:t>
            </a:r>
          </a:p>
          <a:p>
            <a:pPr algn="just" eaLnBrk="1" hangingPunct="1">
              <a:lnSpc>
                <a:spcPct val="80000"/>
              </a:lnSpc>
            </a:pPr>
            <a:endParaRPr lang="hu-HU" sz="2400" smtClean="0"/>
          </a:p>
          <a:p>
            <a:pPr eaLnBrk="1" hangingPunct="1"/>
            <a:endParaRPr lang="hu-HU" smtClean="0"/>
          </a:p>
        </p:txBody>
      </p:sp>
      <p:sp>
        <p:nvSpPr>
          <p:cNvPr id="4" name="Rectangle 2"/>
          <p:cNvSpPr txBox="1">
            <a:spLocks noChangeArrowheads="1"/>
          </p:cNvSpPr>
          <p:nvPr/>
        </p:nvSpPr>
        <p:spPr>
          <a:xfrm>
            <a:off x="609600" y="307848"/>
            <a:ext cx="8229600" cy="1252728"/>
          </a:xfrm>
          <a:prstGeom prst="rect">
            <a:avLst/>
          </a:prstGeom>
        </p:spPr>
        <p:txBody>
          <a:bodyPr rIns="45720" anchor="ctr">
            <a:normAutofit/>
            <a:scene3d>
              <a:camera prst="orthographicFront"/>
              <a:lightRig rig="threePt" dir="t">
                <a:rot lat="0" lon="0" rev="4800000"/>
              </a:lightRig>
            </a:scene3d>
            <a:sp3d prstMaterial="matte">
              <a:bevelT w="50800" h="10160"/>
            </a:sp3d>
          </a:bodyPr>
          <a:lstStyle/>
          <a:p>
            <a:pPr fontAlgn="auto">
              <a:spcAft>
                <a:spcPts val="0"/>
              </a:spcAft>
              <a:defRPr/>
            </a:pPr>
            <a:r>
              <a:rPr lang="hu-HU" sz="4500" b="1" dirty="0">
                <a:solidFill>
                  <a:schemeClr val="accent1">
                    <a:satMod val="150000"/>
                  </a:schemeClr>
                </a:solidFill>
                <a:latin typeface="+mj-lt"/>
                <a:ea typeface="+mj-ea"/>
                <a:cs typeface="+mj-cs"/>
              </a:rPr>
              <a:t>Beszédaktusok ismérvei</a:t>
            </a:r>
          </a:p>
        </p:txBody>
      </p:sp>
      <p:pic>
        <p:nvPicPr>
          <p:cNvPr id="26628" name="Kép 4"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graphicFrame>
        <p:nvGraphicFramePr>
          <p:cNvPr id="6" name="Diagram 5"/>
          <p:cNvGraphicFramePr/>
          <p:nvPr/>
        </p:nvGraphicFramePr>
        <p:xfrm>
          <a:off x="1547664" y="2794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fontAlgn="auto" hangingPunct="1">
              <a:spcAft>
                <a:spcPts val="0"/>
              </a:spcAft>
              <a:defRPr/>
            </a:pPr>
            <a:r>
              <a:rPr lang="hu-HU" dirty="0" smtClean="0">
                <a:solidFill>
                  <a:srgbClr val="FFC000"/>
                </a:solidFill>
              </a:rPr>
              <a:t>A beszédaktusok </a:t>
            </a:r>
            <a:br>
              <a:rPr lang="hu-HU" dirty="0" smtClean="0">
                <a:solidFill>
                  <a:srgbClr val="FFC000"/>
                </a:solidFill>
              </a:rPr>
            </a:br>
            <a:r>
              <a:rPr lang="hu-HU" dirty="0" smtClean="0">
                <a:solidFill>
                  <a:srgbClr val="FFC000"/>
                </a:solidFill>
              </a:rPr>
              <a:t>érvényességi feltételei</a:t>
            </a:r>
          </a:p>
        </p:txBody>
      </p:sp>
      <p:sp>
        <p:nvSpPr>
          <p:cNvPr id="231427" name="Rectangle 3"/>
          <p:cNvSpPr>
            <a:spLocks noGrp="1" noChangeArrowheads="1"/>
          </p:cNvSpPr>
          <p:nvPr>
            <p:ph idx="1"/>
          </p:nvPr>
        </p:nvSpPr>
        <p:spPr>
          <a:xfrm>
            <a:off x="611188" y="1557338"/>
            <a:ext cx="8343900" cy="5111750"/>
          </a:xfrm>
        </p:spPr>
        <p:txBody>
          <a:bodyPr/>
          <a:lstStyle/>
          <a:p>
            <a:pPr eaLnBrk="1" hangingPunct="1">
              <a:lnSpc>
                <a:spcPct val="80000"/>
              </a:lnSpc>
            </a:pPr>
            <a:r>
              <a:rPr lang="hu-HU" sz="2000" smtClean="0"/>
              <a:t>A beszédaktusok, nem igazak vagy hamisak, hanem</a:t>
            </a:r>
            <a:r>
              <a:rPr lang="hu-HU" sz="2000" smtClean="0">
                <a:solidFill>
                  <a:srgbClr val="FF0000"/>
                </a:solidFill>
              </a:rPr>
              <a:t> </a:t>
            </a:r>
            <a:r>
              <a:rPr lang="hu-HU" smtClean="0">
                <a:solidFill>
                  <a:srgbClr val="FF0000"/>
                </a:solidFill>
              </a:rPr>
              <a:t>sikerültek vagy sikertelenek</a:t>
            </a:r>
            <a:r>
              <a:rPr lang="hu-HU" sz="2000" smtClean="0">
                <a:solidFill>
                  <a:srgbClr val="FF0000"/>
                </a:solidFill>
              </a:rPr>
              <a:t>.</a:t>
            </a:r>
            <a:r>
              <a:rPr lang="hu-HU" sz="2000" smtClean="0"/>
              <a:t> </a:t>
            </a:r>
          </a:p>
          <a:p>
            <a:pPr eaLnBrk="1" hangingPunct="1">
              <a:lnSpc>
                <a:spcPct val="80000"/>
              </a:lnSpc>
            </a:pPr>
            <a:r>
              <a:rPr lang="hu-HU" sz="2000" smtClean="0"/>
              <a:t>Azt mondhatjuk ugyanakkor, hogy a performatív megnyilatkozások sikerültsége esetén, </a:t>
            </a:r>
            <a:r>
              <a:rPr lang="hu-HU" sz="2000" smtClean="0">
                <a:solidFill>
                  <a:srgbClr val="FF0000"/>
                </a:solidFill>
              </a:rPr>
              <a:t>bizonyos kijelentésekenek igazaknak kell lenniük</a:t>
            </a:r>
            <a:r>
              <a:rPr lang="hu-HU" sz="2000" smtClean="0"/>
              <a:t>. </a:t>
            </a:r>
          </a:p>
          <a:p>
            <a:pPr lvl="1" algn="just" eaLnBrk="1" hangingPunct="1">
              <a:lnSpc>
                <a:spcPct val="80000"/>
              </a:lnSpc>
            </a:pPr>
            <a:r>
              <a:rPr lang="hu-HU" sz="2000" smtClean="0"/>
              <a:t>Ahhoz, hogy megígérjek valamit pl.: ki kell mondanom egy bizonyos formulát, egy bizonyos helyzetben. Ha az ezt az eseményt leíró mondatok igazak, az ígérés aktusa sikeres volt.</a:t>
            </a:r>
          </a:p>
          <a:p>
            <a:pPr eaLnBrk="1" hangingPunct="1">
              <a:lnSpc>
                <a:spcPct val="80000"/>
              </a:lnSpc>
            </a:pPr>
            <a:endParaRPr lang="hu-HU" sz="2000" smtClean="0"/>
          </a:p>
          <a:p>
            <a:pPr lvl="2" eaLnBrk="1" hangingPunct="1">
              <a:lnSpc>
                <a:spcPct val="80000"/>
              </a:lnSpc>
            </a:pPr>
            <a:endParaRPr lang="hu-HU" sz="2000" smtClean="0"/>
          </a:p>
          <a:p>
            <a:pPr eaLnBrk="1" hangingPunct="1">
              <a:lnSpc>
                <a:spcPct val="80000"/>
              </a:lnSpc>
            </a:pPr>
            <a:r>
              <a:rPr lang="hu-HU" smtClean="0">
                <a:solidFill>
                  <a:srgbClr val="FF0000"/>
                </a:solidFill>
              </a:rPr>
              <a:t>Érvényesek vagy érvénytelenek</a:t>
            </a:r>
            <a:endParaRPr lang="hu-HU" smtClean="0"/>
          </a:p>
          <a:p>
            <a:pPr lvl="2" eaLnBrk="1" hangingPunct="1">
              <a:lnSpc>
                <a:spcPct val="80000"/>
              </a:lnSpc>
            </a:pPr>
            <a:r>
              <a:rPr lang="hu-HU" sz="1600" smtClean="0"/>
              <a:t>A lokúciónak eleget kell tennie a nyelvtan szabályainak. </a:t>
            </a:r>
          </a:p>
          <a:p>
            <a:pPr lvl="2" eaLnBrk="1" hangingPunct="1">
              <a:lnSpc>
                <a:spcPct val="80000"/>
              </a:lnSpc>
              <a:buFont typeface="Arial" pitchFamily="34" charset="0"/>
              <a:buNone/>
            </a:pPr>
            <a:r>
              <a:rPr lang="hu-HU" sz="1600" smtClean="0"/>
              <a:t>Pl. „Megígérem, hogy</a:t>
            </a:r>
            <a:r>
              <a:rPr lang="hu-HU" sz="1600" smtClean="0">
                <a:solidFill>
                  <a:schemeClr val="accent1"/>
                </a:solidFill>
              </a:rPr>
              <a:t> aki másnak germe gangesz, hanem maga bele ityma fitye rütyü</a:t>
            </a:r>
            <a:r>
              <a:rPr lang="hu-HU" sz="1600" smtClean="0"/>
              <a:t>” – ilyesmit nem lehet megígérni érvényesen, mert szintaktikailag is hibás.</a:t>
            </a:r>
          </a:p>
          <a:p>
            <a:pPr lvl="1" eaLnBrk="1" hangingPunct="1">
              <a:lnSpc>
                <a:spcPct val="80000"/>
              </a:lnSpc>
            </a:pPr>
            <a:endParaRPr lang="hu-HU" sz="1600" smtClean="0"/>
          </a:p>
          <a:p>
            <a:pPr lvl="2" eaLnBrk="1" hangingPunct="1">
              <a:lnSpc>
                <a:spcPct val="80000"/>
              </a:lnSpc>
            </a:pPr>
            <a:r>
              <a:rPr lang="hu-HU" sz="1600" smtClean="0"/>
              <a:t>A beszédaktus nem lehet tartalmilag ellentmondásos.</a:t>
            </a:r>
          </a:p>
          <a:p>
            <a:pPr lvl="2" eaLnBrk="1" hangingPunct="1">
              <a:lnSpc>
                <a:spcPct val="80000"/>
              </a:lnSpc>
              <a:buFont typeface="Arial" pitchFamily="34" charset="0"/>
              <a:buNone/>
            </a:pPr>
            <a:r>
              <a:rPr lang="hu-HU" sz="1600" smtClean="0"/>
              <a:t>Pl. „Megígérem, hogy </a:t>
            </a:r>
            <a:r>
              <a:rPr lang="hu-HU" sz="1600" smtClean="0">
                <a:solidFill>
                  <a:schemeClr val="accent1"/>
                </a:solidFill>
              </a:rPr>
              <a:t>tegnap meglátogatlak</a:t>
            </a:r>
            <a:r>
              <a:rPr lang="hu-HU" sz="1600" smtClean="0"/>
              <a:t>.” – nincs értelme múltbeli dolgokat ígérni.</a:t>
            </a:r>
          </a:p>
          <a:p>
            <a:pPr lvl="2" eaLnBrk="1" hangingPunct="1">
              <a:lnSpc>
                <a:spcPct val="80000"/>
              </a:lnSpc>
            </a:pPr>
            <a:endParaRPr lang="hu-HU" sz="1600" smtClean="0"/>
          </a:p>
          <a:p>
            <a:pPr lvl="2" eaLnBrk="1" hangingPunct="1">
              <a:lnSpc>
                <a:spcPct val="80000"/>
              </a:lnSpc>
            </a:pPr>
            <a:r>
              <a:rPr lang="hu-HU" sz="1600" smtClean="0"/>
              <a:t>Meg kell felelni az adott aktus szociális, intézményi viszonyainak.</a:t>
            </a:r>
          </a:p>
          <a:p>
            <a:pPr lvl="2" eaLnBrk="1" hangingPunct="1">
              <a:lnSpc>
                <a:spcPct val="80000"/>
              </a:lnSpc>
              <a:buFont typeface="Arial" pitchFamily="34" charset="0"/>
              <a:buNone/>
            </a:pPr>
            <a:r>
              <a:rPr lang="hu-HU" sz="1600" smtClean="0"/>
              <a:t>Pl. </a:t>
            </a:r>
            <a:r>
              <a:rPr lang="hu-HU" sz="1600" smtClean="0">
                <a:solidFill>
                  <a:srgbClr val="FFC000"/>
                </a:solidFill>
              </a:rPr>
              <a:t>Nem adhatunk parancsot a feletteseinknek</a:t>
            </a:r>
            <a:r>
              <a:rPr lang="hu-HU" sz="1600" smtClean="0"/>
              <a:t>.</a:t>
            </a:r>
          </a:p>
          <a:p>
            <a:pPr lvl="1" eaLnBrk="1" hangingPunct="1">
              <a:lnSpc>
                <a:spcPct val="80000"/>
              </a:lnSpc>
              <a:buFont typeface="Wingdings" pitchFamily="2" charset="2"/>
              <a:buNone/>
            </a:pPr>
            <a:endParaRPr lang="hu-HU" sz="2000" smtClean="0"/>
          </a:p>
          <a:p>
            <a:pPr lvl="1" eaLnBrk="1" hangingPunct="1">
              <a:lnSpc>
                <a:spcPct val="80000"/>
              </a:lnSpc>
            </a:pPr>
            <a:endParaRPr lang="hu-HU" sz="2000" smtClean="0"/>
          </a:p>
        </p:txBody>
      </p:sp>
      <p:pic>
        <p:nvPicPr>
          <p:cNvPr id="27652" name="Kép 3" descr="cooltext481927147.png"/>
          <p:cNvPicPr>
            <a:picLocks noChangeAspect="1"/>
          </p:cNvPicPr>
          <p:nvPr/>
        </p:nvPicPr>
        <p:blipFill>
          <a:blip r:embed="rId3"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14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14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142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142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142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1427">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1427">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1427">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1427">
                                            <p:txEl>
                                              <p:pRg st="12" end="1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142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7"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8674" name="Kép 3"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
        <p:nvSpPr>
          <p:cNvPr id="43010" name="Rectangle 2"/>
          <p:cNvSpPr>
            <a:spLocks noGrp="1" noChangeArrowheads="1"/>
          </p:cNvSpPr>
          <p:nvPr>
            <p:ph type="title"/>
          </p:nvPr>
        </p:nvSpPr>
        <p:spPr/>
        <p:txBody>
          <a:bodyPr>
            <a:noAutofit/>
          </a:bodyPr>
          <a:lstStyle/>
          <a:p>
            <a:pPr eaLnBrk="1" hangingPunct="1">
              <a:defRPr/>
            </a:pPr>
            <a:r>
              <a:rPr lang="hu-HU" sz="4400" dirty="0" smtClean="0">
                <a:solidFill>
                  <a:srgbClr val="FFC000"/>
                </a:solidFill>
              </a:rPr>
              <a:t>A beszédaktusok </a:t>
            </a:r>
            <a:br>
              <a:rPr lang="hu-HU" sz="4400" dirty="0" smtClean="0">
                <a:solidFill>
                  <a:srgbClr val="FFC000"/>
                </a:solidFill>
              </a:rPr>
            </a:br>
            <a:r>
              <a:rPr lang="hu-HU" sz="4400" dirty="0" smtClean="0">
                <a:solidFill>
                  <a:srgbClr val="FFC000"/>
                </a:solidFill>
              </a:rPr>
              <a:t>sikerességi feltételei</a:t>
            </a:r>
            <a:endParaRPr lang="hu-HU" sz="4100" dirty="0" smtClean="0">
              <a:solidFill>
                <a:srgbClr val="FFC000"/>
              </a:solidFill>
            </a:endParaRPr>
          </a:p>
        </p:txBody>
      </p:sp>
      <p:sp>
        <p:nvSpPr>
          <p:cNvPr id="43011" name="Rectangle 3"/>
          <p:cNvSpPr>
            <a:spLocks noGrp="1" noChangeArrowheads="1"/>
          </p:cNvSpPr>
          <p:nvPr>
            <p:ph type="body" idx="1"/>
          </p:nvPr>
        </p:nvSpPr>
        <p:spPr/>
        <p:txBody>
          <a:bodyPr/>
          <a:lstStyle/>
          <a:p>
            <a:pPr algn="ctr" eaLnBrk="1" hangingPunct="1">
              <a:lnSpc>
                <a:spcPct val="105000"/>
              </a:lnSpc>
              <a:buFontTx/>
              <a:buNone/>
            </a:pPr>
            <a:r>
              <a:rPr lang="hu-HU" sz="2800" b="1" smtClean="0">
                <a:latin typeface="Times New Roman" pitchFamily="18" charset="0"/>
              </a:rPr>
              <a:t>Feltételek, amelyek megléte esetén a beszédaktus sikeres lesz, azaz a megnevezett cselekvés létrejön.</a:t>
            </a:r>
          </a:p>
          <a:p>
            <a:pPr eaLnBrk="1" hangingPunct="1">
              <a:lnSpc>
                <a:spcPct val="105000"/>
              </a:lnSpc>
            </a:pPr>
            <a:r>
              <a:rPr lang="hu-HU" sz="2800" smtClean="0">
                <a:latin typeface="Times New Roman" pitchFamily="18" charset="0"/>
              </a:rPr>
              <a:t>A </a:t>
            </a:r>
            <a:r>
              <a:rPr lang="hu-HU" sz="2800" smtClean="0">
                <a:solidFill>
                  <a:srgbClr val="FF0000"/>
                </a:solidFill>
                <a:latin typeface="Times New Roman" pitchFamily="18" charset="0"/>
              </a:rPr>
              <a:t>cselekvést végrehajtó személy rendelkezik a szükséges felhatalmazással </a:t>
            </a:r>
            <a:r>
              <a:rPr lang="hu-HU" sz="2800" smtClean="0">
                <a:latin typeface="Times New Roman" pitchFamily="18" charset="0"/>
              </a:rPr>
              <a:t>(„megkeresztelem”, „letartóztatom”).</a:t>
            </a:r>
          </a:p>
          <a:p>
            <a:pPr eaLnBrk="1" hangingPunct="1">
              <a:lnSpc>
                <a:spcPct val="105000"/>
              </a:lnSpc>
            </a:pPr>
            <a:r>
              <a:rPr lang="hu-HU" sz="2800" smtClean="0">
                <a:solidFill>
                  <a:srgbClr val="FF0000"/>
                </a:solidFill>
                <a:latin typeface="Times New Roman" pitchFamily="18" charset="0"/>
              </a:rPr>
              <a:t>A cselekvést helyesen, meghatározott rend szerint kell végrehajtani </a:t>
            </a:r>
            <a:r>
              <a:rPr lang="hu-HU" sz="2800" smtClean="0">
                <a:latin typeface="Times New Roman" pitchFamily="18" charset="0"/>
              </a:rPr>
              <a:t>(keresztelés).</a:t>
            </a:r>
          </a:p>
          <a:p>
            <a:pPr eaLnBrk="1" hangingPunct="1">
              <a:lnSpc>
                <a:spcPct val="105000"/>
              </a:lnSpc>
            </a:pPr>
            <a:r>
              <a:rPr lang="hu-HU" sz="2800" smtClean="0">
                <a:solidFill>
                  <a:srgbClr val="FF0000"/>
                </a:solidFill>
                <a:latin typeface="Times New Roman" pitchFamily="18" charset="0"/>
              </a:rPr>
              <a:t>Őszinteségi feltétel: őszintén kell végrehajtani a beszédaktust </a:t>
            </a:r>
            <a:r>
              <a:rPr lang="hu-HU" sz="2800" smtClean="0">
                <a:latin typeface="Times New Roman" pitchFamily="18" charset="0"/>
              </a:rPr>
              <a:t>(„ígérem”, „bocsánatot kérek”).</a:t>
            </a:r>
          </a:p>
          <a:p>
            <a:pPr eaLnBrk="1" hangingPunct="1">
              <a:lnSpc>
                <a:spcPct val="105000"/>
              </a:lnSpc>
            </a:pPr>
            <a:endParaRPr lang="hu-HU" sz="2800" smtClean="0">
              <a:latin typeface="Times New Roman" pitchFamily="18" charset="0"/>
            </a:endParaRPr>
          </a:p>
          <a:p>
            <a:pPr eaLnBrk="1" hangingPunct="1">
              <a:lnSpc>
                <a:spcPct val="105000"/>
              </a:lnSpc>
              <a:buFontTx/>
              <a:buNone/>
            </a:pPr>
            <a:r>
              <a:rPr lang="hu-HU" sz="2800" smtClean="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43010"/>
                                        </p:tgtEl>
                                        <p:attrNameLst>
                                          <p:attrName>style.visibility</p:attrName>
                                        </p:attrNameLst>
                                      </p:cBhvr>
                                      <p:to>
                                        <p:strVal val="visible"/>
                                      </p:to>
                                    </p:set>
                                    <p:anim calcmode="lin" valueType="num">
                                      <p:cBhvr>
                                        <p:cTn id="7" dur="1000" fill="hold"/>
                                        <p:tgtEl>
                                          <p:spTgt spid="43010"/>
                                        </p:tgtEl>
                                        <p:attrNameLst>
                                          <p:attrName>ppt_x</p:attrName>
                                        </p:attrNameLst>
                                      </p:cBhvr>
                                      <p:tavLst>
                                        <p:tav tm="0">
                                          <p:val>
                                            <p:strVal val="#ppt_x-.2"/>
                                          </p:val>
                                        </p:tav>
                                        <p:tav tm="100000">
                                          <p:val>
                                            <p:strVal val="#ppt_x"/>
                                          </p:val>
                                        </p:tav>
                                      </p:tavLst>
                                    </p:anim>
                                    <p:anim calcmode="lin" valueType="num">
                                      <p:cBhvr>
                                        <p:cTn id="8" dur="1000" fill="hold"/>
                                        <p:tgtEl>
                                          <p:spTgt spid="430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43010"/>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43011">
                                            <p:txEl>
                                              <p:pRg st="0" end="0"/>
                                            </p:txEl>
                                          </p:spTgt>
                                        </p:tgtEl>
                                        <p:attrNameLst>
                                          <p:attrName>style.visibility</p:attrName>
                                        </p:attrNameLst>
                                      </p:cBhvr>
                                      <p:to>
                                        <p:strVal val="visible"/>
                                      </p:to>
                                    </p:set>
                                    <p:animEffect transition="in" filter="fade">
                                      <p:cBhvr>
                                        <p:cTn id="14" dur="500"/>
                                        <p:tgtEl>
                                          <p:spTgt spid="43011">
                                            <p:txEl>
                                              <p:pRg st="0" end="0"/>
                                            </p:txEl>
                                          </p:spTgt>
                                        </p:tgtEl>
                                      </p:cBhvr>
                                    </p:animEffect>
                                    <p:anim calcmode="lin" valueType="num">
                                      <p:cBhvr>
                                        <p:cTn id="15" dur="500" fill="hold"/>
                                        <p:tgtEl>
                                          <p:spTgt spid="43011">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43011">
                                            <p:txEl>
                                              <p:pRg st="0" end="0"/>
                                            </p:txEl>
                                          </p:spTgt>
                                        </p:tgtEl>
                                        <p:attrNameLst>
                                          <p:attrName>ppt_y</p:attrName>
                                        </p:attrNameLst>
                                      </p:cBhvr>
                                      <p:tavLst>
                                        <p:tav tm="0">
                                          <p:val>
                                            <p:strVal val="#ppt_y+.05"/>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4" presetClass="entr" presetSubtype="0" fill="hold" grpId="0" nodeType="clickEffect">
                                  <p:stCondLst>
                                    <p:cond delay="0"/>
                                  </p:stCondLst>
                                  <p:childTnLst>
                                    <p:set>
                                      <p:cBhvr>
                                        <p:cTn id="20" dur="1" fill="hold">
                                          <p:stCondLst>
                                            <p:cond delay="0"/>
                                          </p:stCondLst>
                                        </p:cTn>
                                        <p:tgtEl>
                                          <p:spTgt spid="43011">
                                            <p:txEl>
                                              <p:pRg st="1" end="1"/>
                                            </p:txEl>
                                          </p:spTgt>
                                        </p:tgtEl>
                                        <p:attrNameLst>
                                          <p:attrName>style.visibility</p:attrName>
                                        </p:attrNameLst>
                                      </p:cBhvr>
                                      <p:to>
                                        <p:strVal val="visible"/>
                                      </p:to>
                                    </p:set>
                                    <p:animEffect transition="in" filter="fade">
                                      <p:cBhvr>
                                        <p:cTn id="21" dur="500"/>
                                        <p:tgtEl>
                                          <p:spTgt spid="43011">
                                            <p:txEl>
                                              <p:pRg st="1" end="1"/>
                                            </p:txEl>
                                          </p:spTgt>
                                        </p:tgtEl>
                                      </p:cBhvr>
                                    </p:animEffect>
                                    <p:anim calcmode="lin" valueType="num">
                                      <p:cBhvr>
                                        <p:cTn id="22" dur="500" fill="hold"/>
                                        <p:tgtEl>
                                          <p:spTgt spid="43011">
                                            <p:txEl>
                                              <p:pRg st="1" end="1"/>
                                            </p:txEl>
                                          </p:spTgt>
                                        </p:tgtEl>
                                        <p:attrNameLst>
                                          <p:attrName>ppt_x</p:attrName>
                                        </p:attrNameLst>
                                      </p:cBhvr>
                                      <p:tavLst>
                                        <p:tav tm="0">
                                          <p:val>
                                            <p:strVal val="#ppt_x"/>
                                          </p:val>
                                        </p:tav>
                                        <p:tav tm="100000">
                                          <p:val>
                                            <p:strVal val="#ppt_x"/>
                                          </p:val>
                                        </p:tav>
                                      </p:tavLst>
                                    </p:anim>
                                    <p:anim calcmode="lin" valueType="num">
                                      <p:cBhvr>
                                        <p:cTn id="23" dur="500" fill="hold"/>
                                        <p:tgtEl>
                                          <p:spTgt spid="43011">
                                            <p:txEl>
                                              <p:pRg st="1" end="1"/>
                                            </p:txEl>
                                          </p:spTgt>
                                        </p:tgtEl>
                                        <p:attrNameLst>
                                          <p:attrName>ppt_y</p:attrName>
                                        </p:attrNameLst>
                                      </p:cBhvr>
                                      <p:tavLst>
                                        <p:tav tm="0">
                                          <p:val>
                                            <p:strVal val="#ppt_y+.05"/>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4" presetClass="entr" presetSubtype="0" fill="hold" grpId="0" nodeType="clickEffect">
                                  <p:stCondLst>
                                    <p:cond delay="0"/>
                                  </p:stCondLst>
                                  <p:childTnLst>
                                    <p:set>
                                      <p:cBhvr>
                                        <p:cTn id="27" dur="1" fill="hold">
                                          <p:stCondLst>
                                            <p:cond delay="0"/>
                                          </p:stCondLst>
                                        </p:cTn>
                                        <p:tgtEl>
                                          <p:spTgt spid="43011">
                                            <p:txEl>
                                              <p:pRg st="2" end="2"/>
                                            </p:txEl>
                                          </p:spTgt>
                                        </p:tgtEl>
                                        <p:attrNameLst>
                                          <p:attrName>style.visibility</p:attrName>
                                        </p:attrNameLst>
                                      </p:cBhvr>
                                      <p:to>
                                        <p:strVal val="visible"/>
                                      </p:to>
                                    </p:set>
                                    <p:animEffect transition="in" filter="fade">
                                      <p:cBhvr>
                                        <p:cTn id="28" dur="500"/>
                                        <p:tgtEl>
                                          <p:spTgt spid="43011">
                                            <p:txEl>
                                              <p:pRg st="2" end="2"/>
                                            </p:txEl>
                                          </p:spTgt>
                                        </p:tgtEl>
                                      </p:cBhvr>
                                    </p:animEffect>
                                    <p:anim calcmode="lin" valueType="num">
                                      <p:cBhvr>
                                        <p:cTn id="29" dur="500" fill="hold"/>
                                        <p:tgtEl>
                                          <p:spTgt spid="43011">
                                            <p:txEl>
                                              <p:pRg st="2" end="2"/>
                                            </p:txEl>
                                          </p:spTgt>
                                        </p:tgtEl>
                                        <p:attrNameLst>
                                          <p:attrName>ppt_x</p:attrName>
                                        </p:attrNameLst>
                                      </p:cBhvr>
                                      <p:tavLst>
                                        <p:tav tm="0">
                                          <p:val>
                                            <p:strVal val="#ppt_x"/>
                                          </p:val>
                                        </p:tav>
                                        <p:tav tm="100000">
                                          <p:val>
                                            <p:strVal val="#ppt_x"/>
                                          </p:val>
                                        </p:tav>
                                      </p:tavLst>
                                    </p:anim>
                                    <p:anim calcmode="lin" valueType="num">
                                      <p:cBhvr>
                                        <p:cTn id="30" dur="500" fill="hold"/>
                                        <p:tgtEl>
                                          <p:spTgt spid="43011">
                                            <p:txEl>
                                              <p:pRg st="2" end="2"/>
                                            </p:txEl>
                                          </p:spTgt>
                                        </p:tgtEl>
                                        <p:attrNameLst>
                                          <p:attrName>ppt_y</p:attrName>
                                        </p:attrNameLst>
                                      </p:cBhvr>
                                      <p:tavLst>
                                        <p:tav tm="0">
                                          <p:val>
                                            <p:strVal val="#ppt_y+.05"/>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4" presetClass="entr" presetSubtype="0" fill="hold" grpId="0" nodeType="clickEffect">
                                  <p:stCondLst>
                                    <p:cond delay="0"/>
                                  </p:stCondLst>
                                  <p:childTnLst>
                                    <p:set>
                                      <p:cBhvr>
                                        <p:cTn id="34" dur="1" fill="hold">
                                          <p:stCondLst>
                                            <p:cond delay="0"/>
                                          </p:stCondLst>
                                        </p:cTn>
                                        <p:tgtEl>
                                          <p:spTgt spid="43011">
                                            <p:txEl>
                                              <p:pRg st="3" end="3"/>
                                            </p:txEl>
                                          </p:spTgt>
                                        </p:tgtEl>
                                        <p:attrNameLst>
                                          <p:attrName>style.visibility</p:attrName>
                                        </p:attrNameLst>
                                      </p:cBhvr>
                                      <p:to>
                                        <p:strVal val="visible"/>
                                      </p:to>
                                    </p:set>
                                    <p:animEffect transition="in" filter="fade">
                                      <p:cBhvr>
                                        <p:cTn id="35" dur="500"/>
                                        <p:tgtEl>
                                          <p:spTgt spid="43011">
                                            <p:txEl>
                                              <p:pRg st="3" end="3"/>
                                            </p:txEl>
                                          </p:spTgt>
                                        </p:tgtEl>
                                      </p:cBhvr>
                                    </p:animEffect>
                                    <p:anim calcmode="lin" valueType="num">
                                      <p:cBhvr>
                                        <p:cTn id="36" dur="500" fill="hold"/>
                                        <p:tgtEl>
                                          <p:spTgt spid="43011">
                                            <p:txEl>
                                              <p:pRg st="3" end="3"/>
                                            </p:txEl>
                                          </p:spTgt>
                                        </p:tgtEl>
                                        <p:attrNameLst>
                                          <p:attrName>ppt_x</p:attrName>
                                        </p:attrNameLst>
                                      </p:cBhvr>
                                      <p:tavLst>
                                        <p:tav tm="0">
                                          <p:val>
                                            <p:strVal val="#ppt_x"/>
                                          </p:val>
                                        </p:tav>
                                        <p:tav tm="100000">
                                          <p:val>
                                            <p:strVal val="#ppt_x"/>
                                          </p:val>
                                        </p:tav>
                                      </p:tavLst>
                                    </p:anim>
                                    <p:anim calcmode="lin" valueType="num">
                                      <p:cBhvr>
                                        <p:cTn id="37" dur="500" fill="hold"/>
                                        <p:tgtEl>
                                          <p:spTgt spid="43011">
                                            <p:txEl>
                                              <p:pRg st="3" end="3"/>
                                            </p:txEl>
                                          </p:spTgt>
                                        </p:tgtEl>
                                        <p:attrNameLst>
                                          <p:attrName>ppt_y</p:attrName>
                                        </p:attrNameLst>
                                      </p:cBhvr>
                                      <p:tavLst>
                                        <p:tav tm="0">
                                          <p:val>
                                            <p:strVal val="#ppt_y+.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4" presetClass="entr" presetSubtype="0" fill="hold" grpId="0" nodeType="clickEffect">
                                  <p:stCondLst>
                                    <p:cond delay="0"/>
                                  </p:stCondLst>
                                  <p:childTnLst>
                                    <p:set>
                                      <p:cBhvr>
                                        <p:cTn id="41" dur="1" fill="hold">
                                          <p:stCondLst>
                                            <p:cond delay="0"/>
                                          </p:stCondLst>
                                        </p:cTn>
                                        <p:tgtEl>
                                          <p:spTgt spid="43011">
                                            <p:txEl>
                                              <p:pRg st="5" end="5"/>
                                            </p:txEl>
                                          </p:spTgt>
                                        </p:tgtEl>
                                        <p:attrNameLst>
                                          <p:attrName>style.visibility</p:attrName>
                                        </p:attrNameLst>
                                      </p:cBhvr>
                                      <p:to>
                                        <p:strVal val="visible"/>
                                      </p:to>
                                    </p:set>
                                    <p:animEffect transition="in" filter="fade">
                                      <p:cBhvr>
                                        <p:cTn id="42" dur="500"/>
                                        <p:tgtEl>
                                          <p:spTgt spid="43011">
                                            <p:txEl>
                                              <p:pRg st="5" end="5"/>
                                            </p:txEl>
                                          </p:spTgt>
                                        </p:tgtEl>
                                      </p:cBhvr>
                                    </p:animEffect>
                                    <p:anim calcmode="lin" valueType="num">
                                      <p:cBhvr>
                                        <p:cTn id="43" dur="500" fill="hold"/>
                                        <p:tgtEl>
                                          <p:spTgt spid="43011">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43011">
                                            <p:txEl>
                                              <p:pRg st="5" end="5"/>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pPr eaLnBrk="1" hangingPunct="1">
              <a:defRPr/>
            </a:pPr>
            <a:r>
              <a:rPr lang="hu-HU" smtClean="0"/>
              <a:t>Illokúciós lényegek</a:t>
            </a:r>
          </a:p>
        </p:txBody>
      </p:sp>
      <p:sp>
        <p:nvSpPr>
          <p:cNvPr id="29699" name="Rectangle 3"/>
          <p:cNvSpPr>
            <a:spLocks noGrp="1" noChangeArrowheads="1"/>
          </p:cNvSpPr>
          <p:nvPr>
            <p:ph type="body" idx="1"/>
          </p:nvPr>
        </p:nvSpPr>
        <p:spPr>
          <a:xfrm>
            <a:off x="457200" y="1981200"/>
            <a:ext cx="8686800" cy="4876800"/>
          </a:xfrm>
        </p:spPr>
        <p:txBody>
          <a:bodyPr/>
          <a:lstStyle/>
          <a:p>
            <a:pPr marL="609600" indent="-609600" eaLnBrk="1" hangingPunct="1">
              <a:lnSpc>
                <a:spcPct val="80000"/>
              </a:lnSpc>
              <a:buFont typeface="Wingdings" pitchFamily="2" charset="2"/>
              <a:buAutoNum type="arabicPeriod"/>
            </a:pPr>
            <a:r>
              <a:rPr lang="hu-HU" sz="2400" smtClean="0"/>
              <a:t>Asszertívumok: </a:t>
            </a:r>
            <a:r>
              <a:rPr lang="hu-HU" sz="2400" smtClean="0">
                <a:latin typeface="Arial Unicode MS" pitchFamily="34" charset="-128"/>
                <a:ea typeface="Arial Unicode MS" pitchFamily="34" charset="-128"/>
                <a:cs typeface="Arial Unicode MS" pitchFamily="34" charset="-128"/>
              </a:rPr>
              <a:t>↓</a:t>
            </a:r>
            <a:r>
              <a:rPr lang="hu-HU" sz="2400" smtClean="0">
                <a:latin typeface="Arial" pitchFamily="34" charset="0"/>
                <a:ea typeface="Arial Unicode MS" pitchFamily="34" charset="-128"/>
                <a:cs typeface="Arial Unicode MS" pitchFamily="34" charset="-128"/>
              </a:rPr>
              <a:t> </a:t>
            </a:r>
          </a:p>
          <a:p>
            <a:pPr marL="990600" lvl="1" indent="-533400" eaLnBrk="1" hangingPunct="1">
              <a:lnSpc>
                <a:spcPct val="80000"/>
              </a:lnSpc>
            </a:pPr>
            <a:r>
              <a:rPr lang="hu-HU" sz="2000" smtClean="0"/>
              <a:t>„állítom, hogy…”, „esküszöm, hogy…”, „dicsekszem, hogy…”</a:t>
            </a:r>
          </a:p>
          <a:p>
            <a:pPr marL="990600" lvl="1" indent="-533400" eaLnBrk="1" hangingPunct="1">
              <a:lnSpc>
                <a:spcPct val="80000"/>
              </a:lnSpc>
            </a:pPr>
            <a:r>
              <a:rPr lang="hu-HU" sz="2000" smtClean="0"/>
              <a:t>őszinteségi feltétel: hit p-ben</a:t>
            </a:r>
          </a:p>
          <a:p>
            <a:pPr marL="609600" indent="-609600" eaLnBrk="1" hangingPunct="1">
              <a:lnSpc>
                <a:spcPct val="80000"/>
              </a:lnSpc>
              <a:buFont typeface="Wingdings" pitchFamily="2" charset="2"/>
              <a:buAutoNum type="arabicPeriod"/>
            </a:pPr>
            <a:r>
              <a:rPr lang="hu-HU" sz="2400" smtClean="0"/>
              <a:t>Direktívumok: </a:t>
            </a:r>
            <a:r>
              <a:rPr lang="hu-HU" sz="2400" smtClean="0">
                <a:latin typeface="Arial Unicode MS" pitchFamily="34" charset="-128"/>
                <a:ea typeface="Arial Unicode MS" pitchFamily="34" charset="-128"/>
                <a:cs typeface="Arial Unicode MS" pitchFamily="34" charset="-128"/>
              </a:rPr>
              <a:t>↑</a:t>
            </a:r>
            <a:endParaRPr lang="hu-HU" sz="2400" smtClean="0"/>
          </a:p>
          <a:p>
            <a:pPr marL="990600" lvl="1" indent="-533400" eaLnBrk="1" hangingPunct="1">
              <a:lnSpc>
                <a:spcPct val="80000"/>
              </a:lnSpc>
            </a:pPr>
            <a:r>
              <a:rPr lang="hu-HU" sz="2000" smtClean="0"/>
              <a:t>„követelem, hogy…”, „megengedem, hogy…”, </a:t>
            </a:r>
          </a:p>
          <a:p>
            <a:pPr marL="990600" lvl="1" indent="-533400" eaLnBrk="1" hangingPunct="1">
              <a:lnSpc>
                <a:spcPct val="80000"/>
              </a:lnSpc>
            </a:pPr>
            <a:r>
              <a:rPr lang="hu-HU" sz="2000" smtClean="0"/>
              <a:t>őszinteségi feltétel: a beszélő akarata</a:t>
            </a:r>
          </a:p>
          <a:p>
            <a:pPr marL="609600" indent="-609600" eaLnBrk="1" hangingPunct="1">
              <a:lnSpc>
                <a:spcPct val="80000"/>
              </a:lnSpc>
              <a:buFont typeface="Wingdings" pitchFamily="2" charset="2"/>
              <a:buAutoNum type="arabicPeriod"/>
            </a:pPr>
            <a:r>
              <a:rPr lang="hu-HU" sz="2400" smtClean="0"/>
              <a:t>Komisszívumok: </a:t>
            </a:r>
            <a:r>
              <a:rPr lang="hu-HU" sz="2400" smtClean="0">
                <a:latin typeface="Arial Unicode MS" pitchFamily="34" charset="-128"/>
                <a:ea typeface="Arial Unicode MS" pitchFamily="34" charset="-128"/>
                <a:cs typeface="Arial Unicode MS" pitchFamily="34" charset="-128"/>
              </a:rPr>
              <a:t>↑</a:t>
            </a:r>
            <a:endParaRPr lang="hu-HU" sz="2400" smtClean="0"/>
          </a:p>
          <a:p>
            <a:pPr marL="990600" lvl="1" indent="-533400" eaLnBrk="1" hangingPunct="1">
              <a:lnSpc>
                <a:spcPct val="80000"/>
              </a:lnSpc>
            </a:pPr>
            <a:r>
              <a:rPr lang="hu-HU" sz="2000" smtClean="0"/>
              <a:t>„kötelezem magam, hogy…”, „szándékomban áll, hogy…”</a:t>
            </a:r>
          </a:p>
          <a:p>
            <a:pPr marL="990600" lvl="1" indent="-533400" eaLnBrk="1" hangingPunct="1">
              <a:lnSpc>
                <a:spcPct val="80000"/>
              </a:lnSpc>
            </a:pPr>
            <a:r>
              <a:rPr lang="hu-HU" sz="2000" smtClean="0"/>
              <a:t>őszinteségi feltétel: a beszélő szándéka</a:t>
            </a:r>
          </a:p>
          <a:p>
            <a:pPr marL="609600" indent="-609600" eaLnBrk="1" hangingPunct="1">
              <a:lnSpc>
                <a:spcPct val="80000"/>
              </a:lnSpc>
              <a:buFont typeface="Wingdings" pitchFamily="2" charset="2"/>
              <a:buAutoNum type="arabicPeriod"/>
            </a:pPr>
            <a:r>
              <a:rPr lang="hu-HU" sz="2400" smtClean="0"/>
              <a:t>Expresszívumok: </a:t>
            </a:r>
            <a:r>
              <a:rPr lang="hu-HU" sz="2400" smtClean="0">
                <a:latin typeface="Arial Unicode MS" pitchFamily="34" charset="-128"/>
                <a:ea typeface="Arial Unicode MS" pitchFamily="34" charset="-128"/>
                <a:cs typeface="Arial Unicode MS" pitchFamily="34" charset="-128"/>
              </a:rPr>
              <a:t>∅</a:t>
            </a:r>
            <a:endParaRPr lang="hu-HU" sz="2400" smtClean="0"/>
          </a:p>
          <a:p>
            <a:pPr marL="990600" lvl="1" indent="-533400" eaLnBrk="1" hangingPunct="1">
              <a:lnSpc>
                <a:spcPct val="80000"/>
              </a:lnSpc>
            </a:pPr>
            <a:r>
              <a:rPr lang="hu-HU" sz="2000" smtClean="0"/>
              <a:t>„gratulálok, hogy…”, „köszönöm, hogy…”</a:t>
            </a:r>
          </a:p>
          <a:p>
            <a:pPr marL="990600" lvl="1" indent="-533400" eaLnBrk="1" hangingPunct="1">
              <a:lnSpc>
                <a:spcPct val="80000"/>
              </a:lnSpc>
            </a:pPr>
            <a:r>
              <a:rPr lang="hu-HU" sz="2000" smtClean="0"/>
              <a:t>őszinteségi feltétel: a p-ben specifikált pszichológiai állapot</a:t>
            </a:r>
          </a:p>
          <a:p>
            <a:pPr marL="609600" indent="-609600" eaLnBrk="1" hangingPunct="1">
              <a:lnSpc>
                <a:spcPct val="80000"/>
              </a:lnSpc>
              <a:buFont typeface="Wingdings" pitchFamily="2" charset="2"/>
              <a:buAutoNum type="arabicPeriod"/>
            </a:pPr>
            <a:r>
              <a:rPr lang="hu-HU" sz="2400" smtClean="0"/>
              <a:t>Deklarációk: </a:t>
            </a:r>
            <a:r>
              <a:rPr lang="hu-HU" sz="2400" smtClean="0">
                <a:latin typeface="Arial Unicode MS" pitchFamily="34" charset="-128"/>
                <a:ea typeface="Arial Unicode MS" pitchFamily="34" charset="-128"/>
                <a:cs typeface="Arial Unicode MS" pitchFamily="34" charset="-128"/>
              </a:rPr>
              <a:t>↕</a:t>
            </a:r>
            <a:endParaRPr lang="hu-HU" sz="2400" smtClean="0"/>
          </a:p>
          <a:p>
            <a:pPr marL="990600" lvl="1" indent="-533400" eaLnBrk="1" hangingPunct="1">
              <a:lnSpc>
                <a:spcPct val="80000"/>
              </a:lnSpc>
            </a:pPr>
            <a:r>
              <a:rPr lang="hu-HU" sz="2000" smtClean="0"/>
              <a:t>„kinevezem”, „lemondok”, „bűnösnek nyilvánítom”</a:t>
            </a:r>
          </a:p>
        </p:txBody>
      </p:sp>
      <p:pic>
        <p:nvPicPr>
          <p:cNvPr id="29700" name="Kép 3"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Kép 3"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
        <p:nvSpPr>
          <p:cNvPr id="2" name="Cím 1"/>
          <p:cNvSpPr>
            <a:spLocks noGrp="1"/>
          </p:cNvSpPr>
          <p:nvPr>
            <p:ph type="title"/>
          </p:nvPr>
        </p:nvSpPr>
        <p:spPr>
          <a:xfrm>
            <a:off x="749300" y="119063"/>
            <a:ext cx="8013700" cy="1636712"/>
          </a:xfrm>
        </p:spPr>
        <p:txBody>
          <a:bodyPr/>
          <a:lstStyle/>
          <a:p>
            <a:pPr eaLnBrk="1" fontAlgn="auto" hangingPunct="1">
              <a:spcAft>
                <a:spcPts val="0"/>
              </a:spcAft>
              <a:defRPr/>
            </a:pPr>
            <a:r>
              <a:rPr lang="hu-HU" dirty="0" smtClean="0">
                <a:solidFill>
                  <a:schemeClr val="accent1">
                    <a:satMod val="150000"/>
                  </a:schemeClr>
                </a:solidFill>
              </a:rPr>
              <a:t>II. Osztályozások és egyben az érdekességek</a:t>
            </a:r>
            <a:endParaRPr lang="hu-HU" dirty="0">
              <a:solidFill>
                <a:schemeClr val="accent1">
                  <a:satMod val="150000"/>
                </a:schemeClr>
              </a:solidFill>
            </a:endParaRPr>
          </a:p>
        </p:txBody>
      </p:sp>
      <p:sp>
        <p:nvSpPr>
          <p:cNvPr id="30724" name="Szöveg helye 2"/>
          <p:cNvSpPr>
            <a:spLocks noGrp="1"/>
          </p:cNvSpPr>
          <p:nvPr>
            <p:ph type="body" idx="1"/>
          </p:nvPr>
        </p:nvSpPr>
        <p:spPr>
          <a:xfrm>
            <a:off x="741363" y="1828800"/>
            <a:ext cx="8021637" cy="685800"/>
          </a:xfrm>
        </p:spPr>
        <p:txBody>
          <a:bodyPr/>
          <a:lstStyle/>
          <a:p>
            <a:pPr eaLnBrk="1" hangingPunct="1"/>
            <a:endParaRPr lang="hu-HU"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eaLnBrk="1" hangingPunct="1">
              <a:defRPr/>
            </a:pPr>
            <a:r>
              <a:rPr lang="hu-HU" dirty="0" smtClean="0">
                <a:solidFill>
                  <a:srgbClr val="FFFF00"/>
                </a:solidFill>
              </a:rPr>
              <a:t>Szófelhő 2.</a:t>
            </a:r>
            <a:br>
              <a:rPr lang="hu-HU" dirty="0" smtClean="0">
                <a:solidFill>
                  <a:srgbClr val="FFFF00"/>
                </a:solidFill>
              </a:rPr>
            </a:br>
            <a:r>
              <a:rPr lang="hu-HU" dirty="0" smtClean="0">
                <a:solidFill>
                  <a:srgbClr val="FFFF00"/>
                </a:solidFill>
              </a:rPr>
              <a:t>Mit tanulunk meg?</a:t>
            </a:r>
          </a:p>
        </p:txBody>
      </p:sp>
      <p:graphicFrame>
        <p:nvGraphicFramePr>
          <p:cNvPr id="4" name="Tartalom helye 3"/>
          <p:cNvGraphicFramePr>
            <a:graphicFrameLocks noGrp="1"/>
          </p:cNvGraphicFramePr>
          <p:nvPr>
            <p:ph idx="1"/>
          </p:nvPr>
        </p:nvGraphicFramePr>
        <p:xfrm>
          <a:off x="457200" y="1340768"/>
          <a:ext cx="8686800" cy="53285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1748" name="Kép 6" descr="cooltext481927147.png"/>
          <p:cNvPicPr>
            <a:picLocks noChangeAspect="1"/>
          </p:cNvPicPr>
          <p:nvPr/>
        </p:nvPicPr>
        <p:blipFill>
          <a:blip r:embed="rId7"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9384" name="Group 88"/>
          <p:cNvGraphicFramePr>
            <a:graphicFrameLocks noGrp="1"/>
          </p:cNvGraphicFramePr>
          <p:nvPr/>
        </p:nvGraphicFramePr>
        <p:xfrm>
          <a:off x="900113" y="1989138"/>
          <a:ext cx="7632700" cy="4313237"/>
        </p:xfrm>
        <a:graphic>
          <a:graphicData uri="http://schemas.openxmlformats.org/drawingml/2006/table">
            <a:tbl>
              <a:tblPr/>
              <a:tblGrid>
                <a:gridCol w="3086100"/>
                <a:gridCol w="4546600"/>
              </a:tblGrid>
              <a:tr h="5032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400" b="1" i="0" u="none" strike="noStrike" cap="none" normalizeH="0" baseline="0" smtClean="0">
                          <a:ln>
                            <a:noFill/>
                          </a:ln>
                          <a:solidFill>
                            <a:schemeClr val="tx1"/>
                          </a:solidFill>
                          <a:effectLst/>
                          <a:latin typeface="Times New Roman" pitchFamily="18" charset="0"/>
                          <a:cs typeface="Times New Roman" pitchFamily="18" charset="0"/>
                        </a:rPr>
                        <a:t>Beszédaktus-típus</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hu-HU" sz="2400" b="1" i="0" u="none" strike="noStrike" cap="none" normalizeH="0" baseline="0" smtClean="0">
                          <a:ln>
                            <a:noFill/>
                          </a:ln>
                          <a:solidFill>
                            <a:schemeClr val="tx1"/>
                          </a:solidFill>
                          <a:effectLst/>
                          <a:latin typeface="Times New Roman" pitchFamily="18" charset="0"/>
                          <a:cs typeface="Times New Roman" pitchFamily="18" charset="0"/>
                        </a:rPr>
                        <a:t>Példa</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800" b="0" i="0" u="none" strike="noStrike" cap="none" normalizeH="0" baseline="0" smtClean="0">
                          <a:ln>
                            <a:noFill/>
                          </a:ln>
                          <a:solidFill>
                            <a:srgbClr val="FF0000"/>
                          </a:solidFill>
                          <a:effectLst/>
                          <a:latin typeface="Times New Roman" pitchFamily="18" charset="0"/>
                          <a:cs typeface="Times New Roman" pitchFamily="18" charset="0"/>
                        </a:rPr>
                        <a:t>Ítélkezők</a:t>
                      </a:r>
                      <a:endParaRPr kumimoji="0" lang="hu-HU" sz="2800" b="0" i="0" u="none" strike="noStrike" cap="none" normalizeH="0" baseline="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400" b="0" i="1" u="none" strike="noStrike" cap="none" normalizeH="0" baseline="0" smtClean="0">
                          <a:ln>
                            <a:noFill/>
                          </a:ln>
                          <a:solidFill>
                            <a:schemeClr val="tx1"/>
                          </a:solidFill>
                          <a:effectLst/>
                          <a:latin typeface="Times New Roman" pitchFamily="18" charset="0"/>
                          <a:cs typeface="Times New Roman" pitchFamily="18" charset="0"/>
                        </a:rPr>
                        <a:t>Ezennel Önt felmentem az apai kötelezettségek alól!</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800" b="0" i="0" u="none" strike="noStrike" cap="none" normalizeH="0" baseline="0" smtClean="0">
                          <a:ln>
                            <a:noFill/>
                          </a:ln>
                          <a:solidFill>
                            <a:srgbClr val="FF0000"/>
                          </a:solidFill>
                          <a:effectLst/>
                          <a:latin typeface="Times New Roman" pitchFamily="18" charset="0"/>
                          <a:cs typeface="Times New Roman" pitchFamily="18" charset="0"/>
                        </a:rPr>
                        <a:t>Végrehajtók</a:t>
                      </a:r>
                      <a:endParaRPr kumimoji="0" lang="hu-HU" sz="2800" b="0" i="0" u="none" strike="noStrike" cap="none" normalizeH="0" baseline="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400" b="0" i="1" u="none" strike="noStrike" cap="none" normalizeH="0" baseline="0" smtClean="0">
                          <a:ln>
                            <a:noFill/>
                          </a:ln>
                          <a:solidFill>
                            <a:schemeClr val="tx1"/>
                          </a:solidFill>
                          <a:effectLst/>
                          <a:latin typeface="Times New Roman" pitchFamily="18" charset="0"/>
                          <a:cs typeface="Times New Roman" pitchFamily="18" charset="0"/>
                        </a:rPr>
                        <a:t>Kinevezem Önt az OKM irathámozó főosztályvezetőjévé. </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800" b="0" i="0" u="none" strike="noStrike" cap="none" normalizeH="0" baseline="0" smtClean="0">
                          <a:ln>
                            <a:noFill/>
                          </a:ln>
                          <a:solidFill>
                            <a:srgbClr val="FF0000"/>
                          </a:solidFill>
                          <a:effectLst/>
                          <a:latin typeface="Times New Roman" pitchFamily="18" charset="0"/>
                          <a:cs typeface="Times New Roman" pitchFamily="18" charset="0"/>
                        </a:rPr>
                        <a:t>Elkötelezők</a:t>
                      </a:r>
                      <a:endParaRPr kumimoji="0" lang="hu-HU" sz="2800" b="0" i="0" u="none" strike="noStrike" cap="none" normalizeH="0" baseline="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400" b="0" i="1" u="none" strike="noStrike" cap="none" normalizeH="0" baseline="0" smtClean="0">
                          <a:ln>
                            <a:noFill/>
                          </a:ln>
                          <a:solidFill>
                            <a:schemeClr val="tx1"/>
                          </a:solidFill>
                          <a:effectLst/>
                          <a:latin typeface="Times New Roman" pitchFamily="18" charset="0"/>
                          <a:cs typeface="Times New Roman" pitchFamily="18" charset="0"/>
                        </a:rPr>
                        <a:t>Ígérem, hogy eljövök a temetésedre.</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800" b="0" i="0" u="none" strike="noStrike" cap="none" normalizeH="0" baseline="0" smtClean="0">
                          <a:ln>
                            <a:noFill/>
                          </a:ln>
                          <a:solidFill>
                            <a:srgbClr val="FF0000"/>
                          </a:solidFill>
                          <a:effectLst/>
                          <a:latin typeface="Times New Roman" pitchFamily="18" charset="0"/>
                          <a:cs typeface="Times New Roman" pitchFamily="18" charset="0"/>
                        </a:rPr>
                        <a:t>Viselkedők</a:t>
                      </a:r>
                      <a:endParaRPr kumimoji="0" lang="hu-HU" sz="2800" b="0" i="0" u="none" strike="noStrike" cap="none" normalizeH="0" baseline="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400" b="0" i="1" u="none" strike="noStrike" cap="none" normalizeH="0" baseline="0" smtClean="0">
                          <a:ln>
                            <a:noFill/>
                          </a:ln>
                          <a:solidFill>
                            <a:schemeClr val="tx1"/>
                          </a:solidFill>
                          <a:effectLst/>
                          <a:latin typeface="Times New Roman" pitchFamily="18" charset="0"/>
                          <a:cs typeface="Times New Roman" pitchFamily="18" charset="0"/>
                        </a:rPr>
                        <a:t>Gratulálok az új bukásodhoz!</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800" b="0" i="0" u="none" strike="noStrike" cap="none" normalizeH="0" baseline="0" smtClean="0">
                          <a:ln>
                            <a:noFill/>
                          </a:ln>
                          <a:solidFill>
                            <a:srgbClr val="FF0000"/>
                          </a:solidFill>
                          <a:effectLst/>
                          <a:latin typeface="Times New Roman" pitchFamily="18" charset="0"/>
                          <a:cs typeface="Times New Roman" pitchFamily="18" charset="0"/>
                        </a:rPr>
                        <a:t>Bemutatók</a:t>
                      </a:r>
                      <a:endParaRPr kumimoji="0" lang="hu-HU" sz="2800" b="0" i="0" u="none" strike="noStrike" cap="none" normalizeH="0" baseline="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400" b="0" i="1" u="none" strike="noStrike" cap="none" normalizeH="0" baseline="0" smtClean="0">
                          <a:ln>
                            <a:noFill/>
                          </a:ln>
                          <a:solidFill>
                            <a:schemeClr val="tx1"/>
                          </a:solidFill>
                          <a:effectLst/>
                          <a:latin typeface="Times New Roman" pitchFamily="18" charset="0"/>
                          <a:cs typeface="Times New Roman" pitchFamily="18" charset="0"/>
                        </a:rPr>
                        <a:t>Állítom, hogy a Nap gyorsabban forog, mint tavaly.</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5385" name="Rectangle 78"/>
          <p:cNvSpPr>
            <a:spLocks noGrp="1" noChangeArrowheads="1"/>
          </p:cNvSpPr>
          <p:nvPr>
            <p:ph type="title"/>
          </p:nvPr>
        </p:nvSpPr>
        <p:spPr/>
        <p:txBody>
          <a:bodyPr/>
          <a:lstStyle/>
          <a:p>
            <a:pPr eaLnBrk="1" hangingPunct="1">
              <a:defRPr/>
            </a:pPr>
            <a:r>
              <a:rPr lang="hu-HU" dirty="0" smtClean="0"/>
              <a:t>Austin osztályozása </a:t>
            </a:r>
          </a:p>
        </p:txBody>
      </p:sp>
      <p:pic>
        <p:nvPicPr>
          <p:cNvPr id="32794"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body" idx="1"/>
          </p:nvPr>
        </p:nvSpPr>
        <p:spPr>
          <a:xfrm>
            <a:off x="0" y="1628775"/>
            <a:ext cx="9324975" cy="5661025"/>
          </a:xfrm>
        </p:spPr>
        <p:txBody>
          <a:bodyPr/>
          <a:lstStyle/>
          <a:p>
            <a:pPr marL="609600" indent="-609600" eaLnBrk="1" hangingPunct="1">
              <a:lnSpc>
                <a:spcPct val="90000"/>
              </a:lnSpc>
              <a:buFontTx/>
              <a:buNone/>
            </a:pPr>
            <a:r>
              <a:rPr lang="hu-HU" sz="2800" b="1" smtClean="0">
                <a:solidFill>
                  <a:schemeClr val="hlink"/>
                </a:solidFill>
              </a:rPr>
              <a:t>1. Ítélkezők:</a:t>
            </a:r>
            <a:r>
              <a:rPr lang="hu-HU" sz="2800" smtClean="0"/>
              <a:t> ez egy tipikus bírói aktus. Pl.: ítélet, döntéshozás, becslés, felmérés.</a:t>
            </a:r>
            <a:endParaRPr lang="hu-HU" sz="2800" b="1" smtClean="0"/>
          </a:p>
          <a:p>
            <a:pPr marL="609600" indent="-609600" eaLnBrk="1" hangingPunct="1">
              <a:lnSpc>
                <a:spcPct val="90000"/>
              </a:lnSpc>
              <a:buFontTx/>
              <a:buNone/>
            </a:pPr>
            <a:r>
              <a:rPr lang="hu-HU" sz="2800" b="1" smtClean="0">
                <a:solidFill>
                  <a:schemeClr val="hlink"/>
                </a:solidFill>
              </a:rPr>
              <a:t>2. Végrehajtók:</a:t>
            </a:r>
            <a:r>
              <a:rPr lang="hu-HU" sz="2800" smtClean="0"/>
              <a:t> hatalom, jogkör gyakorlása során elhangzó mondatok. Pl.: kinevez, elvet, elrendel, koboz, kiközösít, stb.</a:t>
            </a:r>
            <a:endParaRPr lang="hu-HU" sz="2800" b="1" smtClean="0"/>
          </a:p>
          <a:p>
            <a:pPr marL="609600" indent="-609600" eaLnBrk="1" hangingPunct="1">
              <a:lnSpc>
                <a:spcPct val="90000"/>
              </a:lnSpc>
              <a:buFontTx/>
              <a:buNone/>
            </a:pPr>
            <a:r>
              <a:rPr lang="hu-HU" sz="2800" b="1" smtClean="0">
                <a:solidFill>
                  <a:schemeClr val="hlink"/>
                </a:solidFill>
              </a:rPr>
              <a:t>3. Elkötelezők:</a:t>
            </a:r>
            <a:r>
              <a:rPr lang="hu-HU" sz="2800" smtClean="0"/>
              <a:t> A beszélő egy bizonyos cselekvés mellett elkötelezi magát. Pl.: ígér, elvállal, javasol, megfogad, stb.</a:t>
            </a:r>
            <a:endParaRPr lang="hu-HU" sz="2800" b="1" smtClean="0"/>
          </a:p>
          <a:p>
            <a:pPr marL="609600" indent="-609600" eaLnBrk="1" hangingPunct="1">
              <a:lnSpc>
                <a:spcPct val="90000"/>
              </a:lnSpc>
              <a:buFontTx/>
              <a:buNone/>
            </a:pPr>
            <a:r>
              <a:rPr lang="hu-HU" sz="2800" b="1" smtClean="0">
                <a:solidFill>
                  <a:srgbClr val="0070C0"/>
                </a:solidFill>
              </a:rPr>
              <a:t>4. </a:t>
            </a:r>
            <a:r>
              <a:rPr lang="hu-HU" sz="2800" b="1" smtClean="0">
                <a:solidFill>
                  <a:schemeClr val="hlink"/>
                </a:solidFill>
              </a:rPr>
              <a:t>Viselkedők:</a:t>
            </a:r>
            <a:r>
              <a:rPr lang="hu-HU" sz="2800" smtClean="0"/>
              <a:t> Az emberi viselkedésre reagálunk velük. Pl.: bocsánatkérés, gratulálás, ajánlás, stb.</a:t>
            </a:r>
            <a:endParaRPr lang="hu-HU" sz="2800" b="1" smtClean="0"/>
          </a:p>
          <a:p>
            <a:pPr marL="609600" indent="-609600" eaLnBrk="1" hangingPunct="1">
              <a:lnSpc>
                <a:spcPct val="90000"/>
              </a:lnSpc>
              <a:buFontTx/>
              <a:buNone/>
            </a:pPr>
            <a:r>
              <a:rPr lang="hu-HU" sz="2800" b="1" smtClean="0">
                <a:solidFill>
                  <a:schemeClr val="hlink"/>
                </a:solidFill>
              </a:rPr>
              <a:t>5. Bemutatók:</a:t>
            </a:r>
            <a:r>
              <a:rPr lang="hu-HU" sz="2800" smtClean="0"/>
              <a:t> ezekkel álláspontot fejtünk ki. Pl.: állít tagad, kijelent, informál, említ, megjegyez, megmond, kérdez, stb.</a:t>
            </a:r>
          </a:p>
        </p:txBody>
      </p:sp>
      <p:sp>
        <p:nvSpPr>
          <p:cNvPr id="4" name="Cím 3"/>
          <p:cNvSpPr>
            <a:spLocks noGrp="1"/>
          </p:cNvSpPr>
          <p:nvPr>
            <p:ph type="title"/>
          </p:nvPr>
        </p:nvSpPr>
        <p:spPr/>
        <p:txBody>
          <a:bodyPr/>
          <a:lstStyle/>
          <a:p>
            <a:pPr eaLnBrk="1" hangingPunct="1">
              <a:defRPr/>
            </a:pPr>
            <a:r>
              <a:rPr lang="hu-HU" dirty="0" smtClean="0"/>
              <a:t>Austin osztályozása  2.</a:t>
            </a:r>
            <a:endParaRPr lang="hu-HU" dirty="0"/>
          </a:p>
        </p:txBody>
      </p:sp>
      <p:pic>
        <p:nvPicPr>
          <p:cNvPr id="33796"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2047" name="Group 703"/>
          <p:cNvGraphicFramePr>
            <a:graphicFrameLocks noGrp="1"/>
          </p:cNvGraphicFramePr>
          <p:nvPr/>
        </p:nvGraphicFramePr>
        <p:xfrm>
          <a:off x="179388" y="1557338"/>
          <a:ext cx="8640762" cy="5008562"/>
        </p:xfrm>
        <a:graphic>
          <a:graphicData uri="http://schemas.openxmlformats.org/drawingml/2006/table">
            <a:tbl>
              <a:tblPr/>
              <a:tblGrid>
                <a:gridCol w="2447925"/>
                <a:gridCol w="1685925"/>
                <a:gridCol w="4506912"/>
              </a:tblGrid>
              <a:tr h="8636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1" i="0" u="none" strike="noStrike" cap="none" normalizeH="0" baseline="0" dirty="0" smtClean="0">
                          <a:ln>
                            <a:noFill/>
                          </a:ln>
                          <a:solidFill>
                            <a:schemeClr val="tx1"/>
                          </a:solidFill>
                          <a:effectLst/>
                          <a:latin typeface="Times New Roman" pitchFamily="18" charset="0"/>
                          <a:cs typeface="Times New Roman" pitchFamily="18" charset="0"/>
                        </a:rPr>
                        <a:t>Beszédaktus-típus</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hu-HU" sz="2200" b="1" i="0" u="none" strike="noStrike" cap="none" normalizeH="0" baseline="0" smtClean="0">
                          <a:ln>
                            <a:noFill/>
                          </a:ln>
                          <a:solidFill>
                            <a:schemeClr val="tx1"/>
                          </a:solidFill>
                          <a:effectLst/>
                          <a:latin typeface="Times New Roman" pitchFamily="18" charset="0"/>
                          <a:cs typeface="Times New Roman" pitchFamily="18" charset="0"/>
                        </a:rPr>
                        <a:t>Alosztályok és példák</a:t>
                      </a:r>
                      <a:endParaRPr kumimoji="0" lang="hu-HU" sz="22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hu-HU" sz="2200" b="1" i="0" u="none" strike="noStrike" cap="none" normalizeH="0" baseline="0" dirty="0" smtClean="0">
                          <a:ln>
                            <a:noFill/>
                          </a:ln>
                          <a:solidFill>
                            <a:schemeClr val="tx1"/>
                          </a:solidFill>
                          <a:effectLst/>
                          <a:latin typeface="Times New Roman" pitchFamily="18" charset="0"/>
                          <a:cs typeface="Times New Roman" pitchFamily="18" charset="0"/>
                        </a:rPr>
                        <a:t>Mit cselekszik? </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err="1" smtClean="0">
                          <a:ln>
                            <a:noFill/>
                          </a:ln>
                          <a:solidFill>
                            <a:srgbClr val="FF0000"/>
                          </a:solidFill>
                          <a:effectLst/>
                          <a:latin typeface="Times New Roman" pitchFamily="18" charset="0"/>
                          <a:cs typeface="Times New Roman" pitchFamily="18" charset="0"/>
                        </a:rPr>
                        <a:t>Reprezentatívumok</a:t>
                      </a:r>
                      <a:endParaRPr kumimoji="0" lang="hu-HU" sz="22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Állítás, tagadás</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Milyen a beszélő </a:t>
                      </a:r>
                      <a:r>
                        <a:rPr kumimoji="0" lang="hu-HU" sz="2200" b="0" i="0" u="none" strike="noStrike" cap="none" normalizeH="0" baseline="0" dirty="0" err="1" smtClean="0">
                          <a:ln>
                            <a:noFill/>
                          </a:ln>
                          <a:solidFill>
                            <a:schemeClr val="tx1"/>
                          </a:solidFill>
                          <a:effectLst/>
                          <a:latin typeface="Times New Roman" pitchFamily="18" charset="0"/>
                          <a:cs typeface="Times New Roman" pitchFamily="18" charset="0"/>
                        </a:rPr>
                        <a:t>propozícionális</a:t>
                      </a: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hu-HU" sz="1400" b="0" i="0" u="none" strike="noStrike" cap="none" normalizeH="0" baseline="0" dirty="0" smtClean="0">
                          <a:ln>
                            <a:noFill/>
                          </a:ln>
                          <a:solidFill>
                            <a:schemeClr val="tx1"/>
                          </a:solidFill>
                          <a:effectLst/>
                          <a:latin typeface="Times New Roman" pitchFamily="18" charset="0"/>
                          <a:cs typeface="Times New Roman" pitchFamily="18" charset="0"/>
                        </a:rPr>
                        <a:t>(propozíció: állítás) </a:t>
                      </a: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hozzáállása a tényállásról </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smtClean="0">
                          <a:ln>
                            <a:noFill/>
                          </a:ln>
                          <a:solidFill>
                            <a:srgbClr val="FF0000"/>
                          </a:solidFill>
                          <a:effectLst/>
                          <a:latin typeface="Times New Roman" pitchFamily="18" charset="0"/>
                          <a:cs typeface="Times New Roman" pitchFamily="18" charset="0"/>
                        </a:rPr>
                        <a:t>Direktívumok</a:t>
                      </a:r>
                      <a:endParaRPr kumimoji="0" lang="hu-HU" sz="2200" b="0" i="0" u="none" strike="noStrike" cap="none" normalizeH="0" baseline="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smtClean="0">
                          <a:ln>
                            <a:noFill/>
                          </a:ln>
                          <a:solidFill>
                            <a:schemeClr val="tx1"/>
                          </a:solidFill>
                          <a:effectLst/>
                          <a:latin typeface="Times New Roman" pitchFamily="18" charset="0"/>
                          <a:cs typeface="Times New Roman" pitchFamily="18" charset="0"/>
                        </a:rPr>
                        <a:t>Utasítás, kérés </a:t>
                      </a:r>
                      <a:endParaRPr kumimoji="0" lang="hu-HU" sz="22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smtClean="0">
                          <a:ln>
                            <a:noFill/>
                          </a:ln>
                          <a:solidFill>
                            <a:schemeClr val="tx1"/>
                          </a:solidFill>
                          <a:effectLst/>
                          <a:latin typeface="Times New Roman" pitchFamily="18" charset="0"/>
                          <a:cs typeface="Times New Roman" pitchFamily="18" charset="0"/>
                        </a:rPr>
                        <a:t>Címzett viselkedésének irányítása </a:t>
                      </a:r>
                      <a:endParaRPr kumimoji="0" lang="hu-HU" sz="22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smtClean="0">
                          <a:ln>
                            <a:noFill/>
                          </a:ln>
                          <a:solidFill>
                            <a:srgbClr val="FF0000"/>
                          </a:solidFill>
                          <a:effectLst/>
                          <a:latin typeface="Times New Roman" pitchFamily="18" charset="0"/>
                          <a:cs typeface="Times New Roman" pitchFamily="18" charset="0"/>
                        </a:rPr>
                        <a:t>Komisszívumok</a:t>
                      </a:r>
                      <a:endParaRPr kumimoji="0" lang="hu-HU" sz="2200" b="0" i="0" u="none" strike="noStrike" cap="none" normalizeH="0" baseline="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Ígérem</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smtClean="0">
                          <a:ln>
                            <a:noFill/>
                          </a:ln>
                          <a:solidFill>
                            <a:schemeClr val="tx1"/>
                          </a:solidFill>
                          <a:effectLst/>
                          <a:latin typeface="Times New Roman" pitchFamily="18" charset="0"/>
                          <a:cs typeface="Times New Roman" pitchFamily="18" charset="0"/>
                        </a:rPr>
                        <a:t>Beszélő jövőbeni viselkedésének rögzítése </a:t>
                      </a:r>
                      <a:endParaRPr kumimoji="0" lang="hu-HU" sz="22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tab pos="1074738" algn="l"/>
                        </a:tabLst>
                      </a:pPr>
                      <a:r>
                        <a:rPr kumimoji="0" lang="hu-HU" sz="2200" b="0" i="0" u="none" strike="noStrike" cap="none" normalizeH="0" baseline="0" smtClean="0">
                          <a:ln>
                            <a:noFill/>
                          </a:ln>
                          <a:solidFill>
                            <a:srgbClr val="FF0000"/>
                          </a:solidFill>
                          <a:effectLst/>
                          <a:latin typeface="Times New Roman" pitchFamily="18" charset="0"/>
                          <a:cs typeface="Times New Roman" pitchFamily="18" charset="0"/>
                        </a:rPr>
                        <a:t>Expresszívumok</a:t>
                      </a:r>
                      <a:endParaRPr kumimoji="0" lang="hu-HU" sz="2200" b="0" i="0" u="none" strike="noStrike" cap="none" normalizeH="0" baseline="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Gratulálok</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smtClean="0">
                          <a:ln>
                            <a:noFill/>
                          </a:ln>
                          <a:solidFill>
                            <a:schemeClr val="tx1"/>
                          </a:solidFill>
                          <a:effectLst/>
                          <a:latin typeface="Times New Roman" pitchFamily="18" charset="0"/>
                          <a:cs typeface="Times New Roman" pitchFamily="18" charset="0"/>
                        </a:rPr>
                        <a:t>Beszélő állapotának kifejezése egy címzetti eseményről </a:t>
                      </a:r>
                      <a:endParaRPr kumimoji="0" lang="hu-HU" sz="22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err="1" smtClean="0">
                          <a:ln>
                            <a:noFill/>
                          </a:ln>
                          <a:solidFill>
                            <a:srgbClr val="FF0000"/>
                          </a:solidFill>
                          <a:effectLst/>
                          <a:latin typeface="Times New Roman" pitchFamily="18" charset="0"/>
                          <a:cs typeface="Times New Roman" pitchFamily="18" charset="0"/>
                        </a:rPr>
                        <a:t>Deklaratívumok</a:t>
                      </a:r>
                      <a:endParaRPr kumimoji="0" lang="hu-HU" sz="22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Lemondás, kinevezés</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Beszélő jogosítványainak érvényesítése </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6416" name="Rectangle 694"/>
          <p:cNvSpPr>
            <a:spLocks noGrp="1" noChangeArrowheads="1"/>
          </p:cNvSpPr>
          <p:nvPr>
            <p:ph type="title"/>
          </p:nvPr>
        </p:nvSpPr>
        <p:spPr/>
        <p:txBody>
          <a:bodyPr>
            <a:normAutofit fontScale="90000"/>
          </a:bodyPr>
          <a:lstStyle/>
          <a:p>
            <a:pPr eaLnBrk="1" hangingPunct="1">
              <a:defRPr/>
            </a:pPr>
            <a:r>
              <a:rPr lang="hu-HU" dirty="0" err="1" smtClean="0"/>
              <a:t>Searle</a:t>
            </a:r>
            <a:r>
              <a:rPr lang="hu-HU" dirty="0" smtClean="0"/>
              <a:t> tipológiája</a:t>
            </a:r>
            <a:br>
              <a:rPr lang="hu-HU" dirty="0" smtClean="0"/>
            </a:br>
            <a:r>
              <a:rPr lang="hu-HU" dirty="0" smtClean="0"/>
              <a:t>F. </a:t>
            </a:r>
            <a:r>
              <a:rPr lang="hu-HU" dirty="0" err="1" smtClean="0"/>
              <a:t>Flores</a:t>
            </a:r>
            <a:r>
              <a:rPr lang="hu-HU" dirty="0" smtClean="0"/>
              <a:t> ezt használja! </a:t>
            </a:r>
          </a:p>
        </p:txBody>
      </p:sp>
      <p:pic>
        <p:nvPicPr>
          <p:cNvPr id="34849"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defRPr/>
            </a:pPr>
            <a:r>
              <a:rPr lang="hu-HU" dirty="0" err="1" smtClean="0"/>
              <a:t>Searle</a:t>
            </a:r>
            <a:r>
              <a:rPr lang="hu-HU" dirty="0" smtClean="0"/>
              <a:t> tipológiája 2.</a:t>
            </a:r>
            <a:br>
              <a:rPr lang="hu-HU" dirty="0" smtClean="0"/>
            </a:br>
            <a:r>
              <a:rPr lang="hu-HU" dirty="0" smtClean="0"/>
              <a:t>F. </a:t>
            </a:r>
            <a:r>
              <a:rPr lang="hu-HU" dirty="0" err="1" smtClean="0"/>
              <a:t>Flores</a:t>
            </a:r>
            <a:r>
              <a:rPr lang="hu-HU" dirty="0" smtClean="0"/>
              <a:t> ezt használja! </a:t>
            </a:r>
            <a:endParaRPr lang="hu-HU" dirty="0"/>
          </a:p>
        </p:txBody>
      </p:sp>
      <p:graphicFrame>
        <p:nvGraphicFramePr>
          <p:cNvPr id="3" name="Group 703"/>
          <p:cNvGraphicFramePr>
            <a:graphicFrameLocks noGrp="1"/>
          </p:cNvGraphicFramePr>
          <p:nvPr/>
        </p:nvGraphicFramePr>
        <p:xfrm>
          <a:off x="179388" y="1557338"/>
          <a:ext cx="8640762" cy="4643437"/>
        </p:xfrm>
        <a:graphic>
          <a:graphicData uri="http://schemas.openxmlformats.org/drawingml/2006/table">
            <a:tbl>
              <a:tblPr/>
              <a:tblGrid>
                <a:gridCol w="2447925"/>
                <a:gridCol w="1685925"/>
                <a:gridCol w="4506912"/>
              </a:tblGrid>
              <a:tr h="8636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1" i="0" u="none" strike="noStrike" cap="none" normalizeH="0" baseline="0" dirty="0" smtClean="0">
                          <a:ln>
                            <a:noFill/>
                          </a:ln>
                          <a:solidFill>
                            <a:schemeClr val="tx1"/>
                          </a:solidFill>
                          <a:effectLst/>
                          <a:latin typeface="Times New Roman" pitchFamily="18" charset="0"/>
                          <a:cs typeface="Times New Roman" pitchFamily="18" charset="0"/>
                        </a:rPr>
                        <a:t>Beszédaktus-típus</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1" i="0" u="none" strike="noStrike" cap="none" normalizeH="0" baseline="0" dirty="0" smtClean="0">
                          <a:ln>
                            <a:noFill/>
                          </a:ln>
                          <a:solidFill>
                            <a:schemeClr val="tx1"/>
                          </a:solidFill>
                          <a:effectLst/>
                          <a:latin typeface="Times New Roman" pitchFamily="18" charset="0"/>
                          <a:cs typeface="Times New Roman" pitchFamily="18" charset="0"/>
                        </a:rPr>
                        <a:t>(</a:t>
                      </a:r>
                      <a:r>
                        <a:rPr kumimoji="0" lang="hu-HU" sz="2200" b="1" i="0" u="none" strike="noStrike" cap="none" normalizeH="0" baseline="0" dirty="0" err="1" smtClean="0">
                          <a:ln>
                            <a:noFill/>
                          </a:ln>
                          <a:solidFill>
                            <a:schemeClr val="tx1"/>
                          </a:solidFill>
                          <a:effectLst/>
                          <a:latin typeface="Times New Roman" pitchFamily="18" charset="0"/>
                          <a:cs typeface="Times New Roman" pitchFamily="18" charset="0"/>
                        </a:rPr>
                        <a:t>illokúciós</a:t>
                      </a:r>
                      <a:r>
                        <a:rPr kumimoji="0" lang="hu-HU" sz="2200" b="1" i="0" u="none" strike="noStrike" cap="none" normalizeH="0" baseline="0" dirty="0" smtClean="0">
                          <a:ln>
                            <a:noFill/>
                          </a:ln>
                          <a:solidFill>
                            <a:schemeClr val="tx1"/>
                          </a:solidFill>
                          <a:effectLst/>
                          <a:latin typeface="Times New Roman" pitchFamily="18" charset="0"/>
                          <a:cs typeface="Times New Roman" pitchFamily="18" charset="0"/>
                        </a:rPr>
                        <a:t> lényeg)</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hu-HU" sz="2200" b="1" i="0" u="none" strike="noStrike" cap="none" normalizeH="0" baseline="0" dirty="0" smtClean="0">
                          <a:ln>
                            <a:noFill/>
                          </a:ln>
                          <a:solidFill>
                            <a:schemeClr val="tx1"/>
                          </a:solidFill>
                          <a:effectLst/>
                          <a:latin typeface="Times New Roman" pitchFamily="18" charset="0"/>
                          <a:cs typeface="Times New Roman" pitchFamily="18" charset="0"/>
                        </a:rPr>
                        <a:t>Példák</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err="1" smtClean="0">
                          <a:ln>
                            <a:noFill/>
                          </a:ln>
                          <a:solidFill>
                            <a:srgbClr val="FF0000"/>
                          </a:solidFill>
                          <a:effectLst/>
                          <a:latin typeface="Times New Roman" pitchFamily="18" charset="0"/>
                          <a:cs typeface="Times New Roman" pitchFamily="18" charset="0"/>
                        </a:rPr>
                        <a:t>Reprezentatívumok</a:t>
                      </a:r>
                      <a:endParaRPr kumimoji="0" lang="hu-HU" sz="2200" b="0" i="0" u="none" strike="noStrike" cap="none" normalizeH="0" baseline="0" dirty="0" smtClean="0">
                        <a:ln>
                          <a:noFill/>
                        </a:ln>
                        <a:solidFill>
                          <a:srgbClr val="FF0000"/>
                        </a:solidFill>
                        <a:effectLst/>
                        <a:latin typeface="Times New Roman" pitchFamily="18" charset="0"/>
                        <a:cs typeface="Times New Roman" pitchFamily="18" charset="0"/>
                      </a:endParaRPr>
                    </a:p>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rgbClr val="FF0000"/>
                          </a:solidFill>
                          <a:effectLst/>
                          <a:latin typeface="Times New Roman" pitchFamily="18" charset="0"/>
                          <a:cs typeface="Times New Roman" pitchFamily="18" charset="0"/>
                        </a:rPr>
                        <a:t>(=</a:t>
                      </a:r>
                      <a:r>
                        <a:rPr kumimoji="0" lang="hu-HU" sz="2200" b="0" i="0" u="none" strike="noStrike" cap="none" normalizeH="0" baseline="0" dirty="0" err="1" smtClean="0">
                          <a:ln>
                            <a:noFill/>
                          </a:ln>
                          <a:solidFill>
                            <a:srgbClr val="FF0000"/>
                          </a:solidFill>
                          <a:effectLst/>
                          <a:latin typeface="Times New Roman" pitchFamily="18" charset="0"/>
                          <a:cs typeface="Times New Roman" pitchFamily="18" charset="0"/>
                        </a:rPr>
                        <a:t>asszertívumok</a:t>
                      </a:r>
                      <a:r>
                        <a:rPr kumimoji="0" lang="hu-HU" sz="2200" b="0" i="0" u="none" strike="noStrike" cap="none" normalizeH="0" baseline="0" dirty="0" smtClean="0">
                          <a:ln>
                            <a:noFill/>
                          </a:ln>
                          <a:solidFill>
                            <a:srgbClr val="FF0000"/>
                          </a:solidFill>
                          <a:effectLst/>
                          <a:latin typeface="Times New Roman" pitchFamily="18" charset="0"/>
                          <a:cs typeface="Times New Roman" pitchFamily="18" charset="0"/>
                        </a:rPr>
                        <a:t>)</a:t>
                      </a:r>
                      <a:endParaRPr kumimoji="0" lang="hu-HU" sz="22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Mondunk egy tényt a világról és azt szeretnénk, hogy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a hallgató elköteleződjön amellett, hogy ez így van.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Lehet igaz, vagy hamis az állítás.</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Őszinteségi feltétele: hiedelem (azt hiszem)</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Megfeleltetési irány: szó a világhoz (nem kell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változnia a világnak, cél a világ leírása).</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Pl. Esik az eső.</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Kijelentések, leírások, osztályozások, magyarázatok</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35856"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defRPr/>
            </a:pPr>
            <a:r>
              <a:rPr lang="hu-HU" dirty="0" err="1" smtClean="0"/>
              <a:t>Searle</a:t>
            </a:r>
            <a:r>
              <a:rPr lang="hu-HU" dirty="0" smtClean="0"/>
              <a:t> tipológiája 4.</a:t>
            </a:r>
            <a:br>
              <a:rPr lang="hu-HU" dirty="0" smtClean="0"/>
            </a:br>
            <a:r>
              <a:rPr lang="hu-HU" dirty="0" smtClean="0"/>
              <a:t>F. </a:t>
            </a:r>
            <a:r>
              <a:rPr lang="hu-HU" dirty="0" err="1" smtClean="0"/>
              <a:t>Flores</a:t>
            </a:r>
            <a:r>
              <a:rPr lang="hu-HU" dirty="0" smtClean="0"/>
              <a:t> ezt használja! </a:t>
            </a:r>
            <a:endParaRPr lang="hu-HU" dirty="0"/>
          </a:p>
        </p:txBody>
      </p:sp>
      <p:graphicFrame>
        <p:nvGraphicFramePr>
          <p:cNvPr id="4" name="Group 703"/>
          <p:cNvGraphicFramePr>
            <a:graphicFrameLocks noGrp="1"/>
          </p:cNvGraphicFramePr>
          <p:nvPr/>
        </p:nvGraphicFramePr>
        <p:xfrm>
          <a:off x="179388" y="1557338"/>
          <a:ext cx="8640762" cy="5222875"/>
        </p:xfrm>
        <a:graphic>
          <a:graphicData uri="http://schemas.openxmlformats.org/drawingml/2006/table">
            <a:tbl>
              <a:tblPr/>
              <a:tblGrid>
                <a:gridCol w="2447925"/>
                <a:gridCol w="1685925"/>
                <a:gridCol w="4506912"/>
              </a:tblGrid>
              <a:tr h="8636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1" i="0" u="none" strike="noStrike" cap="none" normalizeH="0" baseline="0" dirty="0" smtClean="0">
                          <a:ln>
                            <a:noFill/>
                          </a:ln>
                          <a:solidFill>
                            <a:schemeClr val="tx1"/>
                          </a:solidFill>
                          <a:effectLst/>
                          <a:latin typeface="Times New Roman" pitchFamily="18" charset="0"/>
                          <a:cs typeface="Times New Roman" pitchFamily="18" charset="0"/>
                        </a:rPr>
                        <a:t>Beszédaktus-típus</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hu-HU" sz="2200" b="1" i="0" u="none" strike="noStrike" cap="none" normalizeH="0" baseline="0" dirty="0" smtClean="0">
                          <a:ln>
                            <a:noFill/>
                          </a:ln>
                          <a:solidFill>
                            <a:schemeClr val="tx1"/>
                          </a:solidFill>
                          <a:effectLst/>
                          <a:latin typeface="Times New Roman" pitchFamily="18" charset="0"/>
                          <a:cs typeface="Times New Roman" pitchFamily="18" charset="0"/>
                        </a:rPr>
                        <a:t>Mit cselekszik? </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err="1" smtClean="0">
                          <a:ln>
                            <a:noFill/>
                          </a:ln>
                          <a:solidFill>
                            <a:srgbClr val="FF0000"/>
                          </a:solidFill>
                          <a:effectLst/>
                          <a:latin typeface="Times New Roman" pitchFamily="18" charset="0"/>
                          <a:cs typeface="Times New Roman" pitchFamily="18" charset="0"/>
                        </a:rPr>
                        <a:t>Direktívumok</a:t>
                      </a:r>
                      <a:endParaRPr kumimoji="0" lang="hu-HU" sz="22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000" b="0" i="0" u="none" strike="noStrike" cap="none" normalizeH="0" baseline="0" dirty="0" smtClean="0">
                          <a:ln>
                            <a:noFill/>
                          </a:ln>
                          <a:solidFill>
                            <a:schemeClr val="tx1"/>
                          </a:solidFill>
                          <a:effectLst/>
                          <a:latin typeface="Times New Roman" pitchFamily="18" charset="0"/>
                        </a:rPr>
                        <a:t>Rá akarom venni a hallgatót, hogy az állítás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000" b="0" i="0" u="none" strike="noStrike" cap="none" normalizeH="0" baseline="0" dirty="0" smtClean="0">
                          <a:ln>
                            <a:noFill/>
                          </a:ln>
                          <a:solidFill>
                            <a:schemeClr val="tx1"/>
                          </a:solidFill>
                          <a:effectLst/>
                          <a:latin typeface="Times New Roman" pitchFamily="18" charset="0"/>
                        </a:rPr>
                        <a:t>tartalmának megfelelően alakítsa a viselkedését.</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000" b="0" i="0" u="none" strike="noStrike" cap="none" normalizeH="0" baseline="0" dirty="0" smtClean="0">
                        <a:ln>
                          <a:noFill/>
                        </a:ln>
                        <a:solidFill>
                          <a:schemeClr val="tx1"/>
                        </a:solidFill>
                        <a:effectLst/>
                        <a:latin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000" b="0" i="0" u="none" strike="noStrike" cap="none" normalizeH="0" baseline="0" dirty="0" smtClean="0">
                          <a:ln>
                            <a:noFill/>
                          </a:ln>
                          <a:solidFill>
                            <a:schemeClr val="tx1"/>
                          </a:solidFill>
                          <a:effectLst/>
                          <a:latin typeface="Times New Roman" pitchFamily="18" charset="0"/>
                        </a:rPr>
                        <a:t>Nem lehetnek igazak, vagy hamisak, csak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000" b="0" i="0" u="none" strike="noStrike" cap="none" normalizeH="0" baseline="0" dirty="0" smtClean="0">
                          <a:ln>
                            <a:noFill/>
                          </a:ln>
                          <a:solidFill>
                            <a:schemeClr val="tx1"/>
                          </a:solidFill>
                          <a:effectLst/>
                          <a:latin typeface="Times New Roman" pitchFamily="18" charset="0"/>
                        </a:rPr>
                        <a:t>megfogadottak, beteljesültek, teljesítettek,</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000" b="0" i="0" u="none" strike="noStrike" cap="none" normalizeH="0" baseline="0" dirty="0" smtClean="0">
                          <a:ln>
                            <a:noFill/>
                          </a:ln>
                          <a:solidFill>
                            <a:schemeClr val="tx1"/>
                          </a:solidFill>
                          <a:effectLst/>
                          <a:latin typeface="Times New Roman" pitchFamily="18" charset="0"/>
                        </a:rPr>
                        <a:t>elutasítottak, stb.</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000" b="0" i="0" u="none" strike="noStrike" cap="none" normalizeH="0" baseline="0" dirty="0" smtClean="0">
                          <a:ln>
                            <a:noFill/>
                          </a:ln>
                          <a:solidFill>
                            <a:schemeClr val="tx1"/>
                          </a:solidFill>
                          <a:effectLst/>
                          <a:latin typeface="Times New Roman" pitchFamily="18" charset="0"/>
                          <a:cs typeface="Times New Roman" pitchFamily="18" charset="0"/>
                        </a:rPr>
                        <a:t>Őszinteségi feltétele: hiedelem (azt hiszem)</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000" b="0" i="0" u="none" strike="noStrike" cap="none" normalizeH="0" baseline="0" dirty="0" smtClean="0">
                          <a:ln>
                            <a:noFill/>
                          </a:ln>
                          <a:solidFill>
                            <a:schemeClr val="tx1"/>
                          </a:solidFill>
                          <a:effectLst/>
                          <a:latin typeface="Times New Roman" pitchFamily="18" charset="0"/>
                          <a:cs typeface="Times New Roman" pitchFamily="18" charset="0"/>
                        </a:rPr>
                        <a:t>Megfeleltetési irány: világ a szóhoz (igazodjon a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000" b="0" i="0" u="none" strike="noStrike" cap="none" normalizeH="0" baseline="0" dirty="0" smtClean="0">
                          <a:ln>
                            <a:noFill/>
                          </a:ln>
                          <a:solidFill>
                            <a:schemeClr val="tx1"/>
                          </a:solidFill>
                          <a:effectLst/>
                          <a:latin typeface="Times New Roman" pitchFamily="18" charset="0"/>
                          <a:cs typeface="Times New Roman" pitchFamily="18" charset="0"/>
                        </a:rPr>
                        <a:t>világ ahhoz, amit én akarok= világ változtatásának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000" b="0" i="0" u="none" strike="noStrike" cap="none" normalizeH="0" baseline="0" dirty="0" smtClean="0">
                          <a:ln>
                            <a:noFill/>
                          </a:ln>
                          <a:solidFill>
                            <a:schemeClr val="tx1"/>
                          </a:solidFill>
                          <a:effectLst/>
                          <a:latin typeface="Times New Roman" pitchFamily="18" charset="0"/>
                          <a:cs typeface="Times New Roman" pitchFamily="18" charset="0"/>
                        </a:rPr>
                        <a:t>eszköze).</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000" b="0" i="0" u="none" strike="noStrike" cap="none" normalizeH="0" baseline="0" dirty="0" smtClean="0">
                          <a:ln>
                            <a:noFill/>
                          </a:ln>
                          <a:solidFill>
                            <a:schemeClr val="tx1"/>
                          </a:solidFill>
                          <a:effectLst/>
                          <a:latin typeface="Times New Roman" pitchFamily="18" charset="0"/>
                        </a:rPr>
                        <a:t>Pl. utasítások, kérések, parancsok</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36880"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defRPr/>
            </a:pPr>
            <a:r>
              <a:rPr lang="hu-HU" dirty="0" err="1" smtClean="0"/>
              <a:t>Searle</a:t>
            </a:r>
            <a:r>
              <a:rPr lang="hu-HU" dirty="0" smtClean="0"/>
              <a:t> tipológiája 4.</a:t>
            </a:r>
            <a:br>
              <a:rPr lang="hu-HU" dirty="0" smtClean="0"/>
            </a:br>
            <a:r>
              <a:rPr lang="hu-HU" dirty="0" smtClean="0"/>
              <a:t>F. </a:t>
            </a:r>
            <a:r>
              <a:rPr lang="hu-HU" dirty="0" err="1" smtClean="0"/>
              <a:t>Flores</a:t>
            </a:r>
            <a:r>
              <a:rPr lang="hu-HU" dirty="0" smtClean="0"/>
              <a:t> ezt használja! </a:t>
            </a:r>
            <a:endParaRPr lang="hu-HU" dirty="0"/>
          </a:p>
        </p:txBody>
      </p:sp>
      <p:graphicFrame>
        <p:nvGraphicFramePr>
          <p:cNvPr id="4" name="Group 703"/>
          <p:cNvGraphicFramePr>
            <a:graphicFrameLocks noGrp="1"/>
          </p:cNvGraphicFramePr>
          <p:nvPr/>
        </p:nvGraphicFramePr>
        <p:xfrm>
          <a:off x="179388" y="1557338"/>
          <a:ext cx="8640762" cy="4978400"/>
        </p:xfrm>
        <a:graphic>
          <a:graphicData uri="http://schemas.openxmlformats.org/drawingml/2006/table">
            <a:tbl>
              <a:tblPr/>
              <a:tblGrid>
                <a:gridCol w="2447925"/>
                <a:gridCol w="1685925"/>
                <a:gridCol w="4506912"/>
              </a:tblGrid>
              <a:tr h="8636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1" i="0" u="none" strike="noStrike" cap="none" normalizeH="0" baseline="0" dirty="0" smtClean="0">
                          <a:ln>
                            <a:noFill/>
                          </a:ln>
                          <a:solidFill>
                            <a:schemeClr val="tx1"/>
                          </a:solidFill>
                          <a:effectLst/>
                          <a:latin typeface="Times New Roman" pitchFamily="18" charset="0"/>
                          <a:cs typeface="Times New Roman" pitchFamily="18" charset="0"/>
                        </a:rPr>
                        <a:t>Beszédaktus-típus</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hu-HU" sz="2200" b="1" i="0" u="none" strike="noStrike" cap="none" normalizeH="0" baseline="0" dirty="0" smtClean="0">
                          <a:ln>
                            <a:noFill/>
                          </a:ln>
                          <a:solidFill>
                            <a:schemeClr val="tx1"/>
                          </a:solidFill>
                          <a:effectLst/>
                          <a:latin typeface="Times New Roman" pitchFamily="18" charset="0"/>
                          <a:cs typeface="Times New Roman" pitchFamily="18" charset="0"/>
                        </a:rPr>
                        <a:t>Mit cselekszik? </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err="1" smtClean="0">
                          <a:ln>
                            <a:noFill/>
                          </a:ln>
                          <a:solidFill>
                            <a:srgbClr val="FF0000"/>
                          </a:solidFill>
                          <a:effectLst/>
                          <a:latin typeface="Times New Roman" pitchFamily="18" charset="0"/>
                          <a:cs typeface="Times New Roman" pitchFamily="18" charset="0"/>
                        </a:rPr>
                        <a:t>Komisszívum</a:t>
                      </a:r>
                      <a:endParaRPr kumimoji="0" lang="hu-HU" sz="22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rPr>
                        <a:t>Valamilyen elköteleződés a beszélő részéről.</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Őszinteségi feltétele: szándék (valóban ez a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szándékom)</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Megfeleltetési irány: világ a szóhoz (igazodjon a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világ ahhoz, amit én akarok= világ változtatásának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eszköze).</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rPr>
                        <a:t>Pl. ígéret, fogadalom, megállapodás, fogadás,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rPr>
                        <a:t>felajánlás, a fenyegetés is!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37904"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defRPr/>
            </a:pPr>
            <a:r>
              <a:rPr lang="hu-HU" dirty="0" err="1" smtClean="0"/>
              <a:t>Searle</a:t>
            </a:r>
            <a:r>
              <a:rPr lang="hu-HU" dirty="0" smtClean="0"/>
              <a:t> tipológiája 5.</a:t>
            </a:r>
            <a:br>
              <a:rPr lang="hu-HU" dirty="0" smtClean="0"/>
            </a:br>
            <a:r>
              <a:rPr lang="hu-HU" dirty="0" smtClean="0"/>
              <a:t>F. </a:t>
            </a:r>
            <a:r>
              <a:rPr lang="hu-HU" dirty="0" err="1" smtClean="0"/>
              <a:t>Flores</a:t>
            </a:r>
            <a:r>
              <a:rPr lang="hu-HU" dirty="0" smtClean="0"/>
              <a:t> ezt használja! </a:t>
            </a:r>
            <a:endParaRPr lang="hu-HU" dirty="0"/>
          </a:p>
        </p:txBody>
      </p:sp>
      <p:graphicFrame>
        <p:nvGraphicFramePr>
          <p:cNvPr id="4" name="Group 703"/>
          <p:cNvGraphicFramePr>
            <a:graphicFrameLocks noGrp="1"/>
          </p:cNvGraphicFramePr>
          <p:nvPr/>
        </p:nvGraphicFramePr>
        <p:xfrm>
          <a:off x="179388" y="1557338"/>
          <a:ext cx="8640762" cy="5313362"/>
        </p:xfrm>
        <a:graphic>
          <a:graphicData uri="http://schemas.openxmlformats.org/drawingml/2006/table">
            <a:tbl>
              <a:tblPr/>
              <a:tblGrid>
                <a:gridCol w="2447925"/>
                <a:gridCol w="1685925"/>
                <a:gridCol w="4506912"/>
              </a:tblGrid>
              <a:tr h="8636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1" i="0" u="none" strike="noStrike" cap="none" normalizeH="0" baseline="0" dirty="0" smtClean="0">
                          <a:ln>
                            <a:noFill/>
                          </a:ln>
                          <a:solidFill>
                            <a:schemeClr val="tx1"/>
                          </a:solidFill>
                          <a:effectLst/>
                          <a:latin typeface="Times New Roman" pitchFamily="18" charset="0"/>
                          <a:cs typeface="Times New Roman" pitchFamily="18" charset="0"/>
                        </a:rPr>
                        <a:t>Beszédaktus-típus</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hu-HU" sz="2200" b="1" i="0" u="none" strike="noStrike" cap="none" normalizeH="0" baseline="0" dirty="0" smtClean="0">
                          <a:ln>
                            <a:noFill/>
                          </a:ln>
                          <a:solidFill>
                            <a:schemeClr val="tx1"/>
                          </a:solidFill>
                          <a:effectLst/>
                          <a:latin typeface="Times New Roman" pitchFamily="18" charset="0"/>
                          <a:cs typeface="Times New Roman" pitchFamily="18" charset="0"/>
                        </a:rPr>
                        <a:t>Mit cselekszik? </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000" b="0" i="0" u="none" strike="noStrike" cap="none" normalizeH="0" baseline="0" dirty="0" err="1" smtClean="0">
                          <a:ln>
                            <a:noFill/>
                          </a:ln>
                          <a:solidFill>
                            <a:srgbClr val="FF0000"/>
                          </a:solidFill>
                          <a:effectLst/>
                          <a:latin typeface="Times New Roman" pitchFamily="18" charset="0"/>
                          <a:cs typeface="Times New Roman" pitchFamily="18" charset="0"/>
                        </a:rPr>
                        <a:t>Expresszívum</a:t>
                      </a:r>
                      <a:endParaRPr kumimoji="0" lang="hu-HU" sz="20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rPr>
                        <a:t>Beszédaktus őszinteségi feltételének kifejezése.</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Őszinteségi feltétele: - (hogy ezt érezzem is, amit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kifejezek)</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(Bocsánatot kérek, hogy véletlenül megütöttem. Igaznak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tekintem az állítást,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különben nincs értelme a bocsánatkérésnek. )</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Megfeleltetési irány: -</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rPr>
                        <a:t>Pl. bocsánatkérés, köszönetnyilvánítás, gratuláció,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rPr>
                        <a:t>felköszöntés, részvétnyilvánítás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38928"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a:defRPr/>
            </a:pPr>
            <a:r>
              <a:rPr lang="hu-HU" dirty="0" err="1" smtClean="0"/>
              <a:t>Searle</a:t>
            </a:r>
            <a:r>
              <a:rPr lang="hu-HU" dirty="0" smtClean="0"/>
              <a:t> tipológiája 6.</a:t>
            </a:r>
            <a:br>
              <a:rPr lang="hu-HU" dirty="0" smtClean="0"/>
            </a:br>
            <a:r>
              <a:rPr lang="hu-HU" dirty="0" smtClean="0"/>
              <a:t>F. </a:t>
            </a:r>
            <a:r>
              <a:rPr lang="hu-HU" dirty="0" err="1" smtClean="0"/>
              <a:t>Flores</a:t>
            </a:r>
            <a:r>
              <a:rPr lang="hu-HU" dirty="0" smtClean="0"/>
              <a:t> ezt használja! </a:t>
            </a:r>
            <a:endParaRPr lang="hu-HU" dirty="0"/>
          </a:p>
        </p:txBody>
      </p:sp>
      <p:graphicFrame>
        <p:nvGraphicFramePr>
          <p:cNvPr id="4" name="Group 703"/>
          <p:cNvGraphicFramePr>
            <a:graphicFrameLocks noGrp="1"/>
          </p:cNvGraphicFramePr>
          <p:nvPr/>
        </p:nvGraphicFramePr>
        <p:xfrm>
          <a:off x="179388" y="1557338"/>
          <a:ext cx="8640762" cy="3971925"/>
        </p:xfrm>
        <a:graphic>
          <a:graphicData uri="http://schemas.openxmlformats.org/drawingml/2006/table">
            <a:tbl>
              <a:tblPr/>
              <a:tblGrid>
                <a:gridCol w="2447925"/>
                <a:gridCol w="1685925"/>
                <a:gridCol w="4506912"/>
              </a:tblGrid>
              <a:tr h="8636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1" i="0" u="none" strike="noStrike" cap="none" normalizeH="0" baseline="0" dirty="0" smtClean="0">
                          <a:ln>
                            <a:noFill/>
                          </a:ln>
                          <a:solidFill>
                            <a:schemeClr val="tx1"/>
                          </a:solidFill>
                          <a:effectLst/>
                          <a:latin typeface="Times New Roman" pitchFamily="18" charset="0"/>
                          <a:cs typeface="Times New Roman" pitchFamily="18" charset="0"/>
                        </a:rPr>
                        <a:t>Beszédaktus-típus</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hu-HU" sz="2200" b="1" i="0" u="none" strike="noStrike" cap="none" normalizeH="0" baseline="0" dirty="0" smtClean="0">
                          <a:ln>
                            <a:noFill/>
                          </a:ln>
                          <a:solidFill>
                            <a:schemeClr val="tx1"/>
                          </a:solidFill>
                          <a:effectLst/>
                          <a:latin typeface="Times New Roman" pitchFamily="18" charset="0"/>
                          <a:cs typeface="Times New Roman" pitchFamily="18" charset="0"/>
                        </a:rPr>
                        <a:t>Mit cselekszik? </a:t>
                      </a: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rgbClr val="FF0000"/>
                          </a:solidFill>
                          <a:effectLst/>
                          <a:latin typeface="Times New Roman" pitchFamily="18" charset="0"/>
                          <a:cs typeface="Times New Roman" pitchFamily="18" charset="0"/>
                        </a:rPr>
                        <a:t>Deklaráció</a:t>
                      </a:r>
                      <a:endParaRPr kumimoji="0" lang="hu-HU" sz="2200" b="0" i="0" u="none" strike="noStrike" cap="none" normalizeH="0" baseline="0" dirty="0" smtClean="0">
                        <a:ln>
                          <a:noFill/>
                        </a:ln>
                        <a:solidFill>
                          <a:srgbClr val="FF0000"/>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rPr>
                        <a:t>Valamit reprezentálok valamit és ezáltal változást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rPr>
                        <a:t>idézek elő a világban.</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Megfeleltetési irány: világ a szóhoz (megváltoztatjuk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a világot), ezáltal így megvalósul a szó a világhoz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cs typeface="Times New Roman" pitchFamily="18" charset="0"/>
                        </a:rPr>
                        <a:t>irány is</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rPr>
                        <a:t>Pl. lemondok, házastársaknak nyilvánítom, ki van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hu-HU" sz="2200" b="0" i="0" u="none" strike="noStrike" cap="none" normalizeH="0" baseline="0" dirty="0" smtClean="0">
                          <a:ln>
                            <a:noFill/>
                          </a:ln>
                          <a:solidFill>
                            <a:schemeClr val="tx1"/>
                          </a:solidFill>
                          <a:effectLst/>
                          <a:latin typeface="Times New Roman" pitchFamily="18" charset="0"/>
                        </a:rPr>
                        <a:t>rúgva…</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hu-HU" sz="2200" b="0"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39952"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3513" name="Group 121"/>
          <p:cNvGraphicFramePr>
            <a:graphicFrameLocks noGrp="1"/>
          </p:cNvGraphicFramePr>
          <p:nvPr/>
        </p:nvGraphicFramePr>
        <p:xfrm>
          <a:off x="1042988" y="1773238"/>
          <a:ext cx="7489825" cy="4522787"/>
        </p:xfrm>
        <a:graphic>
          <a:graphicData uri="http://schemas.openxmlformats.org/drawingml/2006/table">
            <a:tbl>
              <a:tblPr/>
              <a:tblGrid>
                <a:gridCol w="2703512"/>
                <a:gridCol w="4786313"/>
              </a:tblGrid>
              <a:tr h="86518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0" u="none" strike="noStrike" cap="none" normalizeH="0" baseline="0" smtClean="0">
                          <a:ln>
                            <a:noFill/>
                          </a:ln>
                          <a:solidFill>
                            <a:schemeClr val="tx1"/>
                          </a:solidFill>
                          <a:effectLst/>
                          <a:latin typeface="H-Times New Roman" charset="0"/>
                          <a:cs typeface="Times New Roman" pitchFamily="18" charset="0"/>
                        </a:rPr>
                        <a:t>Propozicionális attitűd </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0" u="none" strike="noStrike" cap="none" normalizeH="0" baseline="0" smtClean="0">
                          <a:ln>
                            <a:noFill/>
                          </a:ln>
                          <a:solidFill>
                            <a:schemeClr val="tx1"/>
                          </a:solidFill>
                          <a:effectLst/>
                          <a:latin typeface="H-Times New Roman" charset="0"/>
                          <a:cs typeface="Times New Roman" pitchFamily="18" charset="0"/>
                        </a:rPr>
                        <a:t>Ige példák </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1" u="none" strike="noStrike" cap="none" normalizeH="0" baseline="0" smtClean="0">
                          <a:ln>
                            <a:noFill/>
                          </a:ln>
                          <a:solidFill>
                            <a:schemeClr val="tx1"/>
                          </a:solidFill>
                          <a:effectLst/>
                          <a:latin typeface="H-Times New Roman" charset="0"/>
                          <a:cs typeface="Times New Roman" pitchFamily="18" charset="0"/>
                        </a:rPr>
                        <a:t>asszerció</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0" u="none" strike="noStrike" cap="none" normalizeH="0" baseline="0" smtClean="0">
                          <a:ln>
                            <a:noFill/>
                          </a:ln>
                          <a:solidFill>
                            <a:schemeClr val="tx1"/>
                          </a:solidFill>
                          <a:effectLst/>
                          <a:latin typeface="H-Times New Roman" charset="0"/>
                          <a:cs typeface="Times New Roman" pitchFamily="18" charset="0"/>
                        </a:rPr>
                        <a:t>kommentál, egyetért, rámutat</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1" u="none" strike="noStrike" cap="none" normalizeH="0" baseline="0" smtClean="0">
                          <a:ln>
                            <a:noFill/>
                          </a:ln>
                          <a:solidFill>
                            <a:schemeClr val="tx1"/>
                          </a:solidFill>
                          <a:effectLst/>
                          <a:latin typeface="H-Times New Roman" charset="0"/>
                          <a:cs typeface="Times New Roman" pitchFamily="18" charset="0"/>
                        </a:rPr>
                        <a:t>értékelés</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0" u="none" strike="noStrike" cap="none" normalizeH="0" baseline="0" smtClean="0">
                          <a:ln>
                            <a:noFill/>
                          </a:ln>
                          <a:solidFill>
                            <a:schemeClr val="tx1"/>
                          </a:solidFill>
                          <a:effectLst/>
                          <a:latin typeface="H-Times New Roman" charset="0"/>
                          <a:cs typeface="Times New Roman" pitchFamily="18" charset="0"/>
                        </a:rPr>
                        <a:t>igazol, értékel, becsül</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1" u="none" strike="noStrike" cap="none" normalizeH="0" baseline="0" smtClean="0">
                          <a:ln>
                            <a:noFill/>
                          </a:ln>
                          <a:solidFill>
                            <a:schemeClr val="tx1"/>
                          </a:solidFill>
                          <a:effectLst/>
                          <a:latin typeface="H-Times New Roman" charset="0"/>
                          <a:cs typeface="Times New Roman" pitchFamily="18" charset="0"/>
                        </a:rPr>
                        <a:t>attitűdtükrözés</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0" u="none" strike="noStrike" cap="none" normalizeH="0" baseline="0" smtClean="0">
                          <a:ln>
                            <a:noFill/>
                          </a:ln>
                          <a:solidFill>
                            <a:schemeClr val="tx1"/>
                          </a:solidFill>
                          <a:effectLst/>
                          <a:latin typeface="H-Times New Roman" charset="0"/>
                          <a:cs typeface="Times New Roman" pitchFamily="18" charset="0"/>
                        </a:rPr>
                        <a:t>gratulál, tiltakozik, egyetért</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1" u="none" strike="noStrike" cap="none" normalizeH="0" baseline="0" smtClean="0">
                          <a:ln>
                            <a:noFill/>
                          </a:ln>
                          <a:solidFill>
                            <a:schemeClr val="tx1"/>
                          </a:solidFill>
                          <a:effectLst/>
                          <a:latin typeface="H-Times New Roman" charset="0"/>
                          <a:cs typeface="Times New Roman" pitchFamily="18" charset="0"/>
                        </a:rPr>
                        <a:t>kijelölés</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0" u="none" strike="noStrike" cap="none" normalizeH="0" baseline="0" smtClean="0">
                          <a:ln>
                            <a:noFill/>
                          </a:ln>
                          <a:solidFill>
                            <a:schemeClr val="tx1"/>
                          </a:solidFill>
                          <a:effectLst/>
                          <a:latin typeface="H-Times New Roman" charset="0"/>
                          <a:cs typeface="Times New Roman" pitchFamily="18" charset="0"/>
                        </a:rPr>
                        <a:t>kinevez, lejelent</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1" u="none" strike="noStrike" cap="none" normalizeH="0" baseline="0" smtClean="0">
                          <a:ln>
                            <a:noFill/>
                          </a:ln>
                          <a:solidFill>
                            <a:schemeClr val="tx1"/>
                          </a:solidFill>
                          <a:effectLst/>
                          <a:latin typeface="H-Times New Roman" charset="0"/>
                          <a:cs typeface="Times New Roman" pitchFamily="18" charset="0"/>
                        </a:rPr>
                        <a:t>követelés</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0" u="none" strike="noStrike" cap="none" normalizeH="0" baseline="0" smtClean="0">
                          <a:ln>
                            <a:noFill/>
                          </a:ln>
                          <a:solidFill>
                            <a:schemeClr val="tx1"/>
                          </a:solidFill>
                          <a:effectLst/>
                          <a:latin typeface="H-Times New Roman" charset="0"/>
                          <a:cs typeface="Times New Roman" pitchFamily="18" charset="0"/>
                        </a:rPr>
                        <a:t>kér, kíván, rendel</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1" u="none" strike="noStrike" cap="none" normalizeH="0" baseline="0" smtClean="0">
                          <a:ln>
                            <a:noFill/>
                          </a:ln>
                          <a:solidFill>
                            <a:schemeClr val="tx1"/>
                          </a:solidFill>
                          <a:effectLst/>
                          <a:latin typeface="H-Times New Roman" charset="0"/>
                          <a:cs typeface="Times New Roman" pitchFamily="18" charset="0"/>
                        </a:rPr>
                        <a:t>javaslat</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0" u="none" strike="noStrike" cap="none" normalizeH="0" baseline="0" smtClean="0">
                          <a:ln>
                            <a:noFill/>
                          </a:ln>
                          <a:solidFill>
                            <a:schemeClr val="tx1"/>
                          </a:solidFill>
                          <a:effectLst/>
                          <a:latin typeface="H-Times New Roman" charset="0"/>
                          <a:cs typeface="Times New Roman" pitchFamily="18" charset="0"/>
                        </a:rPr>
                        <a:t>tanácsol, figyelmeztet, ajánl</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1" u="none" strike="noStrike" cap="none" normalizeH="0" baseline="0" smtClean="0">
                          <a:ln>
                            <a:noFill/>
                          </a:ln>
                          <a:solidFill>
                            <a:schemeClr val="tx1"/>
                          </a:solidFill>
                          <a:effectLst/>
                          <a:latin typeface="H-Times New Roman" charset="0"/>
                          <a:cs typeface="Times New Roman" pitchFamily="18" charset="0"/>
                        </a:rPr>
                        <a:t>autoritás </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0" u="none" strike="noStrike" cap="none" normalizeH="0" baseline="0" smtClean="0">
                          <a:ln>
                            <a:noFill/>
                          </a:ln>
                          <a:solidFill>
                            <a:schemeClr val="tx1"/>
                          </a:solidFill>
                          <a:effectLst/>
                          <a:latin typeface="H-Times New Roman" charset="0"/>
                          <a:cs typeface="Times New Roman" pitchFamily="18" charset="0"/>
                        </a:rPr>
                        <a:t>megbocsát, elítél, semmissé tesz</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1" u="none" strike="noStrike" cap="none" normalizeH="0" baseline="0" smtClean="0">
                          <a:ln>
                            <a:noFill/>
                          </a:ln>
                          <a:solidFill>
                            <a:schemeClr val="tx1"/>
                          </a:solidFill>
                          <a:effectLst/>
                          <a:latin typeface="H-Times New Roman" charset="0"/>
                          <a:cs typeface="Times New Roman" pitchFamily="18" charset="0"/>
                        </a:rPr>
                        <a:t>elkötelezés</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hu-HU" sz="2400" b="0" i="0" u="none" strike="noStrike" cap="none" normalizeH="0" baseline="0" smtClean="0">
                          <a:ln>
                            <a:noFill/>
                          </a:ln>
                          <a:solidFill>
                            <a:schemeClr val="tx1"/>
                          </a:solidFill>
                          <a:effectLst/>
                          <a:latin typeface="H-Times New Roman" charset="0"/>
                          <a:cs typeface="Times New Roman" pitchFamily="18" charset="0"/>
                        </a:rPr>
                        <a:t>elfogad, vállal, ígér</a:t>
                      </a:r>
                      <a:endParaRPr kumimoji="0" lang="hu-HU" sz="2400" b="0"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7442" name="Rectangle 120"/>
          <p:cNvSpPr>
            <a:spLocks noGrp="1" noChangeArrowheads="1"/>
          </p:cNvSpPr>
          <p:nvPr>
            <p:ph type="title"/>
          </p:nvPr>
        </p:nvSpPr>
        <p:spPr>
          <a:xfrm>
            <a:off x="323528" y="0"/>
            <a:ext cx="8229600" cy="1250950"/>
          </a:xfrm>
        </p:spPr>
        <p:txBody>
          <a:bodyPr/>
          <a:lstStyle/>
          <a:p>
            <a:pPr eaLnBrk="1" hangingPunct="1">
              <a:defRPr/>
            </a:pPr>
            <a:r>
              <a:rPr lang="hu-HU" dirty="0" err="1" smtClean="0"/>
              <a:t>Fraser</a:t>
            </a:r>
            <a:r>
              <a:rPr lang="hu-HU" dirty="0" smtClean="0"/>
              <a:t> tipológiája </a:t>
            </a:r>
          </a:p>
        </p:txBody>
      </p:sp>
      <p:pic>
        <p:nvPicPr>
          <p:cNvPr id="40995"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r>
              <a:rPr lang="hu-HU" dirty="0" smtClean="0"/>
              <a:t>III. Udvariassági stratégiák (</a:t>
            </a:r>
            <a:r>
              <a:rPr lang="hu-HU" dirty="0" err="1" smtClean="0"/>
              <a:t>Goffmann</a:t>
            </a:r>
            <a:r>
              <a:rPr lang="hu-HU" dirty="0" smtClean="0"/>
              <a:t>)</a:t>
            </a:r>
            <a:endParaRPr lang="hu-HU" dirty="0"/>
          </a:p>
        </p:txBody>
      </p:sp>
      <p:sp>
        <p:nvSpPr>
          <p:cNvPr id="41987" name="Szöveg helye 2"/>
          <p:cNvSpPr>
            <a:spLocks noGrp="1"/>
          </p:cNvSpPr>
          <p:nvPr>
            <p:ph type="body" idx="1"/>
          </p:nvPr>
        </p:nvSpPr>
        <p:spPr>
          <a:xfrm>
            <a:off x="741363" y="1828800"/>
            <a:ext cx="8021637" cy="685800"/>
          </a:xfrm>
        </p:spPr>
        <p:txBody>
          <a:bodyPr/>
          <a:lstStyle/>
          <a:p>
            <a:endParaRPr lang="hu-HU" smtClean="0"/>
          </a:p>
        </p:txBody>
      </p:sp>
      <p:pic>
        <p:nvPicPr>
          <p:cNvPr id="41988"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pPr eaLnBrk="1" hangingPunct="1">
              <a:defRPr/>
            </a:pPr>
            <a:r>
              <a:rPr lang="hu-HU" dirty="0" smtClean="0">
                <a:solidFill>
                  <a:srgbClr val="FFFF00"/>
                </a:solidFill>
              </a:rPr>
              <a:t>Szófelhő 3.</a:t>
            </a:r>
            <a:br>
              <a:rPr lang="hu-HU" dirty="0" smtClean="0">
                <a:solidFill>
                  <a:srgbClr val="FFFF00"/>
                </a:solidFill>
              </a:rPr>
            </a:br>
            <a:r>
              <a:rPr lang="hu-HU" dirty="0" smtClean="0">
                <a:solidFill>
                  <a:srgbClr val="FFFF00"/>
                </a:solidFill>
              </a:rPr>
              <a:t>Mit tanulunk meg?</a:t>
            </a:r>
          </a:p>
        </p:txBody>
      </p:sp>
      <p:graphicFrame>
        <p:nvGraphicFramePr>
          <p:cNvPr id="4" name="Tartalom helye 3"/>
          <p:cNvGraphicFramePr>
            <a:graphicFrameLocks noGrp="1"/>
          </p:cNvGraphicFramePr>
          <p:nvPr>
            <p:ph idx="1"/>
          </p:nvPr>
        </p:nvGraphicFramePr>
        <p:xfrm>
          <a:off x="457200" y="1340768"/>
          <a:ext cx="8686800" cy="53285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3012" name="Kép 6" descr="cooltext481927147.png"/>
          <p:cNvPicPr>
            <a:picLocks noChangeAspect="1"/>
          </p:cNvPicPr>
          <p:nvPr/>
        </p:nvPicPr>
        <p:blipFill>
          <a:blip r:embed="rId7"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Rot="1" noChangeArrowheads="1"/>
          </p:cNvSpPr>
          <p:nvPr>
            <p:ph type="title"/>
          </p:nvPr>
        </p:nvSpPr>
        <p:spPr/>
        <p:txBody>
          <a:bodyPr/>
          <a:lstStyle/>
          <a:p>
            <a:pPr eaLnBrk="1" hangingPunct="1">
              <a:defRPr/>
            </a:pPr>
            <a:r>
              <a:rPr lang="hu-HU" smtClean="0"/>
              <a:t>Homlokzati igények</a:t>
            </a:r>
            <a:endParaRPr lang="en-GB" smtClean="0"/>
          </a:p>
        </p:txBody>
      </p:sp>
      <p:sp>
        <p:nvSpPr>
          <p:cNvPr id="44035" name="Rectangle 3"/>
          <p:cNvSpPr>
            <a:spLocks noGrp="1" noChangeArrowheads="1"/>
          </p:cNvSpPr>
          <p:nvPr>
            <p:ph type="body" idx="1"/>
          </p:nvPr>
        </p:nvSpPr>
        <p:spPr/>
        <p:txBody>
          <a:bodyPr/>
          <a:lstStyle/>
          <a:p>
            <a:pPr eaLnBrk="1" hangingPunct="1"/>
            <a:r>
              <a:rPr lang="hu-HU" smtClean="0"/>
              <a:t>Negatív homlokzati igény: minden kompetens felnőtt embernek az az igénye, hogy cselekedeteiben ne akadályozzák</a:t>
            </a:r>
          </a:p>
          <a:p>
            <a:pPr eaLnBrk="1" hangingPunct="1"/>
            <a:r>
              <a:rPr lang="hu-HU" smtClean="0"/>
              <a:t>Pozitív homlokzati igény: minden embernek az az igénye, hogy kívánságai legalább néhány más ember számára is kívánatosak legyenek</a:t>
            </a:r>
            <a:endParaRPr lang="en-GB" smtClean="0"/>
          </a:p>
        </p:txBody>
      </p:sp>
      <p:pic>
        <p:nvPicPr>
          <p:cNvPr id="44036"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p:txBody>
          <a:bodyPr>
            <a:normAutofit fontScale="90000"/>
          </a:bodyPr>
          <a:lstStyle/>
          <a:p>
            <a:pPr eaLnBrk="1" hangingPunct="1">
              <a:defRPr/>
            </a:pPr>
            <a:r>
              <a:rPr lang="hu-HU" sz="4000" smtClean="0"/>
              <a:t>A stratégia kiválasztását befolyásoló dimenziók</a:t>
            </a:r>
            <a:endParaRPr lang="en-GB" sz="4000" smtClean="0"/>
          </a:p>
        </p:txBody>
      </p:sp>
      <p:sp>
        <p:nvSpPr>
          <p:cNvPr id="45059" name="Rectangle 3"/>
          <p:cNvSpPr>
            <a:spLocks noGrp="1" noChangeArrowheads="1"/>
          </p:cNvSpPr>
          <p:nvPr>
            <p:ph type="body" idx="1"/>
          </p:nvPr>
        </p:nvSpPr>
        <p:spPr>
          <a:xfrm>
            <a:off x="1692275" y="2420938"/>
            <a:ext cx="7772400" cy="4114800"/>
          </a:xfrm>
        </p:spPr>
        <p:txBody>
          <a:bodyPr/>
          <a:lstStyle/>
          <a:p>
            <a:pPr eaLnBrk="1" hangingPunct="1"/>
            <a:r>
              <a:rPr lang="hu-HU" sz="4000" smtClean="0"/>
              <a:t>Társadalmi távolság</a:t>
            </a:r>
          </a:p>
          <a:p>
            <a:pPr eaLnBrk="1" hangingPunct="1"/>
            <a:r>
              <a:rPr lang="hu-HU" sz="4000" smtClean="0"/>
              <a:t>Hatalmi különbség</a:t>
            </a:r>
          </a:p>
          <a:p>
            <a:pPr eaLnBrk="1" hangingPunct="1"/>
            <a:r>
              <a:rPr lang="hu-HU" sz="4000" smtClean="0"/>
              <a:t>A beszédcselekedet udvariasságának foka</a:t>
            </a:r>
            <a:endParaRPr lang="en-GB" sz="4000" smtClean="0"/>
          </a:p>
        </p:txBody>
      </p:sp>
      <p:pic>
        <p:nvPicPr>
          <p:cNvPr id="45060"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r>
              <a:rPr lang="hu-HU" dirty="0" smtClean="0"/>
              <a:t>Alapfogalmak</a:t>
            </a:r>
            <a:endParaRPr lang="hu-HU" dirty="0"/>
          </a:p>
        </p:txBody>
      </p:sp>
      <p:sp>
        <p:nvSpPr>
          <p:cNvPr id="46083" name="Tartalom helye 2"/>
          <p:cNvSpPr>
            <a:spLocks noGrp="1"/>
          </p:cNvSpPr>
          <p:nvPr>
            <p:ph idx="1"/>
          </p:nvPr>
        </p:nvSpPr>
        <p:spPr/>
        <p:txBody>
          <a:bodyPr/>
          <a:lstStyle/>
          <a:p>
            <a:r>
              <a:rPr lang="hu-HU" smtClean="0">
                <a:solidFill>
                  <a:srgbClr val="FF0000"/>
                </a:solidFill>
              </a:rPr>
              <a:t>HFA: Homlokzatfenyegető aktusok</a:t>
            </a:r>
          </a:p>
          <a:p>
            <a:r>
              <a:rPr lang="hu-HU" smtClean="0"/>
              <a:t>B: beszélő </a:t>
            </a:r>
          </a:p>
          <a:p>
            <a:r>
              <a:rPr lang="hu-HU" smtClean="0"/>
              <a:t>H: hallgató</a:t>
            </a:r>
          </a:p>
          <a:p>
            <a:r>
              <a:rPr lang="hu-HU" smtClean="0"/>
              <a:t>A: aktus</a:t>
            </a:r>
          </a:p>
          <a:p>
            <a:endParaRPr lang="hu-HU" smtClean="0"/>
          </a:p>
        </p:txBody>
      </p:sp>
      <p:pic>
        <p:nvPicPr>
          <p:cNvPr id="46084"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r>
              <a:rPr lang="hu-HU" dirty="0" smtClean="0"/>
              <a:t>Alapfogalmak</a:t>
            </a:r>
            <a:endParaRPr lang="hu-HU" dirty="0"/>
          </a:p>
        </p:txBody>
      </p:sp>
      <p:sp>
        <p:nvSpPr>
          <p:cNvPr id="47107" name="Tartalom helye 2"/>
          <p:cNvSpPr>
            <a:spLocks noGrp="1"/>
          </p:cNvSpPr>
          <p:nvPr>
            <p:ph idx="1"/>
          </p:nvPr>
        </p:nvSpPr>
        <p:spPr/>
        <p:txBody>
          <a:bodyPr/>
          <a:lstStyle/>
          <a:p>
            <a:r>
              <a:rPr lang="hu-HU" smtClean="0">
                <a:solidFill>
                  <a:srgbClr val="FF0000"/>
                </a:solidFill>
              </a:rPr>
              <a:t>Mikrofonba: </a:t>
            </a:r>
            <a:r>
              <a:rPr lang="hu-HU" smtClean="0"/>
              <a:t>A résztvevők számára teljesen világos, milyen szándék vezérelte a cselekvőt (beszélőt) az A (beszéd)aktus megtételében.</a:t>
            </a:r>
          </a:p>
          <a:p>
            <a:r>
              <a:rPr lang="hu-HU" sz="2000" smtClean="0"/>
              <a:t>Pl. Ígérem, holnap eljövök.</a:t>
            </a:r>
          </a:p>
          <a:p>
            <a:endParaRPr lang="hu-HU" smtClean="0"/>
          </a:p>
          <a:p>
            <a:r>
              <a:rPr lang="hu-HU" smtClean="0">
                <a:solidFill>
                  <a:srgbClr val="FF0000"/>
                </a:solidFill>
              </a:rPr>
              <a:t>Mikrofon mellé</a:t>
            </a:r>
            <a:r>
              <a:rPr lang="hu-HU" smtClean="0"/>
              <a:t>: nem rendelhető a cselkvőhöz csupán egyetlen, jól megfogalmazható szándék.</a:t>
            </a:r>
          </a:p>
          <a:p>
            <a:r>
              <a:rPr lang="hu-HU" sz="2000" smtClean="0"/>
              <a:t>Pl.  Jaj, kifogyott az elem a prezentációs eszközömből.</a:t>
            </a:r>
          </a:p>
        </p:txBody>
      </p:sp>
      <p:pic>
        <p:nvPicPr>
          <p:cNvPr id="47108"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r>
              <a:rPr lang="hu-HU" dirty="0" smtClean="0"/>
              <a:t>Alapfogalmak</a:t>
            </a:r>
            <a:endParaRPr lang="hu-HU" dirty="0"/>
          </a:p>
        </p:txBody>
      </p:sp>
      <p:sp>
        <p:nvSpPr>
          <p:cNvPr id="48131" name="Tartalom helye 2"/>
          <p:cNvSpPr>
            <a:spLocks noGrp="1"/>
          </p:cNvSpPr>
          <p:nvPr>
            <p:ph idx="1"/>
          </p:nvPr>
        </p:nvSpPr>
        <p:spPr/>
        <p:txBody>
          <a:bodyPr/>
          <a:lstStyle/>
          <a:p>
            <a:r>
              <a:rPr lang="hu-HU" smtClean="0">
                <a:solidFill>
                  <a:srgbClr val="FF0000"/>
                </a:solidFill>
              </a:rPr>
              <a:t>Pőrén orvoslás nélkül</a:t>
            </a:r>
            <a:r>
              <a:rPr lang="hu-HU" smtClean="0"/>
              <a:t>: legegyszerűbben, legvilágosabban végrehajtani vmit. </a:t>
            </a:r>
          </a:p>
          <a:p>
            <a:pPr lvl="2"/>
            <a:r>
              <a:rPr lang="hu-HU" smtClean="0"/>
              <a:t>Ha nem fél a címezett megtorlásától. </a:t>
            </a:r>
          </a:p>
          <a:p>
            <a:pPr lvl="2"/>
            <a:r>
              <a:rPr lang="hu-HU" smtClean="0"/>
              <a:t>Pl. ha kérem a sót, akkor mondjam: „Adja ide a sót legyen szíves!” és ne azt, hogy „Önnek szüksége van még a sóra?”</a:t>
            </a:r>
          </a:p>
          <a:p>
            <a:r>
              <a:rPr lang="hu-HU" smtClean="0">
                <a:solidFill>
                  <a:srgbClr val="FF0000"/>
                </a:solidFill>
              </a:rPr>
              <a:t>Orvoslással</a:t>
            </a:r>
            <a:r>
              <a:rPr lang="hu-HU" smtClean="0"/>
              <a:t>: homlokzatot ad a címzettnek, vagyis megkísérli ellensúlyozni a romboló hatást.</a:t>
            </a:r>
          </a:p>
          <a:p>
            <a:endParaRPr lang="hu-HU" smtClean="0"/>
          </a:p>
        </p:txBody>
      </p:sp>
      <p:pic>
        <p:nvPicPr>
          <p:cNvPr id="48132"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pPr>
              <a:defRPr/>
            </a:pPr>
            <a:r>
              <a:rPr lang="hu-HU" dirty="0" smtClean="0"/>
              <a:t>Alapfogalmak</a:t>
            </a:r>
            <a:endParaRPr lang="hu-HU" dirty="0"/>
          </a:p>
        </p:txBody>
      </p:sp>
      <p:sp>
        <p:nvSpPr>
          <p:cNvPr id="49155" name="Tartalom helye 2"/>
          <p:cNvSpPr>
            <a:spLocks noGrp="1"/>
          </p:cNvSpPr>
          <p:nvPr>
            <p:ph idx="1"/>
          </p:nvPr>
        </p:nvSpPr>
        <p:spPr/>
        <p:txBody>
          <a:bodyPr/>
          <a:lstStyle/>
          <a:p>
            <a:r>
              <a:rPr lang="hu-HU" smtClean="0">
                <a:solidFill>
                  <a:srgbClr val="FF0000"/>
                </a:solidFill>
              </a:rPr>
              <a:t>Negatív udvariasság: </a:t>
            </a:r>
            <a:r>
              <a:rPr lang="hu-HU" smtClean="0"/>
              <a:t>Célja, hogy </a:t>
            </a:r>
            <a:r>
              <a:rPr lang="hu-HU" smtClean="0">
                <a:solidFill>
                  <a:srgbClr val="FF0000"/>
                </a:solidFill>
              </a:rPr>
              <a:t>részlegesen kielégítse H negatív homlokzatát</a:t>
            </a:r>
            <a:r>
              <a:rPr lang="hu-HU" smtClean="0"/>
              <a:t>.</a:t>
            </a:r>
          </a:p>
          <a:p>
            <a:endParaRPr lang="hu-HU" smtClean="0"/>
          </a:p>
          <a:p>
            <a:r>
              <a:rPr lang="hu-HU" smtClean="0">
                <a:solidFill>
                  <a:srgbClr val="FF0000"/>
                </a:solidFill>
              </a:rPr>
              <a:t>Pozitív udvariasság: H pozitív homlokzata felé irányul. </a:t>
            </a:r>
            <a:r>
              <a:rPr lang="hu-HU" smtClean="0"/>
              <a:t>Gyógyír a címzett homlokzatának (mert jelzi, hogy B kívánja H kívánságait részben pl. mert a közösség tagjának tekinti, stb.)</a:t>
            </a:r>
          </a:p>
        </p:txBody>
      </p:sp>
      <p:pic>
        <p:nvPicPr>
          <p:cNvPr id="49156"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
        <p:nvSpPr>
          <p:cNvPr id="4098" name="Rectangle 2"/>
          <p:cNvSpPr>
            <a:spLocks noGrp="1" noRot="1" noChangeArrowheads="1"/>
          </p:cNvSpPr>
          <p:nvPr>
            <p:ph type="title"/>
          </p:nvPr>
        </p:nvSpPr>
        <p:spPr>
          <a:xfrm>
            <a:off x="1042988" y="476250"/>
            <a:ext cx="7772400" cy="1143000"/>
          </a:xfrm>
        </p:spPr>
        <p:txBody>
          <a:bodyPr/>
          <a:lstStyle/>
          <a:p>
            <a:pPr eaLnBrk="1" hangingPunct="1">
              <a:defRPr/>
            </a:pPr>
            <a:r>
              <a:rPr lang="hu-HU" sz="4000" smtClean="0"/>
              <a:t>A homlokzatfenyegetés stratégiái</a:t>
            </a:r>
            <a:endParaRPr lang="en-GB" sz="4000" smtClean="0"/>
          </a:p>
        </p:txBody>
      </p:sp>
      <p:grpSp>
        <p:nvGrpSpPr>
          <p:cNvPr id="50180" name="Group 25"/>
          <p:cNvGrpSpPr>
            <a:grpSpLocks/>
          </p:cNvGrpSpPr>
          <p:nvPr/>
        </p:nvGrpSpPr>
        <p:grpSpPr bwMode="auto">
          <a:xfrm>
            <a:off x="1187450" y="1989138"/>
            <a:ext cx="7162800" cy="4108450"/>
            <a:chOff x="1066" y="1253"/>
            <a:chExt cx="4512" cy="2588"/>
          </a:xfrm>
        </p:grpSpPr>
        <p:grpSp>
          <p:nvGrpSpPr>
            <p:cNvPr id="50181" name="Group 21"/>
            <p:cNvGrpSpPr>
              <a:grpSpLocks/>
            </p:cNvGrpSpPr>
            <p:nvPr/>
          </p:nvGrpSpPr>
          <p:grpSpPr bwMode="auto">
            <a:xfrm>
              <a:off x="1519" y="1344"/>
              <a:ext cx="4059" cy="2497"/>
              <a:chOff x="192" y="1344"/>
              <a:chExt cx="5485" cy="2520"/>
            </a:xfrm>
          </p:grpSpPr>
          <p:sp>
            <p:nvSpPr>
              <p:cNvPr id="50185" name="Text Box 3"/>
              <p:cNvSpPr txBox="1">
                <a:spLocks noChangeArrowheads="1"/>
              </p:cNvSpPr>
              <p:nvPr/>
            </p:nvSpPr>
            <p:spPr bwMode="auto">
              <a:xfrm rot="-40035">
                <a:off x="336" y="2304"/>
                <a:ext cx="1620" cy="214"/>
              </a:xfrm>
              <a:prstGeom prst="rect">
                <a:avLst/>
              </a:prstGeom>
              <a:noFill/>
              <a:ln w="9525">
                <a:noFill/>
                <a:miter lim="800000"/>
                <a:headEnd/>
                <a:tailEnd/>
              </a:ln>
            </p:spPr>
            <p:txBody>
              <a:bodyPr>
                <a:spAutoFit/>
              </a:bodyPr>
              <a:lstStyle/>
              <a:p>
                <a:r>
                  <a:rPr lang="hu-HU" sz="1600">
                    <a:latin typeface="Times New Roman" pitchFamily="18" charset="0"/>
                  </a:rPr>
                  <a:t>Tedd meg a HFA-t</a:t>
                </a:r>
                <a:endParaRPr lang="en-GB" sz="1600">
                  <a:latin typeface="Times New Roman" pitchFamily="18" charset="0"/>
                </a:endParaRPr>
              </a:p>
            </p:txBody>
          </p:sp>
          <p:sp>
            <p:nvSpPr>
              <p:cNvPr id="50186" name="Text Box 4"/>
              <p:cNvSpPr txBox="1">
                <a:spLocks noChangeArrowheads="1"/>
              </p:cNvSpPr>
              <p:nvPr/>
            </p:nvSpPr>
            <p:spPr bwMode="auto">
              <a:xfrm>
                <a:off x="1537" y="1776"/>
                <a:ext cx="985" cy="214"/>
              </a:xfrm>
              <a:prstGeom prst="rect">
                <a:avLst/>
              </a:prstGeom>
              <a:noFill/>
              <a:ln w="9525">
                <a:noFill/>
                <a:miter lim="800000"/>
                <a:headEnd/>
                <a:tailEnd/>
              </a:ln>
            </p:spPr>
            <p:txBody>
              <a:bodyPr wrap="none">
                <a:spAutoFit/>
              </a:bodyPr>
              <a:lstStyle/>
              <a:p>
                <a:r>
                  <a:rPr lang="hu-HU" sz="1600">
                    <a:latin typeface="Times New Roman" pitchFamily="18" charset="0"/>
                  </a:rPr>
                  <a:t>Mikrofonba</a:t>
                </a:r>
                <a:endParaRPr lang="en-GB" sz="1600">
                  <a:latin typeface="Times New Roman" pitchFamily="18" charset="0"/>
                </a:endParaRPr>
              </a:p>
            </p:txBody>
          </p:sp>
          <p:sp>
            <p:nvSpPr>
              <p:cNvPr id="50187" name="Text Box 5"/>
              <p:cNvSpPr txBox="1">
                <a:spLocks noChangeArrowheads="1"/>
              </p:cNvSpPr>
              <p:nvPr/>
            </p:nvSpPr>
            <p:spPr bwMode="auto">
              <a:xfrm>
                <a:off x="2737" y="1344"/>
                <a:ext cx="1250" cy="369"/>
              </a:xfrm>
              <a:prstGeom prst="rect">
                <a:avLst/>
              </a:prstGeom>
              <a:noFill/>
              <a:ln w="9525">
                <a:noFill/>
                <a:miter lim="800000"/>
                <a:headEnd/>
                <a:tailEnd/>
              </a:ln>
            </p:spPr>
            <p:txBody>
              <a:bodyPr wrap="none">
                <a:spAutoFit/>
              </a:bodyPr>
              <a:lstStyle/>
              <a:p>
                <a:pPr marL="457200" indent="-457200">
                  <a:buFontTx/>
                  <a:buAutoNum type="arabicPeriod"/>
                </a:pPr>
                <a:r>
                  <a:rPr lang="hu-HU" sz="1600">
                    <a:latin typeface="Times New Roman" pitchFamily="18" charset="0"/>
                  </a:rPr>
                  <a:t>Pőrén,</a:t>
                </a:r>
              </a:p>
              <a:p>
                <a:pPr marL="457200" indent="-457200"/>
                <a:r>
                  <a:rPr lang="hu-HU" sz="1600">
                    <a:latin typeface="Times New Roman" pitchFamily="18" charset="0"/>
                  </a:rPr>
                  <a:t>Orvoslás nélkül</a:t>
                </a:r>
                <a:endParaRPr lang="en-GB" sz="1600">
                  <a:latin typeface="Times New Roman" pitchFamily="18" charset="0"/>
                </a:endParaRPr>
              </a:p>
            </p:txBody>
          </p:sp>
          <p:sp>
            <p:nvSpPr>
              <p:cNvPr id="50188" name="Text Box 6"/>
              <p:cNvSpPr txBox="1">
                <a:spLocks noChangeArrowheads="1"/>
              </p:cNvSpPr>
              <p:nvPr/>
            </p:nvSpPr>
            <p:spPr bwMode="auto">
              <a:xfrm>
                <a:off x="2784" y="2208"/>
                <a:ext cx="966" cy="214"/>
              </a:xfrm>
              <a:prstGeom prst="rect">
                <a:avLst/>
              </a:prstGeom>
              <a:noFill/>
              <a:ln w="9525">
                <a:noFill/>
                <a:miter lim="800000"/>
                <a:headEnd/>
                <a:tailEnd/>
              </a:ln>
            </p:spPr>
            <p:txBody>
              <a:bodyPr wrap="none">
                <a:spAutoFit/>
              </a:bodyPr>
              <a:lstStyle/>
              <a:p>
                <a:r>
                  <a:rPr lang="hu-HU" sz="1600">
                    <a:latin typeface="Times New Roman" pitchFamily="18" charset="0"/>
                  </a:rPr>
                  <a:t>Orvoslással</a:t>
                </a:r>
                <a:endParaRPr lang="en-GB" sz="1600">
                  <a:latin typeface="Times New Roman" pitchFamily="18" charset="0"/>
                </a:endParaRPr>
              </a:p>
            </p:txBody>
          </p:sp>
          <p:sp>
            <p:nvSpPr>
              <p:cNvPr id="50189" name="Text Box 7"/>
              <p:cNvSpPr txBox="1">
                <a:spLocks noChangeArrowheads="1"/>
              </p:cNvSpPr>
              <p:nvPr/>
            </p:nvSpPr>
            <p:spPr bwMode="auto">
              <a:xfrm>
                <a:off x="3888" y="1872"/>
                <a:ext cx="1684" cy="214"/>
              </a:xfrm>
              <a:prstGeom prst="rect">
                <a:avLst/>
              </a:prstGeom>
              <a:noFill/>
              <a:ln w="9525">
                <a:noFill/>
                <a:miter lim="800000"/>
                <a:headEnd/>
                <a:tailEnd/>
              </a:ln>
            </p:spPr>
            <p:txBody>
              <a:bodyPr wrap="none">
                <a:spAutoFit/>
              </a:bodyPr>
              <a:lstStyle/>
              <a:p>
                <a:r>
                  <a:rPr lang="hu-HU" sz="1600">
                    <a:latin typeface="Times New Roman" pitchFamily="18" charset="0"/>
                  </a:rPr>
                  <a:t>2. Pozitív udvariasság</a:t>
                </a:r>
                <a:endParaRPr lang="en-GB" sz="1600">
                  <a:latin typeface="Times New Roman" pitchFamily="18" charset="0"/>
                </a:endParaRPr>
              </a:p>
            </p:txBody>
          </p:sp>
          <p:sp>
            <p:nvSpPr>
              <p:cNvPr id="50190" name="Text Box 8"/>
              <p:cNvSpPr txBox="1">
                <a:spLocks noChangeArrowheads="1"/>
              </p:cNvSpPr>
              <p:nvPr/>
            </p:nvSpPr>
            <p:spPr bwMode="auto">
              <a:xfrm>
                <a:off x="3936" y="2448"/>
                <a:ext cx="1741" cy="214"/>
              </a:xfrm>
              <a:prstGeom prst="rect">
                <a:avLst/>
              </a:prstGeom>
              <a:noFill/>
              <a:ln w="9525">
                <a:noFill/>
                <a:miter lim="800000"/>
                <a:headEnd/>
                <a:tailEnd/>
              </a:ln>
            </p:spPr>
            <p:txBody>
              <a:bodyPr wrap="none">
                <a:spAutoFit/>
              </a:bodyPr>
              <a:lstStyle/>
              <a:p>
                <a:r>
                  <a:rPr lang="hu-HU" sz="1600">
                    <a:latin typeface="Times New Roman" pitchFamily="18" charset="0"/>
                  </a:rPr>
                  <a:t>3. Negatív udvariasság</a:t>
                </a:r>
                <a:endParaRPr lang="en-GB" sz="1600">
                  <a:latin typeface="Times New Roman" pitchFamily="18" charset="0"/>
                </a:endParaRPr>
              </a:p>
            </p:txBody>
          </p:sp>
          <p:sp>
            <p:nvSpPr>
              <p:cNvPr id="50191" name="Text Box 9"/>
              <p:cNvSpPr txBox="1">
                <a:spLocks noChangeArrowheads="1"/>
              </p:cNvSpPr>
              <p:nvPr/>
            </p:nvSpPr>
            <p:spPr bwMode="auto">
              <a:xfrm>
                <a:off x="1632" y="2976"/>
                <a:ext cx="1425" cy="214"/>
              </a:xfrm>
              <a:prstGeom prst="rect">
                <a:avLst/>
              </a:prstGeom>
              <a:noFill/>
              <a:ln w="9525">
                <a:noFill/>
                <a:miter lim="800000"/>
                <a:headEnd/>
                <a:tailEnd/>
              </a:ln>
            </p:spPr>
            <p:txBody>
              <a:bodyPr wrap="none">
                <a:spAutoFit/>
              </a:bodyPr>
              <a:lstStyle/>
              <a:p>
                <a:r>
                  <a:rPr lang="hu-HU" sz="1600">
                    <a:latin typeface="Times New Roman" pitchFamily="18" charset="0"/>
                  </a:rPr>
                  <a:t>4. Mikrofon mellé</a:t>
                </a:r>
                <a:endParaRPr lang="en-GB" sz="1600">
                  <a:latin typeface="Times New Roman" pitchFamily="18" charset="0"/>
                </a:endParaRPr>
              </a:p>
            </p:txBody>
          </p:sp>
          <p:sp>
            <p:nvSpPr>
              <p:cNvPr id="50192" name="Text Box 12"/>
              <p:cNvSpPr txBox="1">
                <a:spLocks noChangeArrowheads="1"/>
              </p:cNvSpPr>
              <p:nvPr/>
            </p:nvSpPr>
            <p:spPr bwMode="auto">
              <a:xfrm>
                <a:off x="422" y="3495"/>
                <a:ext cx="1214" cy="369"/>
              </a:xfrm>
              <a:prstGeom prst="rect">
                <a:avLst/>
              </a:prstGeom>
              <a:noFill/>
              <a:ln w="9525">
                <a:noFill/>
                <a:miter lim="800000"/>
                <a:headEnd/>
                <a:tailEnd/>
              </a:ln>
            </p:spPr>
            <p:txBody>
              <a:bodyPr wrap="none">
                <a:spAutoFit/>
              </a:bodyPr>
              <a:lstStyle/>
              <a:p>
                <a:r>
                  <a:rPr lang="hu-HU" sz="1600">
                    <a:latin typeface="Times New Roman" pitchFamily="18" charset="0"/>
                  </a:rPr>
                  <a:t>5. Ne tedd meg</a:t>
                </a:r>
              </a:p>
              <a:p>
                <a:r>
                  <a:rPr lang="hu-HU" sz="1600">
                    <a:latin typeface="Times New Roman" pitchFamily="18" charset="0"/>
                  </a:rPr>
                  <a:t>A HFA-t</a:t>
                </a:r>
                <a:endParaRPr lang="en-GB" sz="1600">
                  <a:latin typeface="Times New Roman" pitchFamily="18" charset="0"/>
                </a:endParaRPr>
              </a:p>
            </p:txBody>
          </p:sp>
          <p:sp>
            <p:nvSpPr>
              <p:cNvPr id="50193" name="Line 13"/>
              <p:cNvSpPr>
                <a:spLocks noChangeShapeType="1"/>
              </p:cNvSpPr>
              <p:nvPr/>
            </p:nvSpPr>
            <p:spPr bwMode="auto">
              <a:xfrm flipV="1">
                <a:off x="1392" y="2016"/>
                <a:ext cx="192" cy="288"/>
              </a:xfrm>
              <a:prstGeom prst="line">
                <a:avLst/>
              </a:prstGeom>
              <a:noFill/>
              <a:ln w="9525">
                <a:solidFill>
                  <a:schemeClr val="tx1"/>
                </a:solidFill>
                <a:round/>
                <a:headEnd/>
                <a:tailEnd type="triangle" w="med" len="med"/>
              </a:ln>
            </p:spPr>
            <p:txBody>
              <a:bodyPr/>
              <a:lstStyle/>
              <a:p>
                <a:endParaRPr lang="hu-HU"/>
              </a:p>
            </p:txBody>
          </p:sp>
          <p:sp>
            <p:nvSpPr>
              <p:cNvPr id="50194" name="Line 14"/>
              <p:cNvSpPr>
                <a:spLocks noChangeShapeType="1"/>
              </p:cNvSpPr>
              <p:nvPr/>
            </p:nvSpPr>
            <p:spPr bwMode="auto">
              <a:xfrm>
                <a:off x="1392" y="2544"/>
                <a:ext cx="288" cy="432"/>
              </a:xfrm>
              <a:prstGeom prst="line">
                <a:avLst/>
              </a:prstGeom>
              <a:noFill/>
              <a:ln w="9525">
                <a:solidFill>
                  <a:schemeClr val="tx1"/>
                </a:solidFill>
                <a:round/>
                <a:headEnd/>
                <a:tailEnd type="triangle" w="med" len="med"/>
              </a:ln>
            </p:spPr>
            <p:txBody>
              <a:bodyPr/>
              <a:lstStyle/>
              <a:p>
                <a:endParaRPr lang="hu-HU"/>
              </a:p>
            </p:txBody>
          </p:sp>
          <p:sp>
            <p:nvSpPr>
              <p:cNvPr id="50195" name="Line 15"/>
              <p:cNvSpPr>
                <a:spLocks noChangeShapeType="1"/>
              </p:cNvSpPr>
              <p:nvPr/>
            </p:nvSpPr>
            <p:spPr bwMode="auto">
              <a:xfrm flipV="1">
                <a:off x="2256" y="1536"/>
                <a:ext cx="480" cy="336"/>
              </a:xfrm>
              <a:prstGeom prst="line">
                <a:avLst/>
              </a:prstGeom>
              <a:noFill/>
              <a:ln w="9525">
                <a:solidFill>
                  <a:schemeClr val="tx1"/>
                </a:solidFill>
                <a:round/>
                <a:headEnd/>
                <a:tailEnd type="triangle" w="med" len="med"/>
              </a:ln>
            </p:spPr>
            <p:txBody>
              <a:bodyPr/>
              <a:lstStyle/>
              <a:p>
                <a:endParaRPr lang="hu-HU"/>
              </a:p>
            </p:txBody>
          </p:sp>
          <p:sp>
            <p:nvSpPr>
              <p:cNvPr id="50196" name="Line 16"/>
              <p:cNvSpPr>
                <a:spLocks noChangeShapeType="1"/>
              </p:cNvSpPr>
              <p:nvPr/>
            </p:nvSpPr>
            <p:spPr bwMode="auto">
              <a:xfrm>
                <a:off x="2304" y="1968"/>
                <a:ext cx="528" cy="288"/>
              </a:xfrm>
              <a:prstGeom prst="line">
                <a:avLst/>
              </a:prstGeom>
              <a:noFill/>
              <a:ln w="9525">
                <a:solidFill>
                  <a:schemeClr val="tx1"/>
                </a:solidFill>
                <a:round/>
                <a:headEnd/>
                <a:tailEnd type="triangle" w="med" len="med"/>
              </a:ln>
            </p:spPr>
            <p:txBody>
              <a:bodyPr/>
              <a:lstStyle/>
              <a:p>
                <a:endParaRPr lang="hu-HU"/>
              </a:p>
            </p:txBody>
          </p:sp>
          <p:sp>
            <p:nvSpPr>
              <p:cNvPr id="50197" name="Line 17"/>
              <p:cNvSpPr>
                <a:spLocks noChangeShapeType="1"/>
              </p:cNvSpPr>
              <p:nvPr/>
            </p:nvSpPr>
            <p:spPr bwMode="auto">
              <a:xfrm flipV="1">
                <a:off x="3504" y="2064"/>
                <a:ext cx="384" cy="240"/>
              </a:xfrm>
              <a:prstGeom prst="line">
                <a:avLst/>
              </a:prstGeom>
              <a:noFill/>
              <a:ln w="9525">
                <a:solidFill>
                  <a:schemeClr val="tx1"/>
                </a:solidFill>
                <a:round/>
                <a:headEnd/>
                <a:tailEnd type="triangle" w="med" len="med"/>
              </a:ln>
            </p:spPr>
            <p:txBody>
              <a:bodyPr/>
              <a:lstStyle/>
              <a:p>
                <a:endParaRPr lang="hu-HU"/>
              </a:p>
            </p:txBody>
          </p:sp>
          <p:sp>
            <p:nvSpPr>
              <p:cNvPr id="50198" name="Line 18"/>
              <p:cNvSpPr>
                <a:spLocks noChangeShapeType="1"/>
              </p:cNvSpPr>
              <p:nvPr/>
            </p:nvSpPr>
            <p:spPr bwMode="auto">
              <a:xfrm>
                <a:off x="3552" y="2352"/>
                <a:ext cx="384" cy="192"/>
              </a:xfrm>
              <a:prstGeom prst="line">
                <a:avLst/>
              </a:prstGeom>
              <a:noFill/>
              <a:ln w="9525">
                <a:solidFill>
                  <a:schemeClr val="tx1"/>
                </a:solidFill>
                <a:round/>
                <a:headEnd/>
                <a:tailEnd type="triangle" w="med" len="med"/>
              </a:ln>
            </p:spPr>
            <p:txBody>
              <a:bodyPr/>
              <a:lstStyle/>
              <a:p>
                <a:endParaRPr lang="hu-HU"/>
              </a:p>
            </p:txBody>
          </p:sp>
          <p:sp>
            <p:nvSpPr>
              <p:cNvPr id="50199" name="Line 19"/>
              <p:cNvSpPr>
                <a:spLocks noChangeShapeType="1"/>
              </p:cNvSpPr>
              <p:nvPr/>
            </p:nvSpPr>
            <p:spPr bwMode="auto">
              <a:xfrm>
                <a:off x="192" y="2400"/>
                <a:ext cx="144" cy="0"/>
              </a:xfrm>
              <a:prstGeom prst="line">
                <a:avLst/>
              </a:prstGeom>
              <a:noFill/>
              <a:ln w="9525">
                <a:solidFill>
                  <a:schemeClr val="tx1"/>
                </a:solidFill>
                <a:round/>
                <a:headEnd/>
                <a:tailEnd type="triangle" w="med" len="med"/>
              </a:ln>
            </p:spPr>
            <p:txBody>
              <a:bodyPr/>
              <a:lstStyle/>
              <a:p>
                <a:endParaRPr lang="hu-HU"/>
              </a:p>
            </p:txBody>
          </p:sp>
          <p:sp>
            <p:nvSpPr>
              <p:cNvPr id="50200" name="Line 20"/>
              <p:cNvSpPr>
                <a:spLocks noChangeShapeType="1"/>
              </p:cNvSpPr>
              <p:nvPr/>
            </p:nvSpPr>
            <p:spPr bwMode="auto">
              <a:xfrm>
                <a:off x="192" y="2400"/>
                <a:ext cx="288" cy="1104"/>
              </a:xfrm>
              <a:prstGeom prst="line">
                <a:avLst/>
              </a:prstGeom>
              <a:noFill/>
              <a:ln w="9525">
                <a:solidFill>
                  <a:schemeClr val="tx1"/>
                </a:solidFill>
                <a:round/>
                <a:headEnd/>
                <a:tailEnd type="triangle" w="med" len="med"/>
              </a:ln>
            </p:spPr>
            <p:txBody>
              <a:bodyPr/>
              <a:lstStyle/>
              <a:p>
                <a:endParaRPr lang="hu-HU"/>
              </a:p>
            </p:txBody>
          </p:sp>
        </p:grpSp>
        <p:sp>
          <p:nvSpPr>
            <p:cNvPr id="50182" name="Text Box 22"/>
            <p:cNvSpPr txBox="1">
              <a:spLocks noChangeArrowheads="1"/>
            </p:cNvSpPr>
            <p:nvPr/>
          </p:nvSpPr>
          <p:spPr bwMode="auto">
            <a:xfrm rot="-5400000">
              <a:off x="317" y="2319"/>
              <a:ext cx="1820" cy="231"/>
            </a:xfrm>
            <a:prstGeom prst="rect">
              <a:avLst/>
            </a:prstGeom>
            <a:noFill/>
            <a:ln w="9525">
              <a:noFill/>
              <a:miter lim="800000"/>
              <a:headEnd/>
              <a:tailEnd/>
            </a:ln>
          </p:spPr>
          <p:txBody>
            <a:bodyPr wrap="none">
              <a:spAutoFit/>
            </a:bodyPr>
            <a:lstStyle/>
            <a:p>
              <a:r>
                <a:rPr lang="hu-HU">
                  <a:latin typeface="Times New Roman" pitchFamily="18" charset="0"/>
                </a:rPr>
                <a:t>A homlokzatomlás kockázata</a:t>
              </a:r>
              <a:endParaRPr lang="en-GB">
                <a:latin typeface="Times New Roman" pitchFamily="18" charset="0"/>
              </a:endParaRPr>
            </a:p>
          </p:txBody>
        </p:sp>
        <p:sp>
          <p:nvSpPr>
            <p:cNvPr id="50183" name="Text Box 23"/>
            <p:cNvSpPr txBox="1">
              <a:spLocks noChangeArrowheads="1"/>
            </p:cNvSpPr>
            <p:nvPr/>
          </p:nvSpPr>
          <p:spPr bwMode="auto">
            <a:xfrm>
              <a:off x="1066" y="1253"/>
              <a:ext cx="359" cy="212"/>
            </a:xfrm>
            <a:prstGeom prst="rect">
              <a:avLst/>
            </a:prstGeom>
            <a:noFill/>
            <a:ln w="9525">
              <a:noFill/>
              <a:miter lim="800000"/>
              <a:headEnd/>
              <a:tailEnd/>
            </a:ln>
          </p:spPr>
          <p:txBody>
            <a:bodyPr wrap="none">
              <a:spAutoFit/>
            </a:bodyPr>
            <a:lstStyle/>
            <a:p>
              <a:r>
                <a:rPr lang="hu-HU" sz="1600">
                  <a:latin typeface="Times New Roman" pitchFamily="18" charset="0"/>
                </a:rPr>
                <a:t>kicsi</a:t>
              </a:r>
              <a:endParaRPr lang="en-GB" sz="1600">
                <a:latin typeface="Times New Roman" pitchFamily="18" charset="0"/>
              </a:endParaRPr>
            </a:p>
          </p:txBody>
        </p:sp>
        <p:sp>
          <p:nvSpPr>
            <p:cNvPr id="50184" name="Text Box 24"/>
            <p:cNvSpPr txBox="1">
              <a:spLocks noChangeArrowheads="1"/>
            </p:cNvSpPr>
            <p:nvPr/>
          </p:nvSpPr>
          <p:spPr bwMode="auto">
            <a:xfrm>
              <a:off x="1066" y="3475"/>
              <a:ext cx="365" cy="212"/>
            </a:xfrm>
            <a:prstGeom prst="rect">
              <a:avLst/>
            </a:prstGeom>
            <a:noFill/>
            <a:ln w="9525">
              <a:noFill/>
              <a:miter lim="800000"/>
              <a:headEnd/>
              <a:tailEnd/>
            </a:ln>
          </p:spPr>
          <p:txBody>
            <a:bodyPr wrap="none">
              <a:spAutoFit/>
            </a:bodyPr>
            <a:lstStyle/>
            <a:p>
              <a:r>
                <a:rPr lang="hu-HU" sz="1600">
                  <a:latin typeface="Times New Roman" pitchFamily="18" charset="0"/>
                </a:rPr>
                <a:t>nagy</a:t>
              </a:r>
              <a:endParaRPr lang="en-GB" sz="1600">
                <a:latin typeface="Times New Roman" pitchFamily="18" charset="0"/>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rrowheads="1"/>
          </p:cNvSpPr>
          <p:nvPr>
            <p:ph type="title"/>
          </p:nvPr>
        </p:nvSpPr>
        <p:spPr>
          <a:xfrm>
            <a:off x="685800" y="228600"/>
            <a:ext cx="7772400" cy="1143000"/>
          </a:xfrm>
        </p:spPr>
        <p:txBody>
          <a:bodyPr/>
          <a:lstStyle/>
          <a:p>
            <a:pPr eaLnBrk="1" hangingPunct="1">
              <a:defRPr/>
            </a:pPr>
            <a:r>
              <a:rPr lang="hu-HU" sz="3200" smtClean="0"/>
              <a:t>A pozitív udvariasság stratégiái</a:t>
            </a:r>
            <a:endParaRPr lang="en-GB" sz="3200" smtClean="0"/>
          </a:p>
        </p:txBody>
      </p:sp>
      <p:sp>
        <p:nvSpPr>
          <p:cNvPr id="51203" name="Text Box 3"/>
          <p:cNvSpPr txBox="1">
            <a:spLocks noChangeArrowheads="1"/>
          </p:cNvSpPr>
          <p:nvPr/>
        </p:nvSpPr>
        <p:spPr bwMode="auto">
          <a:xfrm>
            <a:off x="288925" y="3338513"/>
            <a:ext cx="1157288" cy="825500"/>
          </a:xfrm>
          <a:prstGeom prst="rect">
            <a:avLst/>
          </a:prstGeom>
          <a:noFill/>
          <a:ln w="9525">
            <a:noFill/>
            <a:miter lim="800000"/>
            <a:headEnd/>
            <a:tailEnd/>
          </a:ln>
        </p:spPr>
        <p:txBody>
          <a:bodyPr wrap="none">
            <a:spAutoFit/>
          </a:bodyPr>
          <a:lstStyle/>
          <a:p>
            <a:r>
              <a:rPr lang="hu-HU" sz="1600">
                <a:latin typeface="Times New Roman" pitchFamily="18" charset="0"/>
              </a:rPr>
              <a:t>Tedd meg</a:t>
            </a:r>
          </a:p>
          <a:p>
            <a:r>
              <a:rPr lang="hu-HU" sz="1600">
                <a:latin typeface="Times New Roman" pitchFamily="18" charset="0"/>
              </a:rPr>
              <a:t>Mikrofonba</a:t>
            </a:r>
          </a:p>
          <a:p>
            <a:r>
              <a:rPr lang="hu-HU" sz="1600">
                <a:latin typeface="Times New Roman" pitchFamily="18" charset="0"/>
              </a:rPr>
              <a:t>orvoslással</a:t>
            </a:r>
            <a:endParaRPr lang="en-GB" sz="1600">
              <a:latin typeface="Times New Roman" pitchFamily="18" charset="0"/>
            </a:endParaRPr>
          </a:p>
        </p:txBody>
      </p:sp>
      <p:sp>
        <p:nvSpPr>
          <p:cNvPr id="51204" name="Text Box 4"/>
          <p:cNvSpPr txBox="1">
            <a:spLocks noChangeArrowheads="1"/>
          </p:cNvSpPr>
          <p:nvPr/>
        </p:nvSpPr>
        <p:spPr bwMode="auto">
          <a:xfrm>
            <a:off x="1828800" y="2438400"/>
            <a:ext cx="1163638" cy="581025"/>
          </a:xfrm>
          <a:prstGeom prst="rect">
            <a:avLst/>
          </a:prstGeom>
          <a:noFill/>
          <a:ln w="9525">
            <a:noFill/>
            <a:miter lim="800000"/>
            <a:headEnd/>
            <a:tailEnd/>
          </a:ln>
        </p:spPr>
        <p:txBody>
          <a:bodyPr wrap="none">
            <a:spAutoFit/>
          </a:bodyPr>
          <a:lstStyle/>
          <a:p>
            <a:r>
              <a:rPr lang="hu-HU" sz="1600">
                <a:latin typeface="Times New Roman" pitchFamily="18" charset="0"/>
              </a:rPr>
              <a:t>Állíts közös</a:t>
            </a:r>
          </a:p>
          <a:p>
            <a:r>
              <a:rPr lang="hu-HU" sz="1600">
                <a:latin typeface="Times New Roman" pitchFamily="18" charset="0"/>
              </a:rPr>
              <a:t>alapot</a:t>
            </a:r>
            <a:endParaRPr lang="en-GB" sz="1600">
              <a:latin typeface="Times New Roman" pitchFamily="18" charset="0"/>
            </a:endParaRPr>
          </a:p>
        </p:txBody>
      </p:sp>
      <p:sp>
        <p:nvSpPr>
          <p:cNvPr id="51205" name="Text Box 5"/>
          <p:cNvSpPr txBox="1">
            <a:spLocks noChangeArrowheads="1"/>
          </p:cNvSpPr>
          <p:nvPr/>
        </p:nvSpPr>
        <p:spPr bwMode="auto">
          <a:xfrm>
            <a:off x="1660525" y="4405313"/>
            <a:ext cx="1552575" cy="825500"/>
          </a:xfrm>
          <a:prstGeom prst="rect">
            <a:avLst/>
          </a:prstGeom>
          <a:noFill/>
          <a:ln w="9525">
            <a:noFill/>
            <a:miter lim="800000"/>
            <a:headEnd/>
            <a:tailEnd/>
          </a:ln>
        </p:spPr>
        <p:txBody>
          <a:bodyPr wrap="none">
            <a:spAutoFit/>
          </a:bodyPr>
          <a:lstStyle/>
          <a:p>
            <a:r>
              <a:rPr lang="hu-HU" sz="1600">
                <a:latin typeface="Times New Roman" pitchFamily="18" charset="0"/>
              </a:rPr>
              <a:t>Közvetítsd,</a:t>
            </a:r>
          </a:p>
          <a:p>
            <a:r>
              <a:rPr lang="hu-HU" sz="1600">
                <a:latin typeface="Times New Roman" pitchFamily="18" charset="0"/>
              </a:rPr>
              <a:t>Hogy B és H</a:t>
            </a:r>
          </a:p>
          <a:p>
            <a:r>
              <a:rPr lang="hu-HU" sz="1600">
                <a:latin typeface="Times New Roman" pitchFamily="18" charset="0"/>
              </a:rPr>
              <a:t>együttműködnek</a:t>
            </a:r>
            <a:endParaRPr lang="en-GB" sz="1600">
              <a:latin typeface="Times New Roman" pitchFamily="18" charset="0"/>
            </a:endParaRPr>
          </a:p>
        </p:txBody>
      </p:sp>
      <p:sp>
        <p:nvSpPr>
          <p:cNvPr id="51206" name="Text Box 6"/>
          <p:cNvSpPr txBox="1">
            <a:spLocks noChangeArrowheads="1"/>
          </p:cNvSpPr>
          <p:nvPr/>
        </p:nvSpPr>
        <p:spPr bwMode="auto">
          <a:xfrm>
            <a:off x="1752600" y="5638800"/>
            <a:ext cx="1062038" cy="825500"/>
          </a:xfrm>
          <a:prstGeom prst="rect">
            <a:avLst/>
          </a:prstGeom>
          <a:noFill/>
          <a:ln w="9525">
            <a:noFill/>
            <a:miter lim="800000"/>
            <a:headEnd/>
            <a:tailEnd/>
          </a:ln>
        </p:spPr>
        <p:txBody>
          <a:bodyPr wrap="none">
            <a:spAutoFit/>
          </a:bodyPr>
          <a:lstStyle/>
          <a:p>
            <a:r>
              <a:rPr lang="hu-HU" sz="1600">
                <a:latin typeface="Times New Roman" pitchFamily="18" charset="0"/>
              </a:rPr>
              <a:t>Elégítsd ki</a:t>
            </a:r>
          </a:p>
          <a:p>
            <a:r>
              <a:rPr lang="hu-HU" sz="1600">
                <a:latin typeface="Times New Roman" pitchFamily="18" charset="0"/>
              </a:rPr>
              <a:t>H igényét</a:t>
            </a:r>
          </a:p>
          <a:p>
            <a:r>
              <a:rPr lang="hu-HU" sz="1600">
                <a:latin typeface="Times New Roman" pitchFamily="18" charset="0"/>
              </a:rPr>
              <a:t>(X iránt)</a:t>
            </a:r>
            <a:endParaRPr lang="en-GB" sz="1600">
              <a:latin typeface="Times New Roman" pitchFamily="18" charset="0"/>
            </a:endParaRPr>
          </a:p>
        </p:txBody>
      </p:sp>
      <p:sp>
        <p:nvSpPr>
          <p:cNvPr id="51207" name="Text Box 8"/>
          <p:cNvSpPr txBox="1">
            <a:spLocks noChangeArrowheads="1"/>
          </p:cNvSpPr>
          <p:nvPr/>
        </p:nvSpPr>
        <p:spPr bwMode="auto">
          <a:xfrm>
            <a:off x="3565525" y="1662113"/>
            <a:ext cx="1682750" cy="581025"/>
          </a:xfrm>
          <a:prstGeom prst="rect">
            <a:avLst/>
          </a:prstGeom>
          <a:noFill/>
          <a:ln w="9525">
            <a:noFill/>
            <a:miter lim="800000"/>
            <a:headEnd/>
            <a:tailEnd/>
          </a:ln>
        </p:spPr>
        <p:txBody>
          <a:bodyPr wrap="none">
            <a:spAutoFit/>
          </a:bodyPr>
          <a:lstStyle/>
          <a:p>
            <a:r>
              <a:rPr lang="hu-HU" sz="1600">
                <a:latin typeface="Times New Roman" pitchFamily="18" charset="0"/>
              </a:rPr>
              <a:t>Közvetítsd, hogy</a:t>
            </a:r>
          </a:p>
          <a:p>
            <a:r>
              <a:rPr lang="hu-HU" sz="1600">
                <a:latin typeface="Times New Roman" pitchFamily="18" charset="0"/>
              </a:rPr>
              <a:t>X értékes, érdekes</a:t>
            </a:r>
            <a:endParaRPr lang="en-GB" sz="1600">
              <a:latin typeface="Times New Roman" pitchFamily="18" charset="0"/>
            </a:endParaRPr>
          </a:p>
        </p:txBody>
      </p:sp>
      <p:sp>
        <p:nvSpPr>
          <p:cNvPr id="51208" name="Text Box 9"/>
          <p:cNvSpPr txBox="1">
            <a:spLocks noChangeArrowheads="1"/>
          </p:cNvSpPr>
          <p:nvPr/>
        </p:nvSpPr>
        <p:spPr bwMode="auto">
          <a:xfrm>
            <a:off x="3505200" y="2362200"/>
            <a:ext cx="1463675" cy="581025"/>
          </a:xfrm>
          <a:prstGeom prst="rect">
            <a:avLst/>
          </a:prstGeom>
          <a:noFill/>
          <a:ln w="9525">
            <a:noFill/>
            <a:miter lim="800000"/>
            <a:headEnd/>
            <a:tailEnd/>
          </a:ln>
        </p:spPr>
        <p:txBody>
          <a:bodyPr wrap="none">
            <a:spAutoFit/>
          </a:bodyPr>
          <a:lstStyle/>
          <a:p>
            <a:r>
              <a:rPr lang="hu-HU" sz="1600">
                <a:latin typeface="Times New Roman" pitchFamily="18" charset="0"/>
              </a:rPr>
              <a:t>Állíts közös</a:t>
            </a:r>
          </a:p>
          <a:p>
            <a:r>
              <a:rPr lang="hu-HU" sz="1600">
                <a:latin typeface="Times New Roman" pitchFamily="18" charset="0"/>
              </a:rPr>
              <a:t>csoporttagságot</a:t>
            </a:r>
            <a:endParaRPr lang="en-GB" sz="1600">
              <a:latin typeface="Times New Roman" pitchFamily="18" charset="0"/>
            </a:endParaRPr>
          </a:p>
        </p:txBody>
      </p:sp>
      <p:sp>
        <p:nvSpPr>
          <p:cNvPr id="51209" name="Text Box 10"/>
          <p:cNvSpPr txBox="1">
            <a:spLocks noChangeArrowheads="1"/>
          </p:cNvSpPr>
          <p:nvPr/>
        </p:nvSpPr>
        <p:spPr bwMode="auto">
          <a:xfrm>
            <a:off x="3581400" y="3048000"/>
            <a:ext cx="1163638" cy="581025"/>
          </a:xfrm>
          <a:prstGeom prst="rect">
            <a:avLst/>
          </a:prstGeom>
          <a:noFill/>
          <a:ln w="9525">
            <a:noFill/>
            <a:miter lim="800000"/>
            <a:headEnd/>
            <a:tailEnd/>
          </a:ln>
        </p:spPr>
        <p:txBody>
          <a:bodyPr wrap="none">
            <a:spAutoFit/>
          </a:bodyPr>
          <a:lstStyle/>
          <a:p>
            <a:r>
              <a:rPr lang="hu-HU" sz="1600">
                <a:latin typeface="Times New Roman" pitchFamily="18" charset="0"/>
              </a:rPr>
              <a:t>Állíts közös</a:t>
            </a:r>
          </a:p>
          <a:p>
            <a:r>
              <a:rPr lang="hu-HU" sz="1600">
                <a:latin typeface="Times New Roman" pitchFamily="18" charset="0"/>
              </a:rPr>
              <a:t>attitűdöt</a:t>
            </a:r>
            <a:endParaRPr lang="en-GB" sz="1600">
              <a:latin typeface="Times New Roman" pitchFamily="18" charset="0"/>
            </a:endParaRPr>
          </a:p>
        </p:txBody>
      </p:sp>
      <p:sp>
        <p:nvSpPr>
          <p:cNvPr id="51210" name="Text Box 11"/>
          <p:cNvSpPr txBox="1">
            <a:spLocks noChangeArrowheads="1"/>
          </p:cNvSpPr>
          <p:nvPr/>
        </p:nvSpPr>
        <p:spPr bwMode="auto">
          <a:xfrm>
            <a:off x="3657600" y="3733800"/>
            <a:ext cx="1895475" cy="825500"/>
          </a:xfrm>
          <a:prstGeom prst="rect">
            <a:avLst/>
          </a:prstGeom>
          <a:noFill/>
          <a:ln w="9525">
            <a:noFill/>
            <a:miter lim="800000"/>
            <a:headEnd/>
            <a:tailEnd/>
          </a:ln>
        </p:spPr>
        <p:txBody>
          <a:bodyPr wrap="none">
            <a:spAutoFit/>
          </a:bodyPr>
          <a:lstStyle/>
          <a:p>
            <a:r>
              <a:rPr lang="hu-HU" sz="1600">
                <a:latin typeface="Times New Roman" pitchFamily="18" charset="0"/>
              </a:rPr>
              <a:t>Jelezd, hogy B</a:t>
            </a:r>
          </a:p>
          <a:p>
            <a:r>
              <a:rPr lang="hu-HU" sz="1600">
                <a:latin typeface="Times New Roman" pitchFamily="18" charset="0"/>
              </a:rPr>
              <a:t>Ismeri és figyelembe</a:t>
            </a:r>
          </a:p>
          <a:p>
            <a:r>
              <a:rPr lang="hu-HU" sz="1600">
                <a:latin typeface="Times New Roman" pitchFamily="18" charset="0"/>
              </a:rPr>
              <a:t>Veszi H igényeit</a:t>
            </a:r>
            <a:endParaRPr lang="en-GB" sz="1600">
              <a:latin typeface="Times New Roman" pitchFamily="18" charset="0"/>
            </a:endParaRPr>
          </a:p>
        </p:txBody>
      </p:sp>
      <p:sp>
        <p:nvSpPr>
          <p:cNvPr id="51211" name="Text Box 12"/>
          <p:cNvSpPr txBox="1">
            <a:spLocks noChangeArrowheads="1"/>
          </p:cNvSpPr>
          <p:nvPr/>
        </p:nvSpPr>
        <p:spPr bwMode="auto">
          <a:xfrm>
            <a:off x="3657600" y="4724400"/>
            <a:ext cx="1922463" cy="336550"/>
          </a:xfrm>
          <a:prstGeom prst="rect">
            <a:avLst/>
          </a:prstGeom>
          <a:noFill/>
          <a:ln w="9525">
            <a:noFill/>
            <a:miter lim="800000"/>
            <a:headEnd/>
            <a:tailEnd/>
          </a:ln>
        </p:spPr>
        <p:txBody>
          <a:bodyPr wrap="none">
            <a:spAutoFit/>
          </a:bodyPr>
          <a:lstStyle/>
          <a:p>
            <a:r>
              <a:rPr lang="hu-HU" sz="1600">
                <a:latin typeface="Times New Roman" pitchFamily="18" charset="0"/>
              </a:rPr>
              <a:t>Állíts kölcsönösséget</a:t>
            </a:r>
            <a:endParaRPr lang="en-GB" sz="1600">
              <a:latin typeface="Times New Roman" pitchFamily="18" charset="0"/>
            </a:endParaRPr>
          </a:p>
        </p:txBody>
      </p:sp>
      <p:sp>
        <p:nvSpPr>
          <p:cNvPr id="51212" name="Text Box 13"/>
          <p:cNvSpPr txBox="1">
            <a:spLocks noChangeArrowheads="1"/>
          </p:cNvSpPr>
          <p:nvPr/>
        </p:nvSpPr>
        <p:spPr bwMode="auto">
          <a:xfrm>
            <a:off x="3717925" y="5243513"/>
            <a:ext cx="1698625" cy="336550"/>
          </a:xfrm>
          <a:prstGeom prst="rect">
            <a:avLst/>
          </a:prstGeom>
          <a:noFill/>
          <a:ln w="9525">
            <a:noFill/>
            <a:miter lim="800000"/>
            <a:headEnd/>
            <a:tailEnd/>
          </a:ln>
        </p:spPr>
        <p:txBody>
          <a:bodyPr wrap="none">
            <a:spAutoFit/>
          </a:bodyPr>
          <a:lstStyle/>
          <a:p>
            <a:r>
              <a:rPr lang="hu-HU" sz="1600">
                <a:latin typeface="Times New Roman" pitchFamily="18" charset="0"/>
              </a:rPr>
              <a:t>Állíts reciprocitást</a:t>
            </a:r>
            <a:endParaRPr lang="en-GB" sz="1600">
              <a:latin typeface="Times New Roman" pitchFamily="18" charset="0"/>
            </a:endParaRPr>
          </a:p>
        </p:txBody>
      </p:sp>
      <p:sp>
        <p:nvSpPr>
          <p:cNvPr id="51213" name="Text Box 14"/>
          <p:cNvSpPr txBox="1">
            <a:spLocks noChangeArrowheads="1"/>
          </p:cNvSpPr>
          <p:nvPr/>
        </p:nvSpPr>
        <p:spPr bwMode="auto">
          <a:xfrm>
            <a:off x="6248400" y="1219200"/>
            <a:ext cx="2524125" cy="825500"/>
          </a:xfrm>
          <a:prstGeom prst="rect">
            <a:avLst/>
          </a:prstGeom>
          <a:noFill/>
          <a:ln w="9525">
            <a:noFill/>
            <a:miter lim="800000"/>
            <a:headEnd/>
            <a:tailEnd/>
          </a:ln>
        </p:spPr>
        <p:txBody>
          <a:bodyPr wrap="none">
            <a:spAutoFit/>
          </a:bodyPr>
          <a:lstStyle/>
          <a:p>
            <a:pPr marL="457200" indent="-457200">
              <a:buFontTx/>
              <a:buAutoNum type="arabicPeriod"/>
            </a:pPr>
            <a:r>
              <a:rPr lang="hu-HU" sz="1600">
                <a:latin typeface="Times New Roman" pitchFamily="18" charset="0"/>
              </a:rPr>
              <a:t>Figyelj H-ra</a:t>
            </a:r>
          </a:p>
          <a:p>
            <a:pPr marL="457200" indent="-457200">
              <a:buFontTx/>
              <a:buAutoNum type="arabicPeriod"/>
            </a:pPr>
            <a:r>
              <a:rPr lang="hu-HU" sz="1600">
                <a:latin typeface="Times New Roman" pitchFamily="18" charset="0"/>
              </a:rPr>
              <a:t>Túlozz</a:t>
            </a:r>
          </a:p>
          <a:p>
            <a:pPr marL="457200" indent="-457200">
              <a:buFontTx/>
              <a:buAutoNum type="arabicPeriod"/>
            </a:pPr>
            <a:r>
              <a:rPr lang="hu-HU" sz="1600">
                <a:latin typeface="Times New Roman" pitchFamily="18" charset="0"/>
              </a:rPr>
              <a:t>Fokozd érdeklődésedet</a:t>
            </a:r>
            <a:endParaRPr lang="en-GB" sz="1600">
              <a:latin typeface="Times New Roman" pitchFamily="18" charset="0"/>
            </a:endParaRPr>
          </a:p>
        </p:txBody>
      </p:sp>
      <p:sp>
        <p:nvSpPr>
          <p:cNvPr id="51214" name="Text Box 15"/>
          <p:cNvSpPr txBox="1">
            <a:spLocks noChangeArrowheads="1"/>
          </p:cNvSpPr>
          <p:nvPr/>
        </p:nvSpPr>
        <p:spPr bwMode="auto">
          <a:xfrm>
            <a:off x="6172200" y="2057400"/>
            <a:ext cx="2339975" cy="581025"/>
          </a:xfrm>
          <a:prstGeom prst="rect">
            <a:avLst/>
          </a:prstGeom>
          <a:noFill/>
          <a:ln w="9525">
            <a:noFill/>
            <a:miter lim="800000"/>
            <a:headEnd/>
            <a:tailEnd/>
          </a:ln>
        </p:spPr>
        <p:txBody>
          <a:bodyPr wrap="none">
            <a:spAutoFit/>
          </a:bodyPr>
          <a:lstStyle/>
          <a:p>
            <a:r>
              <a:rPr lang="hu-HU" sz="1600">
                <a:latin typeface="Times New Roman" pitchFamily="18" charset="0"/>
              </a:rPr>
              <a:t>4. Használj csoporttagság-</a:t>
            </a:r>
          </a:p>
          <a:p>
            <a:r>
              <a:rPr lang="hu-HU" sz="1600">
                <a:latin typeface="Times New Roman" pitchFamily="18" charset="0"/>
              </a:rPr>
              <a:t>jelzőket</a:t>
            </a:r>
            <a:endParaRPr lang="en-GB" sz="1600">
              <a:latin typeface="Times New Roman" pitchFamily="18" charset="0"/>
            </a:endParaRPr>
          </a:p>
        </p:txBody>
      </p:sp>
      <p:sp>
        <p:nvSpPr>
          <p:cNvPr id="51215" name="Text Box 16"/>
          <p:cNvSpPr txBox="1">
            <a:spLocks noChangeArrowheads="1"/>
          </p:cNvSpPr>
          <p:nvPr/>
        </p:nvSpPr>
        <p:spPr bwMode="auto">
          <a:xfrm>
            <a:off x="6324600" y="2667000"/>
            <a:ext cx="2584450" cy="1069975"/>
          </a:xfrm>
          <a:prstGeom prst="rect">
            <a:avLst/>
          </a:prstGeom>
          <a:noFill/>
          <a:ln w="9525">
            <a:noFill/>
            <a:miter lim="800000"/>
            <a:headEnd/>
            <a:tailEnd/>
          </a:ln>
        </p:spPr>
        <p:txBody>
          <a:bodyPr wrap="none">
            <a:spAutoFit/>
          </a:bodyPr>
          <a:lstStyle/>
          <a:p>
            <a:r>
              <a:rPr lang="hu-HU" sz="1600">
                <a:latin typeface="Times New Roman" pitchFamily="18" charset="0"/>
              </a:rPr>
              <a:t>5. Törekedj egyetértésre</a:t>
            </a:r>
          </a:p>
          <a:p>
            <a:r>
              <a:rPr lang="hu-HU" sz="1600">
                <a:latin typeface="Times New Roman" pitchFamily="18" charset="0"/>
              </a:rPr>
              <a:t>6. Kerüld a nézeteltérést</a:t>
            </a:r>
          </a:p>
          <a:p>
            <a:r>
              <a:rPr lang="hu-HU" sz="1600">
                <a:latin typeface="Times New Roman" pitchFamily="18" charset="0"/>
              </a:rPr>
              <a:t>7. Előfeltételezz közös alapot</a:t>
            </a:r>
          </a:p>
          <a:p>
            <a:r>
              <a:rPr lang="hu-HU" sz="1600">
                <a:latin typeface="Times New Roman" pitchFamily="18" charset="0"/>
              </a:rPr>
              <a:t>8. Viccelj </a:t>
            </a:r>
            <a:endParaRPr lang="en-GB" sz="1600">
              <a:latin typeface="Times New Roman" pitchFamily="18" charset="0"/>
            </a:endParaRPr>
          </a:p>
        </p:txBody>
      </p:sp>
      <p:sp>
        <p:nvSpPr>
          <p:cNvPr id="51216" name="Text Box 17"/>
          <p:cNvSpPr txBox="1">
            <a:spLocks noChangeArrowheads="1"/>
          </p:cNvSpPr>
          <p:nvPr/>
        </p:nvSpPr>
        <p:spPr bwMode="auto">
          <a:xfrm>
            <a:off x="6308725" y="3795713"/>
            <a:ext cx="2605088" cy="581025"/>
          </a:xfrm>
          <a:prstGeom prst="rect">
            <a:avLst/>
          </a:prstGeom>
          <a:noFill/>
          <a:ln w="9525">
            <a:noFill/>
            <a:miter lim="800000"/>
            <a:headEnd/>
            <a:tailEnd/>
          </a:ln>
        </p:spPr>
        <p:txBody>
          <a:bodyPr wrap="none">
            <a:spAutoFit/>
          </a:bodyPr>
          <a:lstStyle/>
          <a:p>
            <a:r>
              <a:rPr lang="hu-HU" sz="1600">
                <a:latin typeface="Times New Roman" pitchFamily="18" charset="0"/>
              </a:rPr>
              <a:t>9. Állítsd, hogy B figyelembe</a:t>
            </a:r>
          </a:p>
          <a:p>
            <a:r>
              <a:rPr lang="hu-HU" sz="1600">
                <a:latin typeface="Times New Roman" pitchFamily="18" charset="0"/>
              </a:rPr>
              <a:t>Veszi H igényeit</a:t>
            </a:r>
            <a:endParaRPr lang="en-GB" sz="1600">
              <a:latin typeface="Times New Roman" pitchFamily="18" charset="0"/>
            </a:endParaRPr>
          </a:p>
        </p:txBody>
      </p:sp>
      <p:sp>
        <p:nvSpPr>
          <p:cNvPr id="51217" name="Text Box 18"/>
          <p:cNvSpPr txBox="1">
            <a:spLocks noChangeArrowheads="1"/>
          </p:cNvSpPr>
          <p:nvPr/>
        </p:nvSpPr>
        <p:spPr bwMode="auto">
          <a:xfrm>
            <a:off x="6308725" y="4405313"/>
            <a:ext cx="1717675" cy="1069975"/>
          </a:xfrm>
          <a:prstGeom prst="rect">
            <a:avLst/>
          </a:prstGeom>
          <a:noFill/>
          <a:ln w="9525">
            <a:noFill/>
            <a:miter lim="800000"/>
            <a:headEnd/>
            <a:tailEnd/>
          </a:ln>
        </p:spPr>
        <p:txBody>
          <a:bodyPr wrap="none">
            <a:spAutoFit/>
          </a:bodyPr>
          <a:lstStyle/>
          <a:p>
            <a:r>
              <a:rPr lang="hu-HU" sz="1600">
                <a:latin typeface="Times New Roman" pitchFamily="18" charset="0"/>
              </a:rPr>
              <a:t>10. Kínálj, ígérj</a:t>
            </a:r>
          </a:p>
          <a:p>
            <a:r>
              <a:rPr lang="hu-HU" sz="1600">
                <a:latin typeface="Times New Roman" pitchFamily="18" charset="0"/>
              </a:rPr>
              <a:t>11. Légy optimista</a:t>
            </a:r>
          </a:p>
          <a:p>
            <a:r>
              <a:rPr lang="hu-HU" sz="1600">
                <a:latin typeface="Times New Roman" pitchFamily="18" charset="0"/>
              </a:rPr>
              <a:t>12. Vond be H-t is</a:t>
            </a:r>
          </a:p>
          <a:p>
            <a:r>
              <a:rPr lang="hu-HU" sz="1600">
                <a:latin typeface="Times New Roman" pitchFamily="18" charset="0"/>
              </a:rPr>
              <a:t>13. Adj indoklást</a:t>
            </a:r>
            <a:endParaRPr lang="en-GB" sz="1600">
              <a:latin typeface="Times New Roman" pitchFamily="18" charset="0"/>
            </a:endParaRPr>
          </a:p>
        </p:txBody>
      </p:sp>
      <p:sp>
        <p:nvSpPr>
          <p:cNvPr id="51218" name="Text Box 19"/>
          <p:cNvSpPr txBox="1">
            <a:spLocks noChangeArrowheads="1"/>
          </p:cNvSpPr>
          <p:nvPr/>
        </p:nvSpPr>
        <p:spPr bwMode="auto">
          <a:xfrm>
            <a:off x="6308725" y="5548313"/>
            <a:ext cx="2003425" cy="336550"/>
          </a:xfrm>
          <a:prstGeom prst="rect">
            <a:avLst/>
          </a:prstGeom>
          <a:noFill/>
          <a:ln w="9525">
            <a:noFill/>
            <a:miter lim="800000"/>
            <a:headEnd/>
            <a:tailEnd/>
          </a:ln>
        </p:spPr>
        <p:txBody>
          <a:bodyPr wrap="none">
            <a:spAutoFit/>
          </a:bodyPr>
          <a:lstStyle/>
          <a:p>
            <a:r>
              <a:rPr lang="hu-HU" sz="1600">
                <a:latin typeface="Times New Roman" pitchFamily="18" charset="0"/>
              </a:rPr>
              <a:t>14. Állíts reciprocitást</a:t>
            </a:r>
            <a:endParaRPr lang="en-GB" sz="1600">
              <a:latin typeface="Times New Roman" pitchFamily="18" charset="0"/>
            </a:endParaRPr>
          </a:p>
        </p:txBody>
      </p:sp>
      <p:sp>
        <p:nvSpPr>
          <p:cNvPr id="51219" name="Text Box 20"/>
          <p:cNvSpPr txBox="1">
            <a:spLocks noChangeArrowheads="1"/>
          </p:cNvSpPr>
          <p:nvPr/>
        </p:nvSpPr>
        <p:spPr bwMode="auto">
          <a:xfrm>
            <a:off x="6308725" y="6005513"/>
            <a:ext cx="2132013" cy="336550"/>
          </a:xfrm>
          <a:prstGeom prst="rect">
            <a:avLst/>
          </a:prstGeom>
          <a:noFill/>
          <a:ln w="9525">
            <a:noFill/>
            <a:miter lim="800000"/>
            <a:headEnd/>
            <a:tailEnd/>
          </a:ln>
        </p:spPr>
        <p:txBody>
          <a:bodyPr wrap="none">
            <a:spAutoFit/>
          </a:bodyPr>
          <a:lstStyle/>
          <a:p>
            <a:r>
              <a:rPr lang="hu-HU" sz="1600">
                <a:latin typeface="Times New Roman" pitchFamily="18" charset="0"/>
              </a:rPr>
              <a:t>15. Adományozz H-nak</a:t>
            </a:r>
            <a:endParaRPr lang="en-GB" sz="1600">
              <a:latin typeface="Times New Roman" pitchFamily="18" charset="0"/>
            </a:endParaRPr>
          </a:p>
        </p:txBody>
      </p:sp>
      <p:sp>
        <p:nvSpPr>
          <p:cNvPr id="51220" name="Line 21"/>
          <p:cNvSpPr>
            <a:spLocks noChangeShapeType="1"/>
          </p:cNvSpPr>
          <p:nvPr/>
        </p:nvSpPr>
        <p:spPr bwMode="auto">
          <a:xfrm flipV="1">
            <a:off x="1295400" y="2895600"/>
            <a:ext cx="533400" cy="533400"/>
          </a:xfrm>
          <a:prstGeom prst="line">
            <a:avLst/>
          </a:prstGeom>
          <a:noFill/>
          <a:ln w="9525">
            <a:solidFill>
              <a:schemeClr val="tx1"/>
            </a:solidFill>
            <a:round/>
            <a:headEnd/>
            <a:tailEnd type="triangle" w="med" len="med"/>
          </a:ln>
        </p:spPr>
        <p:txBody>
          <a:bodyPr/>
          <a:lstStyle/>
          <a:p>
            <a:endParaRPr lang="hu-HU"/>
          </a:p>
        </p:txBody>
      </p:sp>
      <p:sp>
        <p:nvSpPr>
          <p:cNvPr id="51221" name="Line 22"/>
          <p:cNvSpPr>
            <a:spLocks noChangeShapeType="1"/>
          </p:cNvSpPr>
          <p:nvPr/>
        </p:nvSpPr>
        <p:spPr bwMode="auto">
          <a:xfrm>
            <a:off x="1295400" y="4038600"/>
            <a:ext cx="381000" cy="457200"/>
          </a:xfrm>
          <a:prstGeom prst="line">
            <a:avLst/>
          </a:prstGeom>
          <a:noFill/>
          <a:ln w="9525">
            <a:solidFill>
              <a:schemeClr val="tx1"/>
            </a:solidFill>
            <a:round/>
            <a:headEnd/>
            <a:tailEnd type="triangle" w="med" len="med"/>
          </a:ln>
        </p:spPr>
        <p:txBody>
          <a:bodyPr/>
          <a:lstStyle/>
          <a:p>
            <a:endParaRPr lang="hu-HU"/>
          </a:p>
        </p:txBody>
      </p:sp>
      <p:sp>
        <p:nvSpPr>
          <p:cNvPr id="51222" name="Line 23"/>
          <p:cNvSpPr>
            <a:spLocks noChangeShapeType="1"/>
          </p:cNvSpPr>
          <p:nvPr/>
        </p:nvSpPr>
        <p:spPr bwMode="auto">
          <a:xfrm>
            <a:off x="1219200" y="4191000"/>
            <a:ext cx="533400" cy="1752600"/>
          </a:xfrm>
          <a:prstGeom prst="line">
            <a:avLst/>
          </a:prstGeom>
          <a:noFill/>
          <a:ln w="9525">
            <a:solidFill>
              <a:schemeClr val="tx1"/>
            </a:solidFill>
            <a:round/>
            <a:headEnd/>
            <a:tailEnd type="triangle" w="med" len="med"/>
          </a:ln>
        </p:spPr>
        <p:txBody>
          <a:bodyPr/>
          <a:lstStyle/>
          <a:p>
            <a:endParaRPr lang="hu-HU"/>
          </a:p>
        </p:txBody>
      </p:sp>
      <p:sp>
        <p:nvSpPr>
          <p:cNvPr id="51223" name="Line 24"/>
          <p:cNvSpPr>
            <a:spLocks noChangeShapeType="1"/>
          </p:cNvSpPr>
          <p:nvPr/>
        </p:nvSpPr>
        <p:spPr bwMode="auto">
          <a:xfrm flipV="1">
            <a:off x="2971800" y="1905000"/>
            <a:ext cx="609600" cy="609600"/>
          </a:xfrm>
          <a:prstGeom prst="line">
            <a:avLst/>
          </a:prstGeom>
          <a:noFill/>
          <a:ln w="9525">
            <a:solidFill>
              <a:schemeClr val="tx1"/>
            </a:solidFill>
            <a:round/>
            <a:headEnd/>
            <a:tailEnd type="triangle" w="med" len="med"/>
          </a:ln>
        </p:spPr>
        <p:txBody>
          <a:bodyPr/>
          <a:lstStyle/>
          <a:p>
            <a:endParaRPr lang="hu-HU"/>
          </a:p>
        </p:txBody>
      </p:sp>
      <p:sp>
        <p:nvSpPr>
          <p:cNvPr id="51224" name="Line 25"/>
          <p:cNvSpPr>
            <a:spLocks noChangeShapeType="1"/>
          </p:cNvSpPr>
          <p:nvPr/>
        </p:nvSpPr>
        <p:spPr bwMode="auto">
          <a:xfrm>
            <a:off x="2971800" y="2667000"/>
            <a:ext cx="457200" cy="0"/>
          </a:xfrm>
          <a:prstGeom prst="line">
            <a:avLst/>
          </a:prstGeom>
          <a:noFill/>
          <a:ln w="9525">
            <a:solidFill>
              <a:schemeClr val="tx1"/>
            </a:solidFill>
            <a:round/>
            <a:headEnd/>
            <a:tailEnd type="triangle" w="med" len="med"/>
          </a:ln>
        </p:spPr>
        <p:txBody>
          <a:bodyPr/>
          <a:lstStyle/>
          <a:p>
            <a:endParaRPr lang="hu-HU"/>
          </a:p>
        </p:txBody>
      </p:sp>
      <p:sp>
        <p:nvSpPr>
          <p:cNvPr id="51225" name="Line 26"/>
          <p:cNvSpPr>
            <a:spLocks noChangeShapeType="1"/>
          </p:cNvSpPr>
          <p:nvPr/>
        </p:nvSpPr>
        <p:spPr bwMode="auto">
          <a:xfrm>
            <a:off x="3048000" y="2819400"/>
            <a:ext cx="533400" cy="457200"/>
          </a:xfrm>
          <a:prstGeom prst="line">
            <a:avLst/>
          </a:prstGeom>
          <a:noFill/>
          <a:ln w="9525">
            <a:solidFill>
              <a:schemeClr val="tx1"/>
            </a:solidFill>
            <a:round/>
            <a:headEnd/>
            <a:tailEnd type="triangle" w="med" len="med"/>
          </a:ln>
        </p:spPr>
        <p:txBody>
          <a:bodyPr/>
          <a:lstStyle/>
          <a:p>
            <a:endParaRPr lang="hu-HU"/>
          </a:p>
        </p:txBody>
      </p:sp>
      <p:sp>
        <p:nvSpPr>
          <p:cNvPr id="51226" name="Line 27"/>
          <p:cNvSpPr>
            <a:spLocks noChangeShapeType="1"/>
          </p:cNvSpPr>
          <p:nvPr/>
        </p:nvSpPr>
        <p:spPr bwMode="auto">
          <a:xfrm flipV="1">
            <a:off x="2819400" y="4191000"/>
            <a:ext cx="838200" cy="381000"/>
          </a:xfrm>
          <a:prstGeom prst="line">
            <a:avLst/>
          </a:prstGeom>
          <a:noFill/>
          <a:ln w="9525">
            <a:solidFill>
              <a:schemeClr val="tx1"/>
            </a:solidFill>
            <a:round/>
            <a:headEnd/>
            <a:tailEnd type="triangle" w="med" len="med"/>
          </a:ln>
        </p:spPr>
        <p:txBody>
          <a:bodyPr/>
          <a:lstStyle/>
          <a:p>
            <a:endParaRPr lang="hu-HU"/>
          </a:p>
        </p:txBody>
      </p:sp>
      <p:sp>
        <p:nvSpPr>
          <p:cNvPr id="51227" name="Line 28"/>
          <p:cNvSpPr>
            <a:spLocks noChangeShapeType="1"/>
          </p:cNvSpPr>
          <p:nvPr/>
        </p:nvSpPr>
        <p:spPr bwMode="auto">
          <a:xfrm>
            <a:off x="2971800" y="4800600"/>
            <a:ext cx="609600" cy="76200"/>
          </a:xfrm>
          <a:prstGeom prst="line">
            <a:avLst/>
          </a:prstGeom>
          <a:noFill/>
          <a:ln w="9525">
            <a:solidFill>
              <a:schemeClr val="tx1"/>
            </a:solidFill>
            <a:round/>
            <a:headEnd/>
            <a:tailEnd type="triangle" w="med" len="med"/>
          </a:ln>
        </p:spPr>
        <p:txBody>
          <a:bodyPr/>
          <a:lstStyle/>
          <a:p>
            <a:endParaRPr lang="hu-HU"/>
          </a:p>
        </p:txBody>
      </p:sp>
      <p:sp>
        <p:nvSpPr>
          <p:cNvPr id="51228" name="Line 30"/>
          <p:cNvSpPr>
            <a:spLocks noChangeShapeType="1"/>
          </p:cNvSpPr>
          <p:nvPr/>
        </p:nvSpPr>
        <p:spPr bwMode="auto">
          <a:xfrm>
            <a:off x="3200400" y="5105400"/>
            <a:ext cx="533400" cy="304800"/>
          </a:xfrm>
          <a:prstGeom prst="line">
            <a:avLst/>
          </a:prstGeom>
          <a:noFill/>
          <a:ln w="9525">
            <a:solidFill>
              <a:schemeClr val="tx1"/>
            </a:solidFill>
            <a:round/>
            <a:headEnd/>
            <a:tailEnd type="triangle" w="med" len="med"/>
          </a:ln>
        </p:spPr>
        <p:txBody>
          <a:bodyPr/>
          <a:lstStyle/>
          <a:p>
            <a:endParaRPr lang="hu-HU"/>
          </a:p>
        </p:txBody>
      </p:sp>
      <p:sp>
        <p:nvSpPr>
          <p:cNvPr id="51229" name="Line 31"/>
          <p:cNvSpPr>
            <a:spLocks noChangeShapeType="1"/>
          </p:cNvSpPr>
          <p:nvPr/>
        </p:nvSpPr>
        <p:spPr bwMode="auto">
          <a:xfrm>
            <a:off x="2819400" y="6172200"/>
            <a:ext cx="3505200" cy="0"/>
          </a:xfrm>
          <a:prstGeom prst="line">
            <a:avLst/>
          </a:prstGeom>
          <a:noFill/>
          <a:ln w="9525">
            <a:solidFill>
              <a:schemeClr val="tx1"/>
            </a:solidFill>
            <a:round/>
            <a:headEnd/>
            <a:tailEnd type="triangle" w="med" len="med"/>
          </a:ln>
        </p:spPr>
        <p:txBody>
          <a:bodyPr/>
          <a:lstStyle/>
          <a:p>
            <a:endParaRPr lang="hu-HU"/>
          </a:p>
        </p:txBody>
      </p:sp>
      <p:sp>
        <p:nvSpPr>
          <p:cNvPr id="51230" name="Line 32"/>
          <p:cNvSpPr>
            <a:spLocks noChangeShapeType="1"/>
          </p:cNvSpPr>
          <p:nvPr/>
        </p:nvSpPr>
        <p:spPr bwMode="auto">
          <a:xfrm flipV="1">
            <a:off x="5257800" y="1447800"/>
            <a:ext cx="990600" cy="381000"/>
          </a:xfrm>
          <a:prstGeom prst="line">
            <a:avLst/>
          </a:prstGeom>
          <a:noFill/>
          <a:ln w="9525">
            <a:solidFill>
              <a:schemeClr val="tx1"/>
            </a:solidFill>
            <a:round/>
            <a:headEnd/>
            <a:tailEnd type="triangle" w="med" len="med"/>
          </a:ln>
        </p:spPr>
        <p:txBody>
          <a:bodyPr/>
          <a:lstStyle/>
          <a:p>
            <a:endParaRPr lang="hu-HU"/>
          </a:p>
        </p:txBody>
      </p:sp>
      <p:sp>
        <p:nvSpPr>
          <p:cNvPr id="51231" name="Line 33"/>
          <p:cNvSpPr>
            <a:spLocks noChangeShapeType="1"/>
          </p:cNvSpPr>
          <p:nvPr/>
        </p:nvSpPr>
        <p:spPr bwMode="auto">
          <a:xfrm flipV="1">
            <a:off x="5334000" y="1676400"/>
            <a:ext cx="914400" cy="304800"/>
          </a:xfrm>
          <a:prstGeom prst="line">
            <a:avLst/>
          </a:prstGeom>
          <a:noFill/>
          <a:ln w="9525">
            <a:solidFill>
              <a:schemeClr val="tx1"/>
            </a:solidFill>
            <a:round/>
            <a:headEnd/>
            <a:tailEnd type="triangle" w="med" len="med"/>
          </a:ln>
        </p:spPr>
        <p:txBody>
          <a:bodyPr/>
          <a:lstStyle/>
          <a:p>
            <a:endParaRPr lang="hu-HU"/>
          </a:p>
        </p:txBody>
      </p:sp>
      <p:sp>
        <p:nvSpPr>
          <p:cNvPr id="51232" name="Line 34"/>
          <p:cNvSpPr>
            <a:spLocks noChangeShapeType="1"/>
          </p:cNvSpPr>
          <p:nvPr/>
        </p:nvSpPr>
        <p:spPr bwMode="auto">
          <a:xfrm flipV="1">
            <a:off x="5334000" y="1905000"/>
            <a:ext cx="914400" cy="228600"/>
          </a:xfrm>
          <a:prstGeom prst="line">
            <a:avLst/>
          </a:prstGeom>
          <a:noFill/>
          <a:ln w="9525">
            <a:solidFill>
              <a:schemeClr val="tx1"/>
            </a:solidFill>
            <a:round/>
            <a:headEnd/>
            <a:tailEnd type="triangle" w="med" len="med"/>
          </a:ln>
        </p:spPr>
        <p:txBody>
          <a:bodyPr/>
          <a:lstStyle/>
          <a:p>
            <a:endParaRPr lang="hu-HU"/>
          </a:p>
        </p:txBody>
      </p:sp>
      <p:sp>
        <p:nvSpPr>
          <p:cNvPr id="51233" name="Line 35"/>
          <p:cNvSpPr>
            <a:spLocks noChangeShapeType="1"/>
          </p:cNvSpPr>
          <p:nvPr/>
        </p:nvSpPr>
        <p:spPr bwMode="auto">
          <a:xfrm flipV="1">
            <a:off x="4800600" y="2286000"/>
            <a:ext cx="1295400" cy="304800"/>
          </a:xfrm>
          <a:prstGeom prst="line">
            <a:avLst/>
          </a:prstGeom>
          <a:noFill/>
          <a:ln w="9525">
            <a:solidFill>
              <a:schemeClr val="tx1"/>
            </a:solidFill>
            <a:round/>
            <a:headEnd/>
            <a:tailEnd type="triangle" w="med" len="med"/>
          </a:ln>
        </p:spPr>
        <p:txBody>
          <a:bodyPr/>
          <a:lstStyle/>
          <a:p>
            <a:endParaRPr lang="hu-HU"/>
          </a:p>
        </p:txBody>
      </p:sp>
      <p:sp>
        <p:nvSpPr>
          <p:cNvPr id="51234" name="Line 36"/>
          <p:cNvSpPr>
            <a:spLocks noChangeShapeType="1"/>
          </p:cNvSpPr>
          <p:nvPr/>
        </p:nvSpPr>
        <p:spPr bwMode="auto">
          <a:xfrm flipV="1">
            <a:off x="4876800" y="2895600"/>
            <a:ext cx="1371600" cy="381000"/>
          </a:xfrm>
          <a:prstGeom prst="line">
            <a:avLst/>
          </a:prstGeom>
          <a:noFill/>
          <a:ln w="9525">
            <a:solidFill>
              <a:schemeClr val="tx1"/>
            </a:solidFill>
            <a:round/>
            <a:headEnd/>
            <a:tailEnd type="triangle" w="med" len="med"/>
          </a:ln>
        </p:spPr>
        <p:txBody>
          <a:bodyPr/>
          <a:lstStyle/>
          <a:p>
            <a:endParaRPr lang="hu-HU"/>
          </a:p>
        </p:txBody>
      </p:sp>
      <p:sp>
        <p:nvSpPr>
          <p:cNvPr id="51235" name="Line 37"/>
          <p:cNvSpPr>
            <a:spLocks noChangeShapeType="1"/>
          </p:cNvSpPr>
          <p:nvPr/>
        </p:nvSpPr>
        <p:spPr bwMode="auto">
          <a:xfrm flipV="1">
            <a:off x="4876800" y="3124200"/>
            <a:ext cx="1371600" cy="152400"/>
          </a:xfrm>
          <a:prstGeom prst="line">
            <a:avLst/>
          </a:prstGeom>
          <a:noFill/>
          <a:ln w="9525">
            <a:solidFill>
              <a:schemeClr val="tx1"/>
            </a:solidFill>
            <a:round/>
            <a:headEnd/>
            <a:tailEnd type="triangle" w="med" len="med"/>
          </a:ln>
        </p:spPr>
        <p:txBody>
          <a:bodyPr/>
          <a:lstStyle/>
          <a:p>
            <a:endParaRPr lang="hu-HU"/>
          </a:p>
        </p:txBody>
      </p:sp>
      <p:sp>
        <p:nvSpPr>
          <p:cNvPr id="51236" name="Line 38"/>
          <p:cNvSpPr>
            <a:spLocks noChangeShapeType="1"/>
          </p:cNvSpPr>
          <p:nvPr/>
        </p:nvSpPr>
        <p:spPr bwMode="auto">
          <a:xfrm>
            <a:off x="4876800" y="3276600"/>
            <a:ext cx="1447800" cy="76200"/>
          </a:xfrm>
          <a:prstGeom prst="line">
            <a:avLst/>
          </a:prstGeom>
          <a:noFill/>
          <a:ln w="9525">
            <a:solidFill>
              <a:schemeClr val="tx1"/>
            </a:solidFill>
            <a:round/>
            <a:headEnd/>
            <a:tailEnd type="triangle" w="med" len="med"/>
          </a:ln>
        </p:spPr>
        <p:txBody>
          <a:bodyPr/>
          <a:lstStyle/>
          <a:p>
            <a:endParaRPr lang="hu-HU"/>
          </a:p>
        </p:txBody>
      </p:sp>
      <p:sp>
        <p:nvSpPr>
          <p:cNvPr id="51237" name="Line 39"/>
          <p:cNvSpPr>
            <a:spLocks noChangeShapeType="1"/>
          </p:cNvSpPr>
          <p:nvPr/>
        </p:nvSpPr>
        <p:spPr bwMode="auto">
          <a:xfrm>
            <a:off x="4953000" y="3276600"/>
            <a:ext cx="1371600" cy="304800"/>
          </a:xfrm>
          <a:prstGeom prst="line">
            <a:avLst/>
          </a:prstGeom>
          <a:noFill/>
          <a:ln w="9525">
            <a:solidFill>
              <a:schemeClr val="tx1"/>
            </a:solidFill>
            <a:round/>
            <a:headEnd/>
            <a:tailEnd type="triangle" w="med" len="med"/>
          </a:ln>
        </p:spPr>
        <p:txBody>
          <a:bodyPr/>
          <a:lstStyle/>
          <a:p>
            <a:endParaRPr lang="hu-HU"/>
          </a:p>
        </p:txBody>
      </p:sp>
      <p:sp>
        <p:nvSpPr>
          <p:cNvPr id="51238" name="Line 40"/>
          <p:cNvSpPr>
            <a:spLocks noChangeShapeType="1"/>
          </p:cNvSpPr>
          <p:nvPr/>
        </p:nvSpPr>
        <p:spPr bwMode="auto">
          <a:xfrm>
            <a:off x="5638800" y="4114800"/>
            <a:ext cx="685800" cy="0"/>
          </a:xfrm>
          <a:prstGeom prst="line">
            <a:avLst/>
          </a:prstGeom>
          <a:noFill/>
          <a:ln w="9525">
            <a:solidFill>
              <a:schemeClr val="tx1"/>
            </a:solidFill>
            <a:round/>
            <a:headEnd/>
            <a:tailEnd type="triangle" w="med" len="med"/>
          </a:ln>
        </p:spPr>
        <p:txBody>
          <a:bodyPr/>
          <a:lstStyle/>
          <a:p>
            <a:endParaRPr lang="hu-HU"/>
          </a:p>
        </p:txBody>
      </p:sp>
      <p:sp>
        <p:nvSpPr>
          <p:cNvPr id="51239" name="Line 41"/>
          <p:cNvSpPr>
            <a:spLocks noChangeShapeType="1"/>
          </p:cNvSpPr>
          <p:nvPr/>
        </p:nvSpPr>
        <p:spPr bwMode="auto">
          <a:xfrm flipV="1">
            <a:off x="5562600" y="4572000"/>
            <a:ext cx="838200" cy="381000"/>
          </a:xfrm>
          <a:prstGeom prst="line">
            <a:avLst/>
          </a:prstGeom>
          <a:noFill/>
          <a:ln w="9525">
            <a:solidFill>
              <a:schemeClr val="tx1"/>
            </a:solidFill>
            <a:round/>
            <a:headEnd/>
            <a:tailEnd type="triangle" w="med" len="med"/>
          </a:ln>
        </p:spPr>
        <p:txBody>
          <a:bodyPr/>
          <a:lstStyle/>
          <a:p>
            <a:endParaRPr lang="hu-HU"/>
          </a:p>
        </p:txBody>
      </p:sp>
      <p:sp>
        <p:nvSpPr>
          <p:cNvPr id="51240" name="Line 42"/>
          <p:cNvSpPr>
            <a:spLocks noChangeShapeType="1"/>
          </p:cNvSpPr>
          <p:nvPr/>
        </p:nvSpPr>
        <p:spPr bwMode="auto">
          <a:xfrm flipV="1">
            <a:off x="5638800" y="4800600"/>
            <a:ext cx="685800" cy="152400"/>
          </a:xfrm>
          <a:prstGeom prst="line">
            <a:avLst/>
          </a:prstGeom>
          <a:noFill/>
          <a:ln w="9525">
            <a:solidFill>
              <a:schemeClr val="tx1"/>
            </a:solidFill>
            <a:round/>
            <a:headEnd/>
            <a:tailEnd type="triangle" w="med" len="med"/>
          </a:ln>
        </p:spPr>
        <p:txBody>
          <a:bodyPr/>
          <a:lstStyle/>
          <a:p>
            <a:endParaRPr lang="hu-HU"/>
          </a:p>
        </p:txBody>
      </p:sp>
      <p:sp>
        <p:nvSpPr>
          <p:cNvPr id="51241" name="Line 43"/>
          <p:cNvSpPr>
            <a:spLocks noChangeShapeType="1"/>
          </p:cNvSpPr>
          <p:nvPr/>
        </p:nvSpPr>
        <p:spPr bwMode="auto">
          <a:xfrm>
            <a:off x="5715000" y="4953000"/>
            <a:ext cx="609600" cy="76200"/>
          </a:xfrm>
          <a:prstGeom prst="line">
            <a:avLst/>
          </a:prstGeom>
          <a:noFill/>
          <a:ln w="9525">
            <a:solidFill>
              <a:schemeClr val="tx1"/>
            </a:solidFill>
            <a:round/>
            <a:headEnd/>
            <a:tailEnd type="triangle" w="med" len="med"/>
          </a:ln>
        </p:spPr>
        <p:txBody>
          <a:bodyPr/>
          <a:lstStyle/>
          <a:p>
            <a:endParaRPr lang="hu-HU"/>
          </a:p>
        </p:txBody>
      </p:sp>
      <p:sp>
        <p:nvSpPr>
          <p:cNvPr id="51242" name="Line 44"/>
          <p:cNvSpPr>
            <a:spLocks noChangeShapeType="1"/>
          </p:cNvSpPr>
          <p:nvPr/>
        </p:nvSpPr>
        <p:spPr bwMode="auto">
          <a:xfrm>
            <a:off x="5715000" y="5029200"/>
            <a:ext cx="609600" cy="228600"/>
          </a:xfrm>
          <a:prstGeom prst="line">
            <a:avLst/>
          </a:prstGeom>
          <a:noFill/>
          <a:ln w="9525">
            <a:solidFill>
              <a:schemeClr val="tx1"/>
            </a:solidFill>
            <a:round/>
            <a:headEnd/>
            <a:tailEnd type="triangle" w="med" len="med"/>
          </a:ln>
        </p:spPr>
        <p:txBody>
          <a:bodyPr/>
          <a:lstStyle/>
          <a:p>
            <a:endParaRPr lang="hu-HU"/>
          </a:p>
        </p:txBody>
      </p:sp>
      <p:sp>
        <p:nvSpPr>
          <p:cNvPr id="51243" name="Line 45"/>
          <p:cNvSpPr>
            <a:spLocks noChangeShapeType="1"/>
          </p:cNvSpPr>
          <p:nvPr/>
        </p:nvSpPr>
        <p:spPr bwMode="auto">
          <a:xfrm>
            <a:off x="5334000" y="5486400"/>
            <a:ext cx="990600" cy="228600"/>
          </a:xfrm>
          <a:prstGeom prst="line">
            <a:avLst/>
          </a:prstGeom>
          <a:noFill/>
          <a:ln w="9525">
            <a:solidFill>
              <a:schemeClr val="tx1"/>
            </a:solidFill>
            <a:round/>
            <a:headEnd/>
            <a:tailEnd type="triangle" w="med" len="med"/>
          </a:ln>
        </p:spPr>
        <p:txBody>
          <a:bodyPr/>
          <a:lstStyle/>
          <a:p>
            <a:endParaRPr lang="hu-HU"/>
          </a:p>
        </p:txBody>
      </p:sp>
      <p:pic>
        <p:nvPicPr>
          <p:cNvPr id="51244"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a:xfrm>
            <a:off x="685800" y="304800"/>
            <a:ext cx="7772400" cy="1143000"/>
          </a:xfrm>
        </p:spPr>
        <p:txBody>
          <a:bodyPr/>
          <a:lstStyle/>
          <a:p>
            <a:pPr eaLnBrk="1" hangingPunct="1">
              <a:defRPr/>
            </a:pPr>
            <a:r>
              <a:rPr lang="hu-HU" sz="3200" smtClean="0"/>
              <a:t>A negatív udvariasság stratégiái</a:t>
            </a:r>
            <a:endParaRPr lang="en-GB" sz="3200" smtClean="0"/>
          </a:p>
        </p:txBody>
      </p:sp>
      <p:sp>
        <p:nvSpPr>
          <p:cNvPr id="52227" name="Text Box 3"/>
          <p:cNvSpPr txBox="1">
            <a:spLocks noChangeArrowheads="1"/>
          </p:cNvSpPr>
          <p:nvPr/>
        </p:nvSpPr>
        <p:spPr bwMode="auto">
          <a:xfrm>
            <a:off x="136525" y="3109913"/>
            <a:ext cx="1185863" cy="825500"/>
          </a:xfrm>
          <a:prstGeom prst="rect">
            <a:avLst/>
          </a:prstGeom>
          <a:noFill/>
          <a:ln w="9525">
            <a:noFill/>
            <a:miter lim="800000"/>
            <a:headEnd/>
            <a:tailEnd/>
          </a:ln>
        </p:spPr>
        <p:txBody>
          <a:bodyPr wrap="none">
            <a:spAutoFit/>
          </a:bodyPr>
          <a:lstStyle/>
          <a:p>
            <a:r>
              <a:rPr lang="hu-HU" sz="1600">
                <a:latin typeface="Times New Roman" pitchFamily="18" charset="0"/>
              </a:rPr>
              <a:t>Tedd meg</a:t>
            </a:r>
          </a:p>
          <a:p>
            <a:r>
              <a:rPr lang="hu-HU" sz="1600">
                <a:latin typeface="Times New Roman" pitchFamily="18" charset="0"/>
              </a:rPr>
              <a:t> mikrofonba</a:t>
            </a:r>
          </a:p>
          <a:p>
            <a:r>
              <a:rPr lang="hu-HU" sz="1600">
                <a:latin typeface="Times New Roman" pitchFamily="18" charset="0"/>
              </a:rPr>
              <a:t> orvoslással</a:t>
            </a:r>
            <a:endParaRPr lang="en-GB" sz="1600">
              <a:latin typeface="Times New Roman" pitchFamily="18" charset="0"/>
            </a:endParaRPr>
          </a:p>
        </p:txBody>
      </p:sp>
      <p:sp>
        <p:nvSpPr>
          <p:cNvPr id="52228" name="Text Box 4"/>
          <p:cNvSpPr txBox="1">
            <a:spLocks noChangeArrowheads="1"/>
          </p:cNvSpPr>
          <p:nvPr/>
        </p:nvSpPr>
        <p:spPr bwMode="auto">
          <a:xfrm>
            <a:off x="1584325" y="1357313"/>
            <a:ext cx="1444625" cy="336550"/>
          </a:xfrm>
          <a:prstGeom prst="rect">
            <a:avLst/>
          </a:prstGeom>
          <a:noFill/>
          <a:ln w="9525">
            <a:noFill/>
            <a:miter lim="800000"/>
            <a:headEnd/>
            <a:tailEnd/>
          </a:ln>
        </p:spPr>
        <p:txBody>
          <a:bodyPr wrap="none">
            <a:spAutoFit/>
          </a:bodyPr>
          <a:lstStyle/>
          <a:p>
            <a:r>
              <a:rPr lang="hu-HU" sz="1600">
                <a:latin typeface="Times New Roman" pitchFamily="18" charset="0"/>
              </a:rPr>
              <a:t>Légy közvetlen</a:t>
            </a:r>
            <a:endParaRPr lang="en-GB" sz="1600">
              <a:latin typeface="Times New Roman" pitchFamily="18" charset="0"/>
            </a:endParaRPr>
          </a:p>
        </p:txBody>
      </p:sp>
      <p:sp>
        <p:nvSpPr>
          <p:cNvPr id="52229" name="Text Box 5"/>
          <p:cNvSpPr txBox="1">
            <a:spLocks noChangeArrowheads="1"/>
          </p:cNvSpPr>
          <p:nvPr/>
        </p:nvSpPr>
        <p:spPr bwMode="auto">
          <a:xfrm>
            <a:off x="5486400" y="1371600"/>
            <a:ext cx="3079750" cy="336550"/>
          </a:xfrm>
          <a:prstGeom prst="rect">
            <a:avLst/>
          </a:prstGeom>
          <a:noFill/>
          <a:ln w="9525">
            <a:noFill/>
            <a:miter lim="800000"/>
            <a:headEnd/>
            <a:tailEnd/>
          </a:ln>
        </p:spPr>
        <p:txBody>
          <a:bodyPr wrap="none">
            <a:spAutoFit/>
          </a:bodyPr>
          <a:lstStyle/>
          <a:p>
            <a:r>
              <a:rPr lang="hu-HU" sz="1600">
                <a:latin typeface="Times New Roman" pitchFamily="18" charset="0"/>
              </a:rPr>
              <a:t>1. Légy konvencionálisan közvetett</a:t>
            </a:r>
            <a:endParaRPr lang="en-GB" sz="1600">
              <a:latin typeface="Times New Roman" pitchFamily="18" charset="0"/>
            </a:endParaRPr>
          </a:p>
        </p:txBody>
      </p:sp>
      <p:sp>
        <p:nvSpPr>
          <p:cNvPr id="52230" name="Text Box 6"/>
          <p:cNvSpPr txBox="1">
            <a:spLocks noChangeArrowheads="1"/>
          </p:cNvSpPr>
          <p:nvPr/>
        </p:nvSpPr>
        <p:spPr bwMode="auto">
          <a:xfrm>
            <a:off x="1584325" y="1966913"/>
            <a:ext cx="1560513" cy="336550"/>
          </a:xfrm>
          <a:prstGeom prst="rect">
            <a:avLst/>
          </a:prstGeom>
          <a:noFill/>
          <a:ln w="9525">
            <a:noFill/>
            <a:miter lim="800000"/>
            <a:headEnd/>
            <a:tailEnd/>
          </a:ln>
        </p:spPr>
        <p:txBody>
          <a:bodyPr wrap="none">
            <a:spAutoFit/>
          </a:bodyPr>
          <a:lstStyle/>
          <a:p>
            <a:r>
              <a:rPr lang="hu-HU" sz="1600">
                <a:latin typeface="Times New Roman" pitchFamily="18" charset="0"/>
              </a:rPr>
              <a:t>Ne előfeltételezz</a:t>
            </a:r>
            <a:endParaRPr lang="en-GB" sz="1600">
              <a:latin typeface="Times New Roman" pitchFamily="18" charset="0"/>
            </a:endParaRPr>
          </a:p>
        </p:txBody>
      </p:sp>
      <p:sp>
        <p:nvSpPr>
          <p:cNvPr id="52231" name="Text Box 7"/>
          <p:cNvSpPr txBox="1">
            <a:spLocks noChangeArrowheads="1"/>
          </p:cNvSpPr>
          <p:nvPr/>
        </p:nvSpPr>
        <p:spPr bwMode="auto">
          <a:xfrm>
            <a:off x="5486400" y="1905000"/>
            <a:ext cx="1847850" cy="336550"/>
          </a:xfrm>
          <a:prstGeom prst="rect">
            <a:avLst/>
          </a:prstGeom>
          <a:noFill/>
          <a:ln w="9525">
            <a:noFill/>
            <a:miter lim="800000"/>
            <a:headEnd/>
            <a:tailEnd/>
          </a:ln>
        </p:spPr>
        <p:txBody>
          <a:bodyPr wrap="none">
            <a:spAutoFit/>
          </a:bodyPr>
          <a:lstStyle/>
          <a:p>
            <a:r>
              <a:rPr lang="hu-HU" sz="1600">
                <a:latin typeface="Times New Roman" pitchFamily="18" charset="0"/>
              </a:rPr>
              <a:t>2. Kérdezz, biztosíts</a:t>
            </a:r>
            <a:endParaRPr lang="en-GB" sz="1600">
              <a:latin typeface="Times New Roman" pitchFamily="18" charset="0"/>
            </a:endParaRPr>
          </a:p>
        </p:txBody>
      </p:sp>
      <p:sp>
        <p:nvSpPr>
          <p:cNvPr id="52232" name="Text Box 8"/>
          <p:cNvSpPr txBox="1">
            <a:spLocks noChangeArrowheads="1"/>
          </p:cNvSpPr>
          <p:nvPr/>
        </p:nvSpPr>
        <p:spPr bwMode="auto">
          <a:xfrm>
            <a:off x="1584325" y="2728913"/>
            <a:ext cx="1585913" cy="336550"/>
          </a:xfrm>
          <a:prstGeom prst="rect">
            <a:avLst/>
          </a:prstGeom>
          <a:noFill/>
          <a:ln w="9525">
            <a:noFill/>
            <a:miter lim="800000"/>
            <a:headEnd/>
            <a:tailEnd/>
          </a:ln>
        </p:spPr>
        <p:txBody>
          <a:bodyPr wrap="none">
            <a:spAutoFit/>
          </a:bodyPr>
          <a:lstStyle/>
          <a:p>
            <a:r>
              <a:rPr lang="hu-HU" sz="1600">
                <a:latin typeface="Times New Roman" pitchFamily="18" charset="0"/>
              </a:rPr>
              <a:t>Ne légy tolakodó</a:t>
            </a:r>
            <a:endParaRPr lang="en-GB" sz="1600">
              <a:latin typeface="Times New Roman" pitchFamily="18" charset="0"/>
            </a:endParaRPr>
          </a:p>
        </p:txBody>
      </p:sp>
      <p:sp>
        <p:nvSpPr>
          <p:cNvPr id="52233" name="Text Box 9"/>
          <p:cNvSpPr txBox="1">
            <a:spLocks noChangeArrowheads="1"/>
          </p:cNvSpPr>
          <p:nvPr/>
        </p:nvSpPr>
        <p:spPr bwMode="auto">
          <a:xfrm>
            <a:off x="3505200" y="2362200"/>
            <a:ext cx="1400175" cy="336550"/>
          </a:xfrm>
          <a:prstGeom prst="rect">
            <a:avLst/>
          </a:prstGeom>
          <a:noFill/>
          <a:ln w="9525">
            <a:noFill/>
            <a:miter lim="800000"/>
            <a:headEnd/>
            <a:tailEnd/>
          </a:ln>
        </p:spPr>
        <p:txBody>
          <a:bodyPr wrap="none">
            <a:spAutoFit/>
          </a:bodyPr>
          <a:lstStyle/>
          <a:p>
            <a:r>
              <a:rPr lang="hu-HU" sz="1600">
                <a:latin typeface="Times New Roman" pitchFamily="18" charset="0"/>
              </a:rPr>
              <a:t>Légy közvetett</a:t>
            </a:r>
            <a:endParaRPr lang="en-GB" sz="1600">
              <a:latin typeface="Times New Roman" pitchFamily="18" charset="0"/>
            </a:endParaRPr>
          </a:p>
        </p:txBody>
      </p:sp>
      <p:sp>
        <p:nvSpPr>
          <p:cNvPr id="52234" name="Text Box 10"/>
          <p:cNvSpPr txBox="1">
            <a:spLocks noChangeArrowheads="1"/>
          </p:cNvSpPr>
          <p:nvPr/>
        </p:nvSpPr>
        <p:spPr bwMode="auto">
          <a:xfrm>
            <a:off x="3413125" y="2805113"/>
            <a:ext cx="1892300" cy="581025"/>
          </a:xfrm>
          <a:prstGeom prst="rect">
            <a:avLst/>
          </a:prstGeom>
          <a:noFill/>
          <a:ln w="9525">
            <a:noFill/>
            <a:miter lim="800000"/>
            <a:headEnd/>
            <a:tailEnd/>
          </a:ln>
        </p:spPr>
        <p:txBody>
          <a:bodyPr wrap="none">
            <a:spAutoFit/>
          </a:bodyPr>
          <a:lstStyle/>
          <a:p>
            <a:r>
              <a:rPr lang="hu-HU" sz="1600">
                <a:latin typeface="Times New Roman" pitchFamily="18" charset="0"/>
              </a:rPr>
              <a:t>Ne tételezd föl, hogy</a:t>
            </a:r>
          </a:p>
          <a:p>
            <a:r>
              <a:rPr lang="hu-HU" sz="1600">
                <a:latin typeface="Times New Roman" pitchFamily="18" charset="0"/>
              </a:rPr>
              <a:t>H megteszi A-t</a:t>
            </a:r>
            <a:endParaRPr lang="en-GB" sz="1600">
              <a:latin typeface="Times New Roman" pitchFamily="18" charset="0"/>
            </a:endParaRPr>
          </a:p>
        </p:txBody>
      </p:sp>
      <p:sp>
        <p:nvSpPr>
          <p:cNvPr id="52235" name="Text Box 11"/>
          <p:cNvSpPr txBox="1">
            <a:spLocks noChangeArrowheads="1"/>
          </p:cNvSpPr>
          <p:nvPr/>
        </p:nvSpPr>
        <p:spPr bwMode="auto">
          <a:xfrm>
            <a:off x="3413125" y="3490913"/>
            <a:ext cx="1868488" cy="581025"/>
          </a:xfrm>
          <a:prstGeom prst="rect">
            <a:avLst/>
          </a:prstGeom>
          <a:noFill/>
          <a:ln w="9525">
            <a:noFill/>
            <a:miter lim="800000"/>
            <a:headEnd/>
            <a:tailEnd/>
          </a:ln>
        </p:spPr>
        <p:txBody>
          <a:bodyPr wrap="none">
            <a:spAutoFit/>
          </a:bodyPr>
          <a:lstStyle/>
          <a:p>
            <a:r>
              <a:rPr lang="hu-HU" sz="1600">
                <a:latin typeface="Times New Roman" pitchFamily="18" charset="0"/>
              </a:rPr>
              <a:t>Tételezd föl, hogy H</a:t>
            </a:r>
          </a:p>
          <a:p>
            <a:r>
              <a:rPr lang="hu-HU" sz="1600">
                <a:latin typeface="Times New Roman" pitchFamily="18" charset="0"/>
              </a:rPr>
              <a:t>Nem teszi meg A-t</a:t>
            </a:r>
            <a:endParaRPr lang="en-GB" sz="1600">
              <a:latin typeface="Times New Roman" pitchFamily="18" charset="0"/>
            </a:endParaRPr>
          </a:p>
        </p:txBody>
      </p:sp>
      <p:sp>
        <p:nvSpPr>
          <p:cNvPr id="52236" name="Text Box 13"/>
          <p:cNvSpPr txBox="1">
            <a:spLocks noChangeArrowheads="1"/>
          </p:cNvSpPr>
          <p:nvPr/>
        </p:nvSpPr>
        <p:spPr bwMode="auto">
          <a:xfrm>
            <a:off x="5622925" y="3567113"/>
            <a:ext cx="1797050" cy="336550"/>
          </a:xfrm>
          <a:prstGeom prst="rect">
            <a:avLst/>
          </a:prstGeom>
          <a:noFill/>
          <a:ln w="9525">
            <a:noFill/>
            <a:miter lim="800000"/>
            <a:headEnd/>
            <a:tailEnd/>
          </a:ln>
        </p:spPr>
        <p:txBody>
          <a:bodyPr wrap="none">
            <a:spAutoFit/>
          </a:bodyPr>
          <a:lstStyle/>
          <a:p>
            <a:r>
              <a:rPr lang="hu-HU" sz="1600">
                <a:latin typeface="Times New Roman" pitchFamily="18" charset="0"/>
              </a:rPr>
              <a:t>3. Légy pesszimista</a:t>
            </a:r>
            <a:endParaRPr lang="en-GB" sz="1600">
              <a:latin typeface="Times New Roman" pitchFamily="18" charset="0"/>
            </a:endParaRPr>
          </a:p>
        </p:txBody>
      </p:sp>
      <p:sp>
        <p:nvSpPr>
          <p:cNvPr id="52237" name="Text Box 14"/>
          <p:cNvSpPr txBox="1">
            <a:spLocks noChangeArrowheads="1"/>
          </p:cNvSpPr>
          <p:nvPr/>
        </p:nvSpPr>
        <p:spPr bwMode="auto">
          <a:xfrm>
            <a:off x="3505200" y="4267200"/>
            <a:ext cx="1425575" cy="581025"/>
          </a:xfrm>
          <a:prstGeom prst="rect">
            <a:avLst/>
          </a:prstGeom>
          <a:noFill/>
          <a:ln w="9525">
            <a:noFill/>
            <a:miter lim="800000"/>
            <a:headEnd/>
            <a:tailEnd/>
          </a:ln>
        </p:spPr>
        <p:txBody>
          <a:bodyPr wrap="none">
            <a:spAutoFit/>
          </a:bodyPr>
          <a:lstStyle/>
          <a:p>
            <a:r>
              <a:rPr lang="hu-HU" sz="1600">
                <a:latin typeface="Times New Roman" pitchFamily="18" charset="0"/>
              </a:rPr>
              <a:t>Minimalizáld a</a:t>
            </a:r>
          </a:p>
          <a:p>
            <a:r>
              <a:rPr lang="hu-HU" sz="1600">
                <a:latin typeface="Times New Roman" pitchFamily="18" charset="0"/>
              </a:rPr>
              <a:t>fenyegetést</a:t>
            </a:r>
            <a:endParaRPr lang="en-GB" sz="1600">
              <a:latin typeface="Times New Roman" pitchFamily="18" charset="0"/>
            </a:endParaRPr>
          </a:p>
        </p:txBody>
      </p:sp>
      <p:sp>
        <p:nvSpPr>
          <p:cNvPr id="52238" name="Text Box 15"/>
          <p:cNvSpPr txBox="1">
            <a:spLocks noChangeArrowheads="1"/>
          </p:cNvSpPr>
          <p:nvPr/>
        </p:nvSpPr>
        <p:spPr bwMode="auto">
          <a:xfrm>
            <a:off x="5699125" y="4100513"/>
            <a:ext cx="2517775" cy="581025"/>
          </a:xfrm>
          <a:prstGeom prst="rect">
            <a:avLst/>
          </a:prstGeom>
          <a:noFill/>
          <a:ln w="9525">
            <a:noFill/>
            <a:miter lim="800000"/>
            <a:headEnd/>
            <a:tailEnd/>
          </a:ln>
        </p:spPr>
        <p:txBody>
          <a:bodyPr wrap="none">
            <a:spAutoFit/>
          </a:bodyPr>
          <a:lstStyle/>
          <a:p>
            <a:r>
              <a:rPr lang="hu-HU" sz="1600">
                <a:latin typeface="Times New Roman" pitchFamily="18" charset="0"/>
              </a:rPr>
              <a:t>4. Minimalizáld a tolakodást</a:t>
            </a:r>
          </a:p>
          <a:p>
            <a:r>
              <a:rPr lang="hu-HU" sz="1600">
                <a:latin typeface="Times New Roman" pitchFamily="18" charset="0"/>
              </a:rPr>
              <a:t>5. Add meg a tiszteletet</a:t>
            </a:r>
            <a:endParaRPr lang="en-GB" sz="1600">
              <a:latin typeface="Times New Roman" pitchFamily="18" charset="0"/>
            </a:endParaRPr>
          </a:p>
        </p:txBody>
      </p:sp>
      <p:sp>
        <p:nvSpPr>
          <p:cNvPr id="52239" name="Text Box 16"/>
          <p:cNvSpPr txBox="1">
            <a:spLocks noChangeArrowheads="1"/>
          </p:cNvSpPr>
          <p:nvPr/>
        </p:nvSpPr>
        <p:spPr bwMode="auto">
          <a:xfrm>
            <a:off x="1660525" y="4938713"/>
            <a:ext cx="1993900" cy="581025"/>
          </a:xfrm>
          <a:prstGeom prst="rect">
            <a:avLst/>
          </a:prstGeom>
          <a:noFill/>
          <a:ln w="9525">
            <a:noFill/>
            <a:miter lim="800000"/>
            <a:headEnd/>
            <a:tailEnd/>
          </a:ln>
        </p:spPr>
        <p:txBody>
          <a:bodyPr wrap="none">
            <a:spAutoFit/>
          </a:bodyPr>
          <a:lstStyle/>
          <a:p>
            <a:r>
              <a:rPr lang="hu-HU" sz="1600">
                <a:latin typeface="Times New Roman" pitchFamily="18" charset="0"/>
              </a:rPr>
              <a:t>Közöld, hogy nem</a:t>
            </a:r>
          </a:p>
          <a:p>
            <a:r>
              <a:rPr lang="hu-HU" sz="1600">
                <a:latin typeface="Times New Roman" pitchFamily="18" charset="0"/>
              </a:rPr>
              <a:t>Akarod háborítani H-t</a:t>
            </a:r>
            <a:endParaRPr lang="en-GB" sz="1600">
              <a:latin typeface="Times New Roman" pitchFamily="18" charset="0"/>
            </a:endParaRPr>
          </a:p>
        </p:txBody>
      </p:sp>
      <p:sp>
        <p:nvSpPr>
          <p:cNvPr id="52240" name="Text Box 17"/>
          <p:cNvSpPr txBox="1">
            <a:spLocks noChangeArrowheads="1"/>
          </p:cNvSpPr>
          <p:nvPr/>
        </p:nvSpPr>
        <p:spPr bwMode="auto">
          <a:xfrm>
            <a:off x="5699125" y="4862513"/>
            <a:ext cx="1490663" cy="336550"/>
          </a:xfrm>
          <a:prstGeom prst="rect">
            <a:avLst/>
          </a:prstGeom>
          <a:noFill/>
          <a:ln w="9525">
            <a:noFill/>
            <a:miter lim="800000"/>
            <a:headEnd/>
            <a:tailEnd/>
          </a:ln>
        </p:spPr>
        <p:txBody>
          <a:bodyPr wrap="none">
            <a:spAutoFit/>
          </a:bodyPr>
          <a:lstStyle/>
          <a:p>
            <a:r>
              <a:rPr lang="hu-HU" sz="1600">
                <a:latin typeface="Times New Roman" pitchFamily="18" charset="0"/>
              </a:rPr>
              <a:t>6. Mentegetőzz </a:t>
            </a:r>
            <a:endParaRPr lang="en-GB" sz="1600">
              <a:latin typeface="Times New Roman" pitchFamily="18" charset="0"/>
            </a:endParaRPr>
          </a:p>
        </p:txBody>
      </p:sp>
      <p:sp>
        <p:nvSpPr>
          <p:cNvPr id="52241" name="Text Box 18"/>
          <p:cNvSpPr txBox="1">
            <a:spLocks noChangeArrowheads="1"/>
          </p:cNvSpPr>
          <p:nvPr/>
        </p:nvSpPr>
        <p:spPr bwMode="auto">
          <a:xfrm>
            <a:off x="3717925" y="5395913"/>
            <a:ext cx="1531938" cy="581025"/>
          </a:xfrm>
          <a:prstGeom prst="rect">
            <a:avLst/>
          </a:prstGeom>
          <a:noFill/>
          <a:ln w="9525">
            <a:noFill/>
            <a:miter lim="800000"/>
            <a:headEnd/>
            <a:tailEnd/>
          </a:ln>
        </p:spPr>
        <p:txBody>
          <a:bodyPr wrap="none">
            <a:spAutoFit/>
          </a:bodyPr>
          <a:lstStyle/>
          <a:p>
            <a:r>
              <a:rPr lang="hu-HU" sz="1600">
                <a:latin typeface="Times New Roman" pitchFamily="18" charset="0"/>
              </a:rPr>
              <a:t>Távolítsd az</a:t>
            </a:r>
          </a:p>
          <a:p>
            <a:r>
              <a:rPr lang="hu-HU" sz="1600">
                <a:latin typeface="Times New Roman" pitchFamily="18" charset="0"/>
              </a:rPr>
              <a:t>udvariatlanságot</a:t>
            </a:r>
            <a:endParaRPr lang="en-GB" sz="1600">
              <a:latin typeface="Times New Roman" pitchFamily="18" charset="0"/>
            </a:endParaRPr>
          </a:p>
        </p:txBody>
      </p:sp>
      <p:sp>
        <p:nvSpPr>
          <p:cNvPr id="52242" name="Text Box 19"/>
          <p:cNvSpPr txBox="1">
            <a:spLocks noChangeArrowheads="1"/>
          </p:cNvSpPr>
          <p:nvPr/>
        </p:nvSpPr>
        <p:spPr bwMode="auto">
          <a:xfrm>
            <a:off x="5775325" y="5243513"/>
            <a:ext cx="2336800" cy="825500"/>
          </a:xfrm>
          <a:prstGeom prst="rect">
            <a:avLst/>
          </a:prstGeom>
          <a:noFill/>
          <a:ln w="9525">
            <a:noFill/>
            <a:miter lim="800000"/>
            <a:headEnd/>
            <a:tailEnd/>
          </a:ln>
        </p:spPr>
        <p:txBody>
          <a:bodyPr wrap="none">
            <a:spAutoFit/>
          </a:bodyPr>
          <a:lstStyle/>
          <a:p>
            <a:r>
              <a:rPr lang="hu-HU" sz="1600">
                <a:latin typeface="Times New Roman" pitchFamily="18" charset="0"/>
              </a:rPr>
              <a:t>7. Személyteleníts</a:t>
            </a:r>
          </a:p>
          <a:p>
            <a:r>
              <a:rPr lang="hu-HU" sz="1600">
                <a:latin typeface="Times New Roman" pitchFamily="18" charset="0"/>
              </a:rPr>
              <a:t>8. Állíts általános szabályt</a:t>
            </a:r>
          </a:p>
          <a:p>
            <a:r>
              <a:rPr lang="hu-HU" sz="1600">
                <a:latin typeface="Times New Roman" pitchFamily="18" charset="0"/>
              </a:rPr>
              <a:t>9. Névszósíts </a:t>
            </a:r>
            <a:endParaRPr lang="en-GB" sz="1600">
              <a:latin typeface="Times New Roman" pitchFamily="18" charset="0"/>
            </a:endParaRPr>
          </a:p>
        </p:txBody>
      </p:sp>
      <p:sp>
        <p:nvSpPr>
          <p:cNvPr id="52243" name="Text Box 20"/>
          <p:cNvSpPr txBox="1">
            <a:spLocks noChangeArrowheads="1"/>
          </p:cNvSpPr>
          <p:nvPr/>
        </p:nvSpPr>
        <p:spPr bwMode="auto">
          <a:xfrm>
            <a:off x="1660525" y="6234113"/>
            <a:ext cx="2803525" cy="336550"/>
          </a:xfrm>
          <a:prstGeom prst="rect">
            <a:avLst/>
          </a:prstGeom>
          <a:noFill/>
          <a:ln w="9525">
            <a:noFill/>
            <a:miter lim="800000"/>
            <a:headEnd/>
            <a:tailEnd/>
          </a:ln>
        </p:spPr>
        <p:txBody>
          <a:bodyPr wrap="none">
            <a:spAutoFit/>
          </a:bodyPr>
          <a:lstStyle/>
          <a:p>
            <a:r>
              <a:rPr lang="hu-HU" sz="1600">
                <a:latin typeface="Times New Roman" pitchFamily="18" charset="0"/>
              </a:rPr>
              <a:t>Orvosold a negatív homlokzatot</a:t>
            </a:r>
            <a:endParaRPr lang="en-GB" sz="1600">
              <a:latin typeface="Times New Roman" pitchFamily="18" charset="0"/>
            </a:endParaRPr>
          </a:p>
        </p:txBody>
      </p:sp>
      <p:sp>
        <p:nvSpPr>
          <p:cNvPr id="52244" name="Text Box 21"/>
          <p:cNvSpPr txBox="1">
            <a:spLocks noChangeArrowheads="1"/>
          </p:cNvSpPr>
          <p:nvPr/>
        </p:nvSpPr>
        <p:spPr bwMode="auto">
          <a:xfrm>
            <a:off x="5775325" y="6157913"/>
            <a:ext cx="2468563" cy="581025"/>
          </a:xfrm>
          <a:prstGeom prst="rect">
            <a:avLst/>
          </a:prstGeom>
          <a:noFill/>
          <a:ln w="9525">
            <a:noFill/>
            <a:miter lim="800000"/>
            <a:headEnd/>
            <a:tailEnd/>
          </a:ln>
        </p:spPr>
        <p:txBody>
          <a:bodyPr wrap="none">
            <a:spAutoFit/>
          </a:bodyPr>
          <a:lstStyle/>
          <a:p>
            <a:r>
              <a:rPr lang="hu-HU" sz="1600">
                <a:latin typeface="Times New Roman" pitchFamily="18" charset="0"/>
              </a:rPr>
              <a:t>10. Mikrofonba verd magad</a:t>
            </a:r>
          </a:p>
          <a:p>
            <a:r>
              <a:rPr lang="hu-HU" sz="1600">
                <a:latin typeface="Times New Roman" pitchFamily="18" charset="0"/>
              </a:rPr>
              <a:t>adósságba</a:t>
            </a:r>
            <a:endParaRPr lang="en-GB" sz="1600">
              <a:latin typeface="Times New Roman" pitchFamily="18" charset="0"/>
            </a:endParaRPr>
          </a:p>
        </p:txBody>
      </p:sp>
      <p:sp>
        <p:nvSpPr>
          <p:cNvPr id="52245" name="Line 23"/>
          <p:cNvSpPr>
            <a:spLocks noChangeShapeType="1"/>
          </p:cNvSpPr>
          <p:nvPr/>
        </p:nvSpPr>
        <p:spPr bwMode="auto">
          <a:xfrm flipV="1">
            <a:off x="1295400" y="1600200"/>
            <a:ext cx="76200" cy="1905000"/>
          </a:xfrm>
          <a:prstGeom prst="line">
            <a:avLst/>
          </a:prstGeom>
          <a:noFill/>
          <a:ln w="9525">
            <a:solidFill>
              <a:schemeClr val="tx1"/>
            </a:solidFill>
            <a:round/>
            <a:headEnd/>
            <a:tailEnd/>
          </a:ln>
        </p:spPr>
        <p:txBody>
          <a:bodyPr/>
          <a:lstStyle/>
          <a:p>
            <a:endParaRPr lang="hu-HU"/>
          </a:p>
        </p:txBody>
      </p:sp>
      <p:sp>
        <p:nvSpPr>
          <p:cNvPr id="52246" name="Line 24"/>
          <p:cNvSpPr>
            <a:spLocks noChangeShapeType="1"/>
          </p:cNvSpPr>
          <p:nvPr/>
        </p:nvSpPr>
        <p:spPr bwMode="auto">
          <a:xfrm>
            <a:off x="1371600" y="1600200"/>
            <a:ext cx="228600" cy="0"/>
          </a:xfrm>
          <a:prstGeom prst="line">
            <a:avLst/>
          </a:prstGeom>
          <a:noFill/>
          <a:ln w="9525">
            <a:solidFill>
              <a:schemeClr val="tx1"/>
            </a:solidFill>
            <a:round/>
            <a:headEnd/>
            <a:tailEnd type="triangle" w="med" len="med"/>
          </a:ln>
        </p:spPr>
        <p:txBody>
          <a:bodyPr/>
          <a:lstStyle/>
          <a:p>
            <a:endParaRPr lang="hu-HU"/>
          </a:p>
        </p:txBody>
      </p:sp>
      <p:sp>
        <p:nvSpPr>
          <p:cNvPr id="52247" name="Line 26"/>
          <p:cNvSpPr>
            <a:spLocks noChangeShapeType="1"/>
          </p:cNvSpPr>
          <p:nvPr/>
        </p:nvSpPr>
        <p:spPr bwMode="auto">
          <a:xfrm>
            <a:off x="1295400" y="3733800"/>
            <a:ext cx="152400" cy="0"/>
          </a:xfrm>
          <a:prstGeom prst="line">
            <a:avLst/>
          </a:prstGeom>
          <a:noFill/>
          <a:ln w="9525">
            <a:solidFill>
              <a:schemeClr val="tx1"/>
            </a:solidFill>
            <a:round/>
            <a:headEnd/>
            <a:tailEnd/>
          </a:ln>
        </p:spPr>
        <p:txBody>
          <a:bodyPr/>
          <a:lstStyle/>
          <a:p>
            <a:endParaRPr lang="hu-HU"/>
          </a:p>
        </p:txBody>
      </p:sp>
      <p:sp>
        <p:nvSpPr>
          <p:cNvPr id="52248" name="Line 27"/>
          <p:cNvSpPr>
            <a:spLocks noChangeShapeType="1"/>
          </p:cNvSpPr>
          <p:nvPr/>
        </p:nvSpPr>
        <p:spPr bwMode="auto">
          <a:xfrm flipV="1">
            <a:off x="1447800" y="2286000"/>
            <a:ext cx="152400" cy="1447800"/>
          </a:xfrm>
          <a:prstGeom prst="line">
            <a:avLst/>
          </a:prstGeom>
          <a:noFill/>
          <a:ln w="9525">
            <a:solidFill>
              <a:schemeClr val="tx1"/>
            </a:solidFill>
            <a:round/>
            <a:headEnd/>
            <a:tailEnd type="triangle" w="med" len="med"/>
          </a:ln>
        </p:spPr>
        <p:txBody>
          <a:bodyPr/>
          <a:lstStyle/>
          <a:p>
            <a:endParaRPr lang="hu-HU"/>
          </a:p>
        </p:txBody>
      </p:sp>
      <p:sp>
        <p:nvSpPr>
          <p:cNvPr id="52249" name="Line 28"/>
          <p:cNvSpPr>
            <a:spLocks noChangeShapeType="1"/>
          </p:cNvSpPr>
          <p:nvPr/>
        </p:nvSpPr>
        <p:spPr bwMode="auto">
          <a:xfrm>
            <a:off x="1371600" y="3810000"/>
            <a:ext cx="228600" cy="0"/>
          </a:xfrm>
          <a:prstGeom prst="line">
            <a:avLst/>
          </a:prstGeom>
          <a:noFill/>
          <a:ln w="9525">
            <a:solidFill>
              <a:schemeClr val="tx1"/>
            </a:solidFill>
            <a:round/>
            <a:headEnd/>
            <a:tailEnd/>
          </a:ln>
        </p:spPr>
        <p:txBody>
          <a:bodyPr/>
          <a:lstStyle/>
          <a:p>
            <a:endParaRPr lang="hu-HU"/>
          </a:p>
        </p:txBody>
      </p:sp>
      <p:sp>
        <p:nvSpPr>
          <p:cNvPr id="52250" name="Line 29"/>
          <p:cNvSpPr>
            <a:spLocks noChangeShapeType="1"/>
          </p:cNvSpPr>
          <p:nvPr/>
        </p:nvSpPr>
        <p:spPr bwMode="auto">
          <a:xfrm flipV="1">
            <a:off x="1600200" y="3048000"/>
            <a:ext cx="76200" cy="762000"/>
          </a:xfrm>
          <a:prstGeom prst="line">
            <a:avLst/>
          </a:prstGeom>
          <a:noFill/>
          <a:ln w="9525">
            <a:solidFill>
              <a:schemeClr val="tx1"/>
            </a:solidFill>
            <a:round/>
            <a:headEnd/>
            <a:tailEnd type="triangle" w="med" len="med"/>
          </a:ln>
        </p:spPr>
        <p:txBody>
          <a:bodyPr/>
          <a:lstStyle/>
          <a:p>
            <a:endParaRPr lang="hu-HU"/>
          </a:p>
        </p:txBody>
      </p:sp>
      <p:sp>
        <p:nvSpPr>
          <p:cNvPr id="52251" name="Line 30"/>
          <p:cNvSpPr>
            <a:spLocks noChangeShapeType="1"/>
          </p:cNvSpPr>
          <p:nvPr/>
        </p:nvSpPr>
        <p:spPr bwMode="auto">
          <a:xfrm>
            <a:off x="1371600" y="3886200"/>
            <a:ext cx="304800" cy="1143000"/>
          </a:xfrm>
          <a:prstGeom prst="line">
            <a:avLst/>
          </a:prstGeom>
          <a:noFill/>
          <a:ln w="9525">
            <a:solidFill>
              <a:schemeClr val="tx1"/>
            </a:solidFill>
            <a:round/>
            <a:headEnd/>
            <a:tailEnd type="triangle" w="med" len="med"/>
          </a:ln>
        </p:spPr>
        <p:txBody>
          <a:bodyPr/>
          <a:lstStyle/>
          <a:p>
            <a:endParaRPr lang="hu-HU"/>
          </a:p>
        </p:txBody>
      </p:sp>
      <p:sp>
        <p:nvSpPr>
          <p:cNvPr id="52252" name="Line 31"/>
          <p:cNvSpPr>
            <a:spLocks noChangeShapeType="1"/>
          </p:cNvSpPr>
          <p:nvPr/>
        </p:nvSpPr>
        <p:spPr bwMode="auto">
          <a:xfrm>
            <a:off x="1295400" y="3886200"/>
            <a:ext cx="381000" cy="2438400"/>
          </a:xfrm>
          <a:prstGeom prst="line">
            <a:avLst/>
          </a:prstGeom>
          <a:noFill/>
          <a:ln w="9525">
            <a:solidFill>
              <a:schemeClr val="tx1"/>
            </a:solidFill>
            <a:round/>
            <a:headEnd/>
            <a:tailEnd type="triangle" w="med" len="med"/>
          </a:ln>
        </p:spPr>
        <p:txBody>
          <a:bodyPr/>
          <a:lstStyle/>
          <a:p>
            <a:endParaRPr lang="hu-HU"/>
          </a:p>
        </p:txBody>
      </p:sp>
      <p:sp>
        <p:nvSpPr>
          <p:cNvPr id="52253" name="Line 32"/>
          <p:cNvSpPr>
            <a:spLocks noChangeShapeType="1"/>
          </p:cNvSpPr>
          <p:nvPr/>
        </p:nvSpPr>
        <p:spPr bwMode="auto">
          <a:xfrm>
            <a:off x="2971800" y="1600200"/>
            <a:ext cx="2438400" cy="0"/>
          </a:xfrm>
          <a:prstGeom prst="line">
            <a:avLst/>
          </a:prstGeom>
          <a:noFill/>
          <a:ln w="9525">
            <a:solidFill>
              <a:schemeClr val="tx1"/>
            </a:solidFill>
            <a:round/>
            <a:headEnd/>
            <a:tailEnd type="triangle" w="med" len="med"/>
          </a:ln>
        </p:spPr>
        <p:txBody>
          <a:bodyPr/>
          <a:lstStyle/>
          <a:p>
            <a:endParaRPr lang="hu-HU"/>
          </a:p>
        </p:txBody>
      </p:sp>
      <p:sp>
        <p:nvSpPr>
          <p:cNvPr id="52254" name="Line 33"/>
          <p:cNvSpPr>
            <a:spLocks noChangeShapeType="1"/>
          </p:cNvSpPr>
          <p:nvPr/>
        </p:nvSpPr>
        <p:spPr bwMode="auto">
          <a:xfrm>
            <a:off x="3124200" y="2133600"/>
            <a:ext cx="2286000" cy="0"/>
          </a:xfrm>
          <a:prstGeom prst="line">
            <a:avLst/>
          </a:prstGeom>
          <a:noFill/>
          <a:ln w="9525">
            <a:solidFill>
              <a:schemeClr val="tx1"/>
            </a:solidFill>
            <a:round/>
            <a:headEnd/>
            <a:tailEnd type="triangle" w="med" len="med"/>
          </a:ln>
        </p:spPr>
        <p:txBody>
          <a:bodyPr/>
          <a:lstStyle/>
          <a:p>
            <a:endParaRPr lang="hu-HU"/>
          </a:p>
        </p:txBody>
      </p:sp>
      <p:sp>
        <p:nvSpPr>
          <p:cNvPr id="52255" name="Line 34"/>
          <p:cNvSpPr>
            <a:spLocks noChangeShapeType="1"/>
          </p:cNvSpPr>
          <p:nvPr/>
        </p:nvSpPr>
        <p:spPr bwMode="auto">
          <a:xfrm flipV="1">
            <a:off x="3200400" y="2590800"/>
            <a:ext cx="304800" cy="304800"/>
          </a:xfrm>
          <a:prstGeom prst="line">
            <a:avLst/>
          </a:prstGeom>
          <a:noFill/>
          <a:ln w="9525">
            <a:solidFill>
              <a:schemeClr val="tx1"/>
            </a:solidFill>
            <a:round/>
            <a:headEnd/>
            <a:tailEnd type="triangle" w="med" len="med"/>
          </a:ln>
        </p:spPr>
        <p:txBody>
          <a:bodyPr/>
          <a:lstStyle/>
          <a:p>
            <a:endParaRPr lang="hu-HU"/>
          </a:p>
        </p:txBody>
      </p:sp>
      <p:sp>
        <p:nvSpPr>
          <p:cNvPr id="52256" name="Line 35"/>
          <p:cNvSpPr>
            <a:spLocks noChangeShapeType="1"/>
          </p:cNvSpPr>
          <p:nvPr/>
        </p:nvSpPr>
        <p:spPr bwMode="auto">
          <a:xfrm>
            <a:off x="3200400" y="2895600"/>
            <a:ext cx="228600" cy="152400"/>
          </a:xfrm>
          <a:prstGeom prst="line">
            <a:avLst/>
          </a:prstGeom>
          <a:noFill/>
          <a:ln w="9525">
            <a:solidFill>
              <a:schemeClr val="tx1"/>
            </a:solidFill>
            <a:round/>
            <a:headEnd/>
            <a:tailEnd type="triangle" w="med" len="med"/>
          </a:ln>
        </p:spPr>
        <p:txBody>
          <a:bodyPr/>
          <a:lstStyle/>
          <a:p>
            <a:endParaRPr lang="hu-HU"/>
          </a:p>
        </p:txBody>
      </p:sp>
      <p:sp>
        <p:nvSpPr>
          <p:cNvPr id="52257" name="Line 36"/>
          <p:cNvSpPr>
            <a:spLocks noChangeShapeType="1"/>
          </p:cNvSpPr>
          <p:nvPr/>
        </p:nvSpPr>
        <p:spPr bwMode="auto">
          <a:xfrm>
            <a:off x="3276600" y="2895600"/>
            <a:ext cx="152400" cy="685800"/>
          </a:xfrm>
          <a:prstGeom prst="line">
            <a:avLst/>
          </a:prstGeom>
          <a:noFill/>
          <a:ln w="9525">
            <a:solidFill>
              <a:schemeClr val="tx1"/>
            </a:solidFill>
            <a:round/>
            <a:headEnd/>
            <a:tailEnd type="triangle" w="med" len="med"/>
          </a:ln>
        </p:spPr>
        <p:txBody>
          <a:bodyPr/>
          <a:lstStyle/>
          <a:p>
            <a:endParaRPr lang="hu-HU"/>
          </a:p>
        </p:txBody>
      </p:sp>
      <p:sp>
        <p:nvSpPr>
          <p:cNvPr id="52258" name="Line 37"/>
          <p:cNvSpPr>
            <a:spLocks noChangeShapeType="1"/>
          </p:cNvSpPr>
          <p:nvPr/>
        </p:nvSpPr>
        <p:spPr bwMode="auto">
          <a:xfrm flipV="1">
            <a:off x="4953000" y="1752600"/>
            <a:ext cx="381000" cy="762000"/>
          </a:xfrm>
          <a:prstGeom prst="line">
            <a:avLst/>
          </a:prstGeom>
          <a:noFill/>
          <a:ln w="9525">
            <a:solidFill>
              <a:schemeClr val="tx1"/>
            </a:solidFill>
            <a:round/>
            <a:headEnd/>
            <a:tailEnd type="triangle" w="med" len="med"/>
          </a:ln>
        </p:spPr>
        <p:txBody>
          <a:bodyPr/>
          <a:lstStyle/>
          <a:p>
            <a:endParaRPr lang="hu-HU"/>
          </a:p>
        </p:txBody>
      </p:sp>
      <p:sp>
        <p:nvSpPr>
          <p:cNvPr id="52259" name="Line 38"/>
          <p:cNvSpPr>
            <a:spLocks noChangeShapeType="1"/>
          </p:cNvSpPr>
          <p:nvPr/>
        </p:nvSpPr>
        <p:spPr bwMode="auto">
          <a:xfrm flipV="1">
            <a:off x="5334000" y="2286000"/>
            <a:ext cx="304800" cy="762000"/>
          </a:xfrm>
          <a:prstGeom prst="line">
            <a:avLst/>
          </a:prstGeom>
          <a:noFill/>
          <a:ln w="9525">
            <a:solidFill>
              <a:schemeClr val="tx1"/>
            </a:solidFill>
            <a:round/>
            <a:headEnd/>
            <a:tailEnd type="triangle" w="med" len="med"/>
          </a:ln>
        </p:spPr>
        <p:txBody>
          <a:bodyPr/>
          <a:lstStyle/>
          <a:p>
            <a:endParaRPr lang="hu-HU"/>
          </a:p>
        </p:txBody>
      </p:sp>
      <p:sp>
        <p:nvSpPr>
          <p:cNvPr id="52260" name="Line 39"/>
          <p:cNvSpPr>
            <a:spLocks noChangeShapeType="1"/>
          </p:cNvSpPr>
          <p:nvPr/>
        </p:nvSpPr>
        <p:spPr bwMode="auto">
          <a:xfrm flipV="1">
            <a:off x="5257800" y="3733800"/>
            <a:ext cx="381000" cy="76200"/>
          </a:xfrm>
          <a:prstGeom prst="line">
            <a:avLst/>
          </a:prstGeom>
          <a:noFill/>
          <a:ln w="9525">
            <a:solidFill>
              <a:schemeClr val="tx1"/>
            </a:solidFill>
            <a:round/>
            <a:headEnd/>
            <a:tailEnd type="triangle" w="med" len="med"/>
          </a:ln>
        </p:spPr>
        <p:txBody>
          <a:bodyPr/>
          <a:lstStyle/>
          <a:p>
            <a:endParaRPr lang="hu-HU"/>
          </a:p>
        </p:txBody>
      </p:sp>
      <p:sp>
        <p:nvSpPr>
          <p:cNvPr id="52261" name="Line 40"/>
          <p:cNvSpPr>
            <a:spLocks noChangeShapeType="1"/>
          </p:cNvSpPr>
          <p:nvPr/>
        </p:nvSpPr>
        <p:spPr bwMode="auto">
          <a:xfrm>
            <a:off x="3048000" y="3124200"/>
            <a:ext cx="457200" cy="1371600"/>
          </a:xfrm>
          <a:prstGeom prst="line">
            <a:avLst/>
          </a:prstGeom>
          <a:noFill/>
          <a:ln w="9525">
            <a:solidFill>
              <a:schemeClr val="tx1"/>
            </a:solidFill>
            <a:round/>
            <a:headEnd/>
            <a:tailEnd type="triangle" w="med" len="med"/>
          </a:ln>
        </p:spPr>
        <p:txBody>
          <a:bodyPr/>
          <a:lstStyle/>
          <a:p>
            <a:endParaRPr lang="hu-HU"/>
          </a:p>
        </p:txBody>
      </p:sp>
      <p:sp>
        <p:nvSpPr>
          <p:cNvPr id="52262" name="Line 41"/>
          <p:cNvSpPr>
            <a:spLocks noChangeShapeType="1"/>
          </p:cNvSpPr>
          <p:nvPr/>
        </p:nvSpPr>
        <p:spPr bwMode="auto">
          <a:xfrm flipV="1">
            <a:off x="4953000" y="4267200"/>
            <a:ext cx="685800" cy="304800"/>
          </a:xfrm>
          <a:prstGeom prst="line">
            <a:avLst/>
          </a:prstGeom>
          <a:noFill/>
          <a:ln w="9525">
            <a:solidFill>
              <a:schemeClr val="tx1"/>
            </a:solidFill>
            <a:round/>
            <a:headEnd/>
            <a:tailEnd type="triangle" w="med" len="med"/>
          </a:ln>
        </p:spPr>
        <p:txBody>
          <a:bodyPr/>
          <a:lstStyle/>
          <a:p>
            <a:endParaRPr lang="hu-HU"/>
          </a:p>
        </p:txBody>
      </p:sp>
      <p:sp>
        <p:nvSpPr>
          <p:cNvPr id="52263" name="Line 42"/>
          <p:cNvSpPr>
            <a:spLocks noChangeShapeType="1"/>
          </p:cNvSpPr>
          <p:nvPr/>
        </p:nvSpPr>
        <p:spPr bwMode="auto">
          <a:xfrm flipV="1">
            <a:off x="4953000" y="4495800"/>
            <a:ext cx="685800" cy="76200"/>
          </a:xfrm>
          <a:prstGeom prst="line">
            <a:avLst/>
          </a:prstGeom>
          <a:noFill/>
          <a:ln w="9525">
            <a:solidFill>
              <a:schemeClr val="tx1"/>
            </a:solidFill>
            <a:round/>
            <a:headEnd/>
            <a:tailEnd type="triangle" w="med" len="med"/>
          </a:ln>
        </p:spPr>
        <p:txBody>
          <a:bodyPr/>
          <a:lstStyle/>
          <a:p>
            <a:endParaRPr lang="hu-HU"/>
          </a:p>
        </p:txBody>
      </p:sp>
      <p:sp>
        <p:nvSpPr>
          <p:cNvPr id="52264" name="Line 43"/>
          <p:cNvSpPr>
            <a:spLocks noChangeShapeType="1"/>
          </p:cNvSpPr>
          <p:nvPr/>
        </p:nvSpPr>
        <p:spPr bwMode="auto">
          <a:xfrm flipV="1">
            <a:off x="3581400" y="5029200"/>
            <a:ext cx="2133600" cy="76200"/>
          </a:xfrm>
          <a:prstGeom prst="line">
            <a:avLst/>
          </a:prstGeom>
          <a:noFill/>
          <a:ln w="9525">
            <a:solidFill>
              <a:schemeClr val="tx1"/>
            </a:solidFill>
            <a:round/>
            <a:headEnd/>
            <a:tailEnd type="triangle" w="med" len="med"/>
          </a:ln>
        </p:spPr>
        <p:txBody>
          <a:bodyPr/>
          <a:lstStyle/>
          <a:p>
            <a:endParaRPr lang="hu-HU"/>
          </a:p>
        </p:txBody>
      </p:sp>
      <p:sp>
        <p:nvSpPr>
          <p:cNvPr id="52265" name="Line 44"/>
          <p:cNvSpPr>
            <a:spLocks noChangeShapeType="1"/>
          </p:cNvSpPr>
          <p:nvPr/>
        </p:nvSpPr>
        <p:spPr bwMode="auto">
          <a:xfrm>
            <a:off x="3581400" y="5257800"/>
            <a:ext cx="152400" cy="381000"/>
          </a:xfrm>
          <a:prstGeom prst="line">
            <a:avLst/>
          </a:prstGeom>
          <a:noFill/>
          <a:ln w="9525">
            <a:solidFill>
              <a:schemeClr val="tx1"/>
            </a:solidFill>
            <a:round/>
            <a:headEnd/>
            <a:tailEnd type="triangle" w="med" len="med"/>
          </a:ln>
        </p:spPr>
        <p:txBody>
          <a:bodyPr/>
          <a:lstStyle/>
          <a:p>
            <a:endParaRPr lang="hu-HU"/>
          </a:p>
        </p:txBody>
      </p:sp>
      <p:sp>
        <p:nvSpPr>
          <p:cNvPr id="52266" name="Line 45"/>
          <p:cNvSpPr>
            <a:spLocks noChangeShapeType="1"/>
          </p:cNvSpPr>
          <p:nvPr/>
        </p:nvSpPr>
        <p:spPr bwMode="auto">
          <a:xfrm flipV="1">
            <a:off x="5105400" y="5410200"/>
            <a:ext cx="685800" cy="228600"/>
          </a:xfrm>
          <a:prstGeom prst="line">
            <a:avLst/>
          </a:prstGeom>
          <a:noFill/>
          <a:ln w="9525">
            <a:solidFill>
              <a:schemeClr val="tx1"/>
            </a:solidFill>
            <a:round/>
            <a:headEnd/>
            <a:tailEnd type="triangle" w="med" len="med"/>
          </a:ln>
        </p:spPr>
        <p:txBody>
          <a:bodyPr/>
          <a:lstStyle/>
          <a:p>
            <a:endParaRPr lang="hu-HU"/>
          </a:p>
        </p:txBody>
      </p:sp>
      <p:sp>
        <p:nvSpPr>
          <p:cNvPr id="52267" name="Line 46"/>
          <p:cNvSpPr>
            <a:spLocks noChangeShapeType="1"/>
          </p:cNvSpPr>
          <p:nvPr/>
        </p:nvSpPr>
        <p:spPr bwMode="auto">
          <a:xfrm>
            <a:off x="5105400" y="5638800"/>
            <a:ext cx="609600" cy="0"/>
          </a:xfrm>
          <a:prstGeom prst="line">
            <a:avLst/>
          </a:prstGeom>
          <a:noFill/>
          <a:ln w="9525">
            <a:solidFill>
              <a:schemeClr val="tx1"/>
            </a:solidFill>
            <a:round/>
            <a:headEnd/>
            <a:tailEnd type="triangle" w="med" len="med"/>
          </a:ln>
        </p:spPr>
        <p:txBody>
          <a:bodyPr/>
          <a:lstStyle/>
          <a:p>
            <a:endParaRPr lang="hu-HU"/>
          </a:p>
        </p:txBody>
      </p:sp>
      <p:sp>
        <p:nvSpPr>
          <p:cNvPr id="52268" name="Line 47"/>
          <p:cNvSpPr>
            <a:spLocks noChangeShapeType="1"/>
          </p:cNvSpPr>
          <p:nvPr/>
        </p:nvSpPr>
        <p:spPr bwMode="auto">
          <a:xfrm>
            <a:off x="5105400" y="5638800"/>
            <a:ext cx="685800" cy="228600"/>
          </a:xfrm>
          <a:prstGeom prst="line">
            <a:avLst/>
          </a:prstGeom>
          <a:noFill/>
          <a:ln w="9525">
            <a:solidFill>
              <a:schemeClr val="tx1"/>
            </a:solidFill>
            <a:round/>
            <a:headEnd/>
            <a:tailEnd type="triangle" w="med" len="med"/>
          </a:ln>
        </p:spPr>
        <p:txBody>
          <a:bodyPr/>
          <a:lstStyle/>
          <a:p>
            <a:endParaRPr lang="hu-HU"/>
          </a:p>
        </p:txBody>
      </p:sp>
      <p:sp>
        <p:nvSpPr>
          <p:cNvPr id="52269" name="Line 48"/>
          <p:cNvSpPr>
            <a:spLocks noChangeShapeType="1"/>
          </p:cNvSpPr>
          <p:nvPr/>
        </p:nvSpPr>
        <p:spPr bwMode="auto">
          <a:xfrm flipV="1">
            <a:off x="4572000" y="4648200"/>
            <a:ext cx="1143000" cy="1676400"/>
          </a:xfrm>
          <a:prstGeom prst="line">
            <a:avLst/>
          </a:prstGeom>
          <a:noFill/>
          <a:ln w="9525">
            <a:solidFill>
              <a:schemeClr val="tx1"/>
            </a:solidFill>
            <a:round/>
            <a:headEnd/>
            <a:tailEnd type="triangle" w="med" len="med"/>
          </a:ln>
        </p:spPr>
        <p:txBody>
          <a:bodyPr/>
          <a:lstStyle/>
          <a:p>
            <a:endParaRPr lang="hu-HU"/>
          </a:p>
        </p:txBody>
      </p:sp>
      <p:sp>
        <p:nvSpPr>
          <p:cNvPr id="52270" name="Line 49"/>
          <p:cNvSpPr>
            <a:spLocks noChangeShapeType="1"/>
          </p:cNvSpPr>
          <p:nvPr/>
        </p:nvSpPr>
        <p:spPr bwMode="auto">
          <a:xfrm>
            <a:off x="4572000" y="6324600"/>
            <a:ext cx="1143000" cy="0"/>
          </a:xfrm>
          <a:prstGeom prst="line">
            <a:avLst/>
          </a:prstGeom>
          <a:noFill/>
          <a:ln w="9525">
            <a:solidFill>
              <a:schemeClr val="tx1"/>
            </a:solidFill>
            <a:round/>
            <a:headEnd/>
            <a:tailEnd type="triangle" w="med" len="med"/>
          </a:ln>
        </p:spPr>
        <p:txBody>
          <a:bodyPr/>
          <a:lstStyle/>
          <a:p>
            <a:endParaRPr lang="hu-HU"/>
          </a:p>
        </p:txBody>
      </p:sp>
      <p:pic>
        <p:nvPicPr>
          <p:cNvPr id="52271"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a:xfrm>
            <a:off x="685800" y="152400"/>
            <a:ext cx="7772400" cy="1143000"/>
          </a:xfrm>
        </p:spPr>
        <p:txBody>
          <a:bodyPr/>
          <a:lstStyle/>
          <a:p>
            <a:pPr eaLnBrk="1" hangingPunct="1">
              <a:defRPr/>
            </a:pPr>
            <a:r>
              <a:rPr lang="hu-HU" sz="2400" smtClean="0"/>
              <a:t>Mikrofon mellé stratégiák</a:t>
            </a:r>
            <a:endParaRPr lang="en-GB" sz="2400" smtClean="0"/>
          </a:p>
        </p:txBody>
      </p:sp>
      <p:sp>
        <p:nvSpPr>
          <p:cNvPr id="53251" name="Text Box 3"/>
          <p:cNvSpPr txBox="1">
            <a:spLocks noChangeArrowheads="1"/>
          </p:cNvSpPr>
          <p:nvPr/>
        </p:nvSpPr>
        <p:spPr bwMode="auto">
          <a:xfrm>
            <a:off x="212725" y="3338513"/>
            <a:ext cx="1123950" cy="581025"/>
          </a:xfrm>
          <a:prstGeom prst="rect">
            <a:avLst/>
          </a:prstGeom>
          <a:noFill/>
          <a:ln w="9525">
            <a:noFill/>
            <a:miter lim="800000"/>
            <a:headEnd/>
            <a:tailEnd/>
          </a:ln>
        </p:spPr>
        <p:txBody>
          <a:bodyPr wrap="none">
            <a:spAutoFit/>
          </a:bodyPr>
          <a:lstStyle/>
          <a:p>
            <a:r>
              <a:rPr lang="hu-HU" sz="1600">
                <a:latin typeface="Times New Roman" pitchFamily="18" charset="0"/>
              </a:rPr>
              <a:t>Tedd meg</a:t>
            </a:r>
          </a:p>
          <a:p>
            <a:r>
              <a:rPr lang="hu-HU" sz="1600">
                <a:latin typeface="Times New Roman" pitchFamily="18" charset="0"/>
              </a:rPr>
              <a:t>közvetetten</a:t>
            </a:r>
            <a:endParaRPr lang="en-GB" sz="1600">
              <a:latin typeface="Times New Roman" pitchFamily="18" charset="0"/>
            </a:endParaRPr>
          </a:p>
        </p:txBody>
      </p:sp>
      <p:sp>
        <p:nvSpPr>
          <p:cNvPr id="53252" name="Text Box 4"/>
          <p:cNvSpPr txBox="1">
            <a:spLocks noChangeArrowheads="1"/>
          </p:cNvSpPr>
          <p:nvPr/>
        </p:nvSpPr>
        <p:spPr bwMode="auto">
          <a:xfrm>
            <a:off x="1752600" y="2362200"/>
            <a:ext cx="984250" cy="336550"/>
          </a:xfrm>
          <a:prstGeom prst="rect">
            <a:avLst/>
          </a:prstGeom>
          <a:noFill/>
          <a:ln w="9525">
            <a:noFill/>
            <a:miter lim="800000"/>
            <a:headEnd/>
            <a:tailEnd/>
          </a:ln>
        </p:spPr>
        <p:txBody>
          <a:bodyPr wrap="none">
            <a:spAutoFit/>
          </a:bodyPr>
          <a:lstStyle/>
          <a:p>
            <a:r>
              <a:rPr lang="hu-HU" sz="1600">
                <a:latin typeface="Times New Roman" pitchFamily="18" charset="0"/>
              </a:rPr>
              <a:t>Implikálj </a:t>
            </a:r>
            <a:endParaRPr lang="en-GB" sz="1600">
              <a:latin typeface="Times New Roman" pitchFamily="18" charset="0"/>
            </a:endParaRPr>
          </a:p>
        </p:txBody>
      </p:sp>
      <p:sp>
        <p:nvSpPr>
          <p:cNvPr id="53253" name="Text Box 5"/>
          <p:cNvSpPr txBox="1">
            <a:spLocks noChangeArrowheads="1"/>
          </p:cNvSpPr>
          <p:nvPr/>
        </p:nvSpPr>
        <p:spPr bwMode="auto">
          <a:xfrm>
            <a:off x="3505200" y="1371600"/>
            <a:ext cx="1571625" cy="336550"/>
          </a:xfrm>
          <a:prstGeom prst="rect">
            <a:avLst/>
          </a:prstGeom>
          <a:noFill/>
          <a:ln w="9525">
            <a:noFill/>
            <a:miter lim="800000"/>
            <a:headEnd/>
            <a:tailEnd/>
          </a:ln>
        </p:spPr>
        <p:txBody>
          <a:bodyPr wrap="none">
            <a:spAutoFit/>
          </a:bodyPr>
          <a:lstStyle/>
          <a:p>
            <a:r>
              <a:rPr lang="hu-HU" sz="1600">
                <a:latin typeface="Times New Roman" pitchFamily="18" charset="0"/>
              </a:rPr>
              <a:t>Relevanciát sérts</a:t>
            </a:r>
            <a:endParaRPr lang="en-GB" sz="1600">
              <a:latin typeface="Times New Roman" pitchFamily="18" charset="0"/>
            </a:endParaRPr>
          </a:p>
        </p:txBody>
      </p:sp>
      <p:sp>
        <p:nvSpPr>
          <p:cNvPr id="53254" name="Text Box 6"/>
          <p:cNvSpPr txBox="1">
            <a:spLocks noChangeArrowheads="1"/>
          </p:cNvSpPr>
          <p:nvPr/>
        </p:nvSpPr>
        <p:spPr bwMode="auto">
          <a:xfrm>
            <a:off x="3581400" y="2362200"/>
            <a:ext cx="1662113" cy="336550"/>
          </a:xfrm>
          <a:prstGeom prst="rect">
            <a:avLst/>
          </a:prstGeom>
          <a:noFill/>
          <a:ln w="9525">
            <a:noFill/>
            <a:miter lim="800000"/>
            <a:headEnd/>
            <a:tailEnd/>
          </a:ln>
        </p:spPr>
        <p:txBody>
          <a:bodyPr wrap="none">
            <a:spAutoFit/>
          </a:bodyPr>
          <a:lstStyle/>
          <a:p>
            <a:r>
              <a:rPr lang="hu-HU" sz="1600">
                <a:latin typeface="Times New Roman" pitchFamily="18" charset="0"/>
              </a:rPr>
              <a:t>Mennyiséget sérts</a:t>
            </a:r>
            <a:endParaRPr lang="en-GB" sz="1600">
              <a:latin typeface="Times New Roman" pitchFamily="18" charset="0"/>
            </a:endParaRPr>
          </a:p>
        </p:txBody>
      </p:sp>
      <p:sp>
        <p:nvSpPr>
          <p:cNvPr id="53255" name="Text Box 7"/>
          <p:cNvSpPr txBox="1">
            <a:spLocks noChangeArrowheads="1"/>
          </p:cNvSpPr>
          <p:nvPr/>
        </p:nvSpPr>
        <p:spPr bwMode="auto">
          <a:xfrm>
            <a:off x="3657600" y="3200400"/>
            <a:ext cx="1470025" cy="336550"/>
          </a:xfrm>
          <a:prstGeom prst="rect">
            <a:avLst/>
          </a:prstGeom>
          <a:noFill/>
          <a:ln w="9525">
            <a:noFill/>
            <a:miter lim="800000"/>
            <a:headEnd/>
            <a:tailEnd/>
          </a:ln>
        </p:spPr>
        <p:txBody>
          <a:bodyPr wrap="none">
            <a:spAutoFit/>
          </a:bodyPr>
          <a:lstStyle/>
          <a:p>
            <a:r>
              <a:rPr lang="hu-HU" sz="1600">
                <a:latin typeface="Times New Roman" pitchFamily="18" charset="0"/>
              </a:rPr>
              <a:t>Minőséget sérts</a:t>
            </a:r>
            <a:endParaRPr lang="en-GB" sz="1600">
              <a:latin typeface="Times New Roman" pitchFamily="18" charset="0"/>
            </a:endParaRPr>
          </a:p>
        </p:txBody>
      </p:sp>
      <p:sp>
        <p:nvSpPr>
          <p:cNvPr id="53256" name="Text Box 8"/>
          <p:cNvSpPr txBox="1">
            <a:spLocks noChangeArrowheads="1"/>
          </p:cNvSpPr>
          <p:nvPr/>
        </p:nvSpPr>
        <p:spPr bwMode="auto">
          <a:xfrm>
            <a:off x="1812925" y="5091113"/>
            <a:ext cx="1525588" cy="336550"/>
          </a:xfrm>
          <a:prstGeom prst="rect">
            <a:avLst/>
          </a:prstGeom>
          <a:noFill/>
          <a:ln w="9525">
            <a:noFill/>
            <a:miter lim="800000"/>
            <a:headEnd/>
            <a:tailEnd/>
          </a:ln>
        </p:spPr>
        <p:txBody>
          <a:bodyPr wrap="none">
            <a:spAutoFit/>
          </a:bodyPr>
          <a:lstStyle/>
          <a:p>
            <a:r>
              <a:rPr lang="hu-HU" sz="1600">
                <a:latin typeface="Times New Roman" pitchFamily="18" charset="0"/>
              </a:rPr>
              <a:t>Légy kétértelmű</a:t>
            </a:r>
            <a:endParaRPr lang="en-GB" sz="1600">
              <a:latin typeface="Times New Roman" pitchFamily="18" charset="0"/>
            </a:endParaRPr>
          </a:p>
        </p:txBody>
      </p:sp>
      <p:sp>
        <p:nvSpPr>
          <p:cNvPr id="53257" name="Text Box 9"/>
          <p:cNvSpPr txBox="1">
            <a:spLocks noChangeArrowheads="1"/>
          </p:cNvSpPr>
          <p:nvPr/>
        </p:nvSpPr>
        <p:spPr bwMode="auto">
          <a:xfrm>
            <a:off x="3641725" y="5091113"/>
            <a:ext cx="1152525" cy="336550"/>
          </a:xfrm>
          <a:prstGeom prst="rect">
            <a:avLst/>
          </a:prstGeom>
          <a:noFill/>
          <a:ln w="9525">
            <a:noFill/>
            <a:miter lim="800000"/>
            <a:headEnd/>
            <a:tailEnd/>
          </a:ln>
        </p:spPr>
        <p:txBody>
          <a:bodyPr wrap="none">
            <a:spAutoFit/>
          </a:bodyPr>
          <a:lstStyle/>
          <a:p>
            <a:r>
              <a:rPr lang="hu-HU" sz="1600">
                <a:latin typeface="Times New Roman" pitchFamily="18" charset="0"/>
              </a:rPr>
              <a:t>Módot sérts</a:t>
            </a:r>
            <a:endParaRPr lang="en-GB" sz="1600">
              <a:latin typeface="Times New Roman" pitchFamily="18" charset="0"/>
            </a:endParaRPr>
          </a:p>
        </p:txBody>
      </p:sp>
      <p:sp>
        <p:nvSpPr>
          <p:cNvPr id="53258" name="Text Box 10"/>
          <p:cNvSpPr txBox="1">
            <a:spLocks noChangeArrowheads="1"/>
          </p:cNvSpPr>
          <p:nvPr/>
        </p:nvSpPr>
        <p:spPr bwMode="auto">
          <a:xfrm>
            <a:off x="5622925" y="900113"/>
            <a:ext cx="2882900" cy="825500"/>
          </a:xfrm>
          <a:prstGeom prst="rect">
            <a:avLst/>
          </a:prstGeom>
          <a:noFill/>
          <a:ln w="9525">
            <a:noFill/>
            <a:miter lim="800000"/>
            <a:headEnd/>
            <a:tailEnd/>
          </a:ln>
        </p:spPr>
        <p:txBody>
          <a:bodyPr wrap="none">
            <a:spAutoFit/>
          </a:bodyPr>
          <a:lstStyle/>
          <a:p>
            <a:pPr marL="457200" indent="-457200">
              <a:buFontTx/>
              <a:buAutoNum type="arabicPeriod"/>
            </a:pPr>
            <a:r>
              <a:rPr lang="hu-HU" sz="1600">
                <a:latin typeface="Times New Roman" pitchFamily="18" charset="0"/>
              </a:rPr>
              <a:t>Utalj</a:t>
            </a:r>
          </a:p>
          <a:p>
            <a:pPr marL="457200" indent="-457200">
              <a:buFontTx/>
              <a:buAutoNum type="arabicPeriod"/>
            </a:pPr>
            <a:r>
              <a:rPr lang="hu-HU" sz="1600">
                <a:latin typeface="Times New Roman" pitchFamily="18" charset="0"/>
              </a:rPr>
              <a:t>Adj asszociációs támpontot</a:t>
            </a:r>
          </a:p>
          <a:p>
            <a:pPr marL="457200" indent="-457200">
              <a:buFontTx/>
              <a:buAutoNum type="arabicPeriod"/>
            </a:pPr>
            <a:r>
              <a:rPr lang="hu-HU" sz="1600">
                <a:latin typeface="Times New Roman" pitchFamily="18" charset="0"/>
              </a:rPr>
              <a:t>Előfeltételezz </a:t>
            </a:r>
            <a:endParaRPr lang="en-GB" sz="1600">
              <a:latin typeface="Times New Roman" pitchFamily="18" charset="0"/>
            </a:endParaRPr>
          </a:p>
        </p:txBody>
      </p:sp>
      <p:sp>
        <p:nvSpPr>
          <p:cNvPr id="53259" name="Text Box 11"/>
          <p:cNvSpPr txBox="1">
            <a:spLocks noChangeArrowheads="1"/>
          </p:cNvSpPr>
          <p:nvPr/>
        </p:nvSpPr>
        <p:spPr bwMode="auto">
          <a:xfrm>
            <a:off x="5638800" y="1773238"/>
            <a:ext cx="3686175" cy="1076325"/>
          </a:xfrm>
          <a:prstGeom prst="rect">
            <a:avLst/>
          </a:prstGeom>
          <a:noFill/>
          <a:ln w="9525">
            <a:noFill/>
            <a:miter lim="800000"/>
            <a:headEnd/>
            <a:tailEnd/>
          </a:ln>
        </p:spPr>
        <p:txBody>
          <a:bodyPr>
            <a:spAutoFit/>
          </a:bodyPr>
          <a:lstStyle/>
          <a:p>
            <a:r>
              <a:rPr lang="hu-HU" sz="1600">
                <a:latin typeface="Times New Roman" pitchFamily="18" charset="0"/>
              </a:rPr>
              <a:t>4. Kisebbíts</a:t>
            </a:r>
          </a:p>
          <a:p>
            <a:r>
              <a:rPr lang="hu-HU" sz="1600">
                <a:latin typeface="Times New Roman" pitchFamily="18" charset="0"/>
              </a:rPr>
              <a:t>5. Túlozz</a:t>
            </a:r>
          </a:p>
          <a:p>
            <a:r>
              <a:rPr lang="hu-HU" sz="1600">
                <a:latin typeface="Times New Roman" pitchFamily="18" charset="0"/>
              </a:rPr>
              <a:t>6. Alkalmazz tautológiát (ne mondj semmi újat, pl. 5+5=10</a:t>
            </a:r>
            <a:endParaRPr lang="en-GB" sz="1600">
              <a:latin typeface="Times New Roman" pitchFamily="18" charset="0"/>
            </a:endParaRPr>
          </a:p>
        </p:txBody>
      </p:sp>
      <p:sp>
        <p:nvSpPr>
          <p:cNvPr id="53260" name="Text Box 12"/>
          <p:cNvSpPr txBox="1">
            <a:spLocks noChangeArrowheads="1"/>
          </p:cNvSpPr>
          <p:nvPr/>
        </p:nvSpPr>
        <p:spPr bwMode="auto">
          <a:xfrm>
            <a:off x="5651500" y="2997200"/>
            <a:ext cx="2465388" cy="1069975"/>
          </a:xfrm>
          <a:prstGeom prst="rect">
            <a:avLst/>
          </a:prstGeom>
          <a:noFill/>
          <a:ln w="9525">
            <a:noFill/>
            <a:miter lim="800000"/>
            <a:headEnd/>
            <a:tailEnd/>
          </a:ln>
        </p:spPr>
        <p:txBody>
          <a:bodyPr wrap="none">
            <a:spAutoFit/>
          </a:bodyPr>
          <a:lstStyle/>
          <a:p>
            <a:r>
              <a:rPr lang="hu-HU" sz="1600">
                <a:latin typeface="Times New Roman" pitchFamily="18" charset="0"/>
              </a:rPr>
              <a:t>7. Alkalmazz ellentmondást</a:t>
            </a:r>
          </a:p>
          <a:p>
            <a:r>
              <a:rPr lang="hu-HU" sz="1600">
                <a:latin typeface="Times New Roman" pitchFamily="18" charset="0"/>
              </a:rPr>
              <a:t>8. Légy gunyoros</a:t>
            </a:r>
          </a:p>
          <a:p>
            <a:r>
              <a:rPr lang="hu-HU" sz="1600">
                <a:latin typeface="Times New Roman" pitchFamily="18" charset="0"/>
              </a:rPr>
              <a:t>9. Alkalmazz metaforát</a:t>
            </a:r>
          </a:p>
          <a:p>
            <a:r>
              <a:rPr lang="hu-HU" sz="1600">
                <a:latin typeface="Times New Roman" pitchFamily="18" charset="0"/>
              </a:rPr>
              <a:t>10. Szónoki kérdés</a:t>
            </a:r>
            <a:endParaRPr lang="en-GB" sz="1600">
              <a:latin typeface="Times New Roman" pitchFamily="18" charset="0"/>
            </a:endParaRPr>
          </a:p>
        </p:txBody>
      </p:sp>
      <p:sp>
        <p:nvSpPr>
          <p:cNvPr id="53261" name="Text Box 13"/>
          <p:cNvSpPr txBox="1">
            <a:spLocks noChangeArrowheads="1"/>
          </p:cNvSpPr>
          <p:nvPr/>
        </p:nvSpPr>
        <p:spPr bwMode="auto">
          <a:xfrm>
            <a:off x="5638800" y="4648200"/>
            <a:ext cx="2203450" cy="1314450"/>
          </a:xfrm>
          <a:prstGeom prst="rect">
            <a:avLst/>
          </a:prstGeom>
          <a:noFill/>
          <a:ln w="9525">
            <a:noFill/>
            <a:miter lim="800000"/>
            <a:headEnd/>
            <a:tailEnd/>
          </a:ln>
        </p:spPr>
        <p:txBody>
          <a:bodyPr wrap="none">
            <a:spAutoFit/>
          </a:bodyPr>
          <a:lstStyle/>
          <a:p>
            <a:r>
              <a:rPr lang="hu-HU" sz="1600">
                <a:latin typeface="Times New Roman" pitchFamily="18" charset="0"/>
              </a:rPr>
              <a:t>11. Légy kétértelmű</a:t>
            </a:r>
          </a:p>
          <a:p>
            <a:r>
              <a:rPr lang="hu-HU" sz="1600">
                <a:latin typeface="Times New Roman" pitchFamily="18" charset="0"/>
              </a:rPr>
              <a:t>12. Légy homályos</a:t>
            </a:r>
          </a:p>
          <a:p>
            <a:r>
              <a:rPr lang="hu-HU" sz="1600">
                <a:latin typeface="Times New Roman" pitchFamily="18" charset="0"/>
              </a:rPr>
              <a:t>13. Általánosíts túl</a:t>
            </a:r>
          </a:p>
          <a:p>
            <a:r>
              <a:rPr lang="hu-HU" sz="1600">
                <a:latin typeface="Times New Roman" pitchFamily="18" charset="0"/>
              </a:rPr>
              <a:t>14. Távolítsd H-t</a:t>
            </a:r>
          </a:p>
          <a:p>
            <a:r>
              <a:rPr lang="hu-HU" sz="1600">
                <a:latin typeface="Times New Roman" pitchFamily="18" charset="0"/>
              </a:rPr>
              <a:t>15. Alkalmazz kihagyást</a:t>
            </a:r>
            <a:endParaRPr lang="en-GB" sz="1600">
              <a:latin typeface="Times New Roman" pitchFamily="18" charset="0"/>
            </a:endParaRPr>
          </a:p>
        </p:txBody>
      </p:sp>
      <p:sp>
        <p:nvSpPr>
          <p:cNvPr id="53262" name="Line 14"/>
          <p:cNvSpPr>
            <a:spLocks noChangeShapeType="1"/>
          </p:cNvSpPr>
          <p:nvPr/>
        </p:nvSpPr>
        <p:spPr bwMode="auto">
          <a:xfrm flipV="1">
            <a:off x="1371600" y="2743200"/>
            <a:ext cx="457200" cy="685800"/>
          </a:xfrm>
          <a:prstGeom prst="line">
            <a:avLst/>
          </a:prstGeom>
          <a:noFill/>
          <a:ln w="9525">
            <a:solidFill>
              <a:schemeClr val="tx1"/>
            </a:solidFill>
            <a:round/>
            <a:headEnd/>
            <a:tailEnd type="triangle" w="med" len="med"/>
          </a:ln>
        </p:spPr>
        <p:txBody>
          <a:bodyPr/>
          <a:lstStyle/>
          <a:p>
            <a:endParaRPr lang="hu-HU"/>
          </a:p>
        </p:txBody>
      </p:sp>
      <p:sp>
        <p:nvSpPr>
          <p:cNvPr id="53263" name="Line 15"/>
          <p:cNvSpPr>
            <a:spLocks noChangeShapeType="1"/>
          </p:cNvSpPr>
          <p:nvPr/>
        </p:nvSpPr>
        <p:spPr bwMode="auto">
          <a:xfrm>
            <a:off x="1371600" y="3810000"/>
            <a:ext cx="457200" cy="1295400"/>
          </a:xfrm>
          <a:prstGeom prst="line">
            <a:avLst/>
          </a:prstGeom>
          <a:noFill/>
          <a:ln w="9525">
            <a:solidFill>
              <a:schemeClr val="tx1"/>
            </a:solidFill>
            <a:round/>
            <a:headEnd/>
            <a:tailEnd type="triangle" w="med" len="med"/>
          </a:ln>
        </p:spPr>
        <p:txBody>
          <a:bodyPr/>
          <a:lstStyle/>
          <a:p>
            <a:endParaRPr lang="hu-HU"/>
          </a:p>
        </p:txBody>
      </p:sp>
      <p:sp>
        <p:nvSpPr>
          <p:cNvPr id="53264" name="Line 16"/>
          <p:cNvSpPr>
            <a:spLocks noChangeShapeType="1"/>
          </p:cNvSpPr>
          <p:nvPr/>
        </p:nvSpPr>
        <p:spPr bwMode="auto">
          <a:xfrm flipV="1">
            <a:off x="2667000" y="1676400"/>
            <a:ext cx="838200" cy="838200"/>
          </a:xfrm>
          <a:prstGeom prst="line">
            <a:avLst/>
          </a:prstGeom>
          <a:noFill/>
          <a:ln w="9525">
            <a:solidFill>
              <a:schemeClr val="tx1"/>
            </a:solidFill>
            <a:round/>
            <a:headEnd/>
            <a:tailEnd type="triangle" w="med" len="med"/>
          </a:ln>
        </p:spPr>
        <p:txBody>
          <a:bodyPr/>
          <a:lstStyle/>
          <a:p>
            <a:endParaRPr lang="hu-HU"/>
          </a:p>
        </p:txBody>
      </p:sp>
      <p:sp>
        <p:nvSpPr>
          <p:cNvPr id="53265" name="Line 17"/>
          <p:cNvSpPr>
            <a:spLocks noChangeShapeType="1"/>
          </p:cNvSpPr>
          <p:nvPr/>
        </p:nvSpPr>
        <p:spPr bwMode="auto">
          <a:xfrm>
            <a:off x="2667000" y="2514600"/>
            <a:ext cx="914400" cy="0"/>
          </a:xfrm>
          <a:prstGeom prst="line">
            <a:avLst/>
          </a:prstGeom>
          <a:noFill/>
          <a:ln w="9525">
            <a:solidFill>
              <a:schemeClr val="tx1"/>
            </a:solidFill>
            <a:round/>
            <a:headEnd/>
            <a:tailEnd type="triangle" w="med" len="med"/>
          </a:ln>
        </p:spPr>
        <p:txBody>
          <a:bodyPr/>
          <a:lstStyle/>
          <a:p>
            <a:endParaRPr lang="hu-HU"/>
          </a:p>
        </p:txBody>
      </p:sp>
      <p:sp>
        <p:nvSpPr>
          <p:cNvPr id="53266" name="Line 18"/>
          <p:cNvSpPr>
            <a:spLocks noChangeShapeType="1"/>
          </p:cNvSpPr>
          <p:nvPr/>
        </p:nvSpPr>
        <p:spPr bwMode="auto">
          <a:xfrm>
            <a:off x="2667000" y="2514600"/>
            <a:ext cx="914400" cy="762000"/>
          </a:xfrm>
          <a:prstGeom prst="line">
            <a:avLst/>
          </a:prstGeom>
          <a:noFill/>
          <a:ln w="9525">
            <a:solidFill>
              <a:schemeClr val="tx1"/>
            </a:solidFill>
            <a:round/>
            <a:headEnd/>
            <a:tailEnd type="triangle" w="med" len="med"/>
          </a:ln>
        </p:spPr>
        <p:txBody>
          <a:bodyPr/>
          <a:lstStyle/>
          <a:p>
            <a:endParaRPr lang="hu-HU"/>
          </a:p>
        </p:txBody>
      </p:sp>
      <p:sp>
        <p:nvSpPr>
          <p:cNvPr id="53267" name="Line 19"/>
          <p:cNvSpPr>
            <a:spLocks noChangeShapeType="1"/>
          </p:cNvSpPr>
          <p:nvPr/>
        </p:nvSpPr>
        <p:spPr bwMode="auto">
          <a:xfrm>
            <a:off x="3352800" y="5257800"/>
            <a:ext cx="304800" cy="0"/>
          </a:xfrm>
          <a:prstGeom prst="line">
            <a:avLst/>
          </a:prstGeom>
          <a:noFill/>
          <a:ln w="9525">
            <a:solidFill>
              <a:schemeClr val="tx1"/>
            </a:solidFill>
            <a:round/>
            <a:headEnd/>
            <a:tailEnd type="triangle" w="med" len="med"/>
          </a:ln>
        </p:spPr>
        <p:txBody>
          <a:bodyPr/>
          <a:lstStyle/>
          <a:p>
            <a:endParaRPr lang="hu-HU"/>
          </a:p>
        </p:txBody>
      </p:sp>
      <p:sp>
        <p:nvSpPr>
          <p:cNvPr id="53268" name="Line 20"/>
          <p:cNvSpPr>
            <a:spLocks noChangeShapeType="1"/>
          </p:cNvSpPr>
          <p:nvPr/>
        </p:nvSpPr>
        <p:spPr bwMode="auto">
          <a:xfrm flipV="1">
            <a:off x="5105400" y="1143000"/>
            <a:ext cx="457200" cy="381000"/>
          </a:xfrm>
          <a:prstGeom prst="line">
            <a:avLst/>
          </a:prstGeom>
          <a:noFill/>
          <a:ln w="9525">
            <a:solidFill>
              <a:schemeClr val="tx1"/>
            </a:solidFill>
            <a:round/>
            <a:headEnd/>
            <a:tailEnd type="triangle" w="med" len="med"/>
          </a:ln>
        </p:spPr>
        <p:txBody>
          <a:bodyPr/>
          <a:lstStyle/>
          <a:p>
            <a:endParaRPr lang="hu-HU"/>
          </a:p>
        </p:txBody>
      </p:sp>
      <p:sp>
        <p:nvSpPr>
          <p:cNvPr id="53269" name="Line 21"/>
          <p:cNvSpPr>
            <a:spLocks noChangeShapeType="1"/>
          </p:cNvSpPr>
          <p:nvPr/>
        </p:nvSpPr>
        <p:spPr bwMode="auto">
          <a:xfrm flipV="1">
            <a:off x="5105400" y="1371600"/>
            <a:ext cx="533400" cy="152400"/>
          </a:xfrm>
          <a:prstGeom prst="line">
            <a:avLst/>
          </a:prstGeom>
          <a:noFill/>
          <a:ln w="9525">
            <a:solidFill>
              <a:schemeClr val="tx1"/>
            </a:solidFill>
            <a:round/>
            <a:headEnd/>
            <a:tailEnd type="triangle" w="med" len="med"/>
          </a:ln>
        </p:spPr>
        <p:txBody>
          <a:bodyPr/>
          <a:lstStyle/>
          <a:p>
            <a:endParaRPr lang="hu-HU"/>
          </a:p>
        </p:txBody>
      </p:sp>
      <p:sp>
        <p:nvSpPr>
          <p:cNvPr id="53270" name="Line 22"/>
          <p:cNvSpPr>
            <a:spLocks noChangeShapeType="1"/>
          </p:cNvSpPr>
          <p:nvPr/>
        </p:nvSpPr>
        <p:spPr bwMode="auto">
          <a:xfrm>
            <a:off x="5105400" y="1524000"/>
            <a:ext cx="457200" cy="76200"/>
          </a:xfrm>
          <a:prstGeom prst="line">
            <a:avLst/>
          </a:prstGeom>
          <a:noFill/>
          <a:ln w="9525">
            <a:solidFill>
              <a:schemeClr val="tx1"/>
            </a:solidFill>
            <a:round/>
            <a:headEnd/>
            <a:tailEnd type="triangle" w="med" len="med"/>
          </a:ln>
        </p:spPr>
        <p:txBody>
          <a:bodyPr/>
          <a:lstStyle/>
          <a:p>
            <a:endParaRPr lang="hu-HU"/>
          </a:p>
        </p:txBody>
      </p:sp>
      <p:sp>
        <p:nvSpPr>
          <p:cNvPr id="53271" name="Line 23"/>
          <p:cNvSpPr>
            <a:spLocks noChangeShapeType="1"/>
          </p:cNvSpPr>
          <p:nvPr/>
        </p:nvSpPr>
        <p:spPr bwMode="auto">
          <a:xfrm flipV="1">
            <a:off x="5257800" y="2209800"/>
            <a:ext cx="381000" cy="304800"/>
          </a:xfrm>
          <a:prstGeom prst="line">
            <a:avLst/>
          </a:prstGeom>
          <a:noFill/>
          <a:ln w="9525">
            <a:solidFill>
              <a:schemeClr val="tx1"/>
            </a:solidFill>
            <a:round/>
            <a:headEnd/>
            <a:tailEnd type="triangle" w="med" len="med"/>
          </a:ln>
        </p:spPr>
        <p:txBody>
          <a:bodyPr/>
          <a:lstStyle/>
          <a:p>
            <a:endParaRPr lang="hu-HU"/>
          </a:p>
        </p:txBody>
      </p:sp>
      <p:sp>
        <p:nvSpPr>
          <p:cNvPr id="53272" name="Line 24"/>
          <p:cNvSpPr>
            <a:spLocks noChangeShapeType="1"/>
          </p:cNvSpPr>
          <p:nvPr/>
        </p:nvSpPr>
        <p:spPr bwMode="auto">
          <a:xfrm flipV="1">
            <a:off x="5257800" y="2438400"/>
            <a:ext cx="381000" cy="76200"/>
          </a:xfrm>
          <a:prstGeom prst="line">
            <a:avLst/>
          </a:prstGeom>
          <a:noFill/>
          <a:ln w="9525">
            <a:solidFill>
              <a:schemeClr val="tx1"/>
            </a:solidFill>
            <a:round/>
            <a:headEnd/>
            <a:tailEnd type="triangle" w="med" len="med"/>
          </a:ln>
        </p:spPr>
        <p:txBody>
          <a:bodyPr/>
          <a:lstStyle/>
          <a:p>
            <a:endParaRPr lang="hu-HU"/>
          </a:p>
        </p:txBody>
      </p:sp>
      <p:sp>
        <p:nvSpPr>
          <p:cNvPr id="53273" name="Line 25"/>
          <p:cNvSpPr>
            <a:spLocks noChangeShapeType="1"/>
          </p:cNvSpPr>
          <p:nvPr/>
        </p:nvSpPr>
        <p:spPr bwMode="auto">
          <a:xfrm>
            <a:off x="5257800" y="2514600"/>
            <a:ext cx="457200" cy="152400"/>
          </a:xfrm>
          <a:prstGeom prst="line">
            <a:avLst/>
          </a:prstGeom>
          <a:noFill/>
          <a:ln w="9525">
            <a:solidFill>
              <a:schemeClr val="tx1"/>
            </a:solidFill>
            <a:round/>
            <a:headEnd/>
            <a:tailEnd type="triangle" w="med" len="med"/>
          </a:ln>
        </p:spPr>
        <p:txBody>
          <a:bodyPr/>
          <a:lstStyle/>
          <a:p>
            <a:endParaRPr lang="hu-HU"/>
          </a:p>
        </p:txBody>
      </p:sp>
      <p:sp>
        <p:nvSpPr>
          <p:cNvPr id="53274" name="Line 26"/>
          <p:cNvSpPr>
            <a:spLocks noChangeShapeType="1"/>
          </p:cNvSpPr>
          <p:nvPr/>
        </p:nvSpPr>
        <p:spPr bwMode="auto">
          <a:xfrm flipV="1">
            <a:off x="5105400" y="3048000"/>
            <a:ext cx="533400" cy="304800"/>
          </a:xfrm>
          <a:prstGeom prst="line">
            <a:avLst/>
          </a:prstGeom>
          <a:noFill/>
          <a:ln w="9525">
            <a:solidFill>
              <a:schemeClr val="tx1"/>
            </a:solidFill>
            <a:round/>
            <a:headEnd/>
            <a:tailEnd type="triangle" w="med" len="med"/>
          </a:ln>
        </p:spPr>
        <p:txBody>
          <a:bodyPr/>
          <a:lstStyle/>
          <a:p>
            <a:endParaRPr lang="hu-HU"/>
          </a:p>
        </p:txBody>
      </p:sp>
      <p:sp>
        <p:nvSpPr>
          <p:cNvPr id="53275" name="Line 27"/>
          <p:cNvSpPr>
            <a:spLocks noChangeShapeType="1"/>
          </p:cNvSpPr>
          <p:nvPr/>
        </p:nvSpPr>
        <p:spPr bwMode="auto">
          <a:xfrm flipV="1">
            <a:off x="5105400" y="3276600"/>
            <a:ext cx="533400" cy="76200"/>
          </a:xfrm>
          <a:prstGeom prst="line">
            <a:avLst/>
          </a:prstGeom>
          <a:noFill/>
          <a:ln w="9525">
            <a:solidFill>
              <a:schemeClr val="tx1"/>
            </a:solidFill>
            <a:round/>
            <a:headEnd/>
            <a:tailEnd type="triangle" w="med" len="med"/>
          </a:ln>
        </p:spPr>
        <p:txBody>
          <a:bodyPr/>
          <a:lstStyle/>
          <a:p>
            <a:endParaRPr lang="hu-HU"/>
          </a:p>
        </p:txBody>
      </p:sp>
      <p:sp>
        <p:nvSpPr>
          <p:cNvPr id="53276" name="Line 28"/>
          <p:cNvSpPr>
            <a:spLocks noChangeShapeType="1"/>
          </p:cNvSpPr>
          <p:nvPr/>
        </p:nvSpPr>
        <p:spPr bwMode="auto">
          <a:xfrm>
            <a:off x="5181600" y="3352800"/>
            <a:ext cx="457200" cy="152400"/>
          </a:xfrm>
          <a:prstGeom prst="line">
            <a:avLst/>
          </a:prstGeom>
          <a:noFill/>
          <a:ln w="9525">
            <a:solidFill>
              <a:schemeClr val="tx1"/>
            </a:solidFill>
            <a:round/>
            <a:headEnd/>
            <a:tailEnd type="triangle" w="med" len="med"/>
          </a:ln>
        </p:spPr>
        <p:txBody>
          <a:bodyPr/>
          <a:lstStyle/>
          <a:p>
            <a:endParaRPr lang="hu-HU"/>
          </a:p>
        </p:txBody>
      </p:sp>
      <p:sp>
        <p:nvSpPr>
          <p:cNvPr id="53277" name="Line 29"/>
          <p:cNvSpPr>
            <a:spLocks noChangeShapeType="1"/>
          </p:cNvSpPr>
          <p:nvPr/>
        </p:nvSpPr>
        <p:spPr bwMode="auto">
          <a:xfrm>
            <a:off x="5181600" y="3352800"/>
            <a:ext cx="457200" cy="381000"/>
          </a:xfrm>
          <a:prstGeom prst="line">
            <a:avLst/>
          </a:prstGeom>
          <a:noFill/>
          <a:ln w="9525">
            <a:solidFill>
              <a:schemeClr val="tx1"/>
            </a:solidFill>
            <a:round/>
            <a:headEnd/>
            <a:tailEnd type="triangle" w="med" len="med"/>
          </a:ln>
        </p:spPr>
        <p:txBody>
          <a:bodyPr/>
          <a:lstStyle/>
          <a:p>
            <a:endParaRPr lang="hu-HU"/>
          </a:p>
        </p:txBody>
      </p:sp>
      <p:sp>
        <p:nvSpPr>
          <p:cNvPr id="53278" name="Line 30"/>
          <p:cNvSpPr>
            <a:spLocks noChangeShapeType="1"/>
          </p:cNvSpPr>
          <p:nvPr/>
        </p:nvSpPr>
        <p:spPr bwMode="auto">
          <a:xfrm flipV="1">
            <a:off x="4800600" y="4876800"/>
            <a:ext cx="838200" cy="381000"/>
          </a:xfrm>
          <a:prstGeom prst="line">
            <a:avLst/>
          </a:prstGeom>
          <a:noFill/>
          <a:ln w="9525">
            <a:solidFill>
              <a:schemeClr val="tx1"/>
            </a:solidFill>
            <a:round/>
            <a:headEnd/>
            <a:tailEnd type="triangle" w="med" len="med"/>
          </a:ln>
        </p:spPr>
        <p:txBody>
          <a:bodyPr/>
          <a:lstStyle/>
          <a:p>
            <a:endParaRPr lang="hu-HU"/>
          </a:p>
        </p:txBody>
      </p:sp>
      <p:sp>
        <p:nvSpPr>
          <p:cNvPr id="53279" name="Line 31"/>
          <p:cNvSpPr>
            <a:spLocks noChangeShapeType="1"/>
          </p:cNvSpPr>
          <p:nvPr/>
        </p:nvSpPr>
        <p:spPr bwMode="auto">
          <a:xfrm flipV="1">
            <a:off x="4800600" y="5029200"/>
            <a:ext cx="838200" cy="228600"/>
          </a:xfrm>
          <a:prstGeom prst="line">
            <a:avLst/>
          </a:prstGeom>
          <a:noFill/>
          <a:ln w="9525">
            <a:solidFill>
              <a:schemeClr val="tx1"/>
            </a:solidFill>
            <a:round/>
            <a:headEnd/>
            <a:tailEnd type="triangle" w="med" len="med"/>
          </a:ln>
        </p:spPr>
        <p:txBody>
          <a:bodyPr/>
          <a:lstStyle/>
          <a:p>
            <a:endParaRPr lang="hu-HU"/>
          </a:p>
        </p:txBody>
      </p:sp>
      <p:sp>
        <p:nvSpPr>
          <p:cNvPr id="53280" name="Line 32"/>
          <p:cNvSpPr>
            <a:spLocks noChangeShapeType="1"/>
          </p:cNvSpPr>
          <p:nvPr/>
        </p:nvSpPr>
        <p:spPr bwMode="auto">
          <a:xfrm>
            <a:off x="4800600" y="5257800"/>
            <a:ext cx="838200" cy="76200"/>
          </a:xfrm>
          <a:prstGeom prst="line">
            <a:avLst/>
          </a:prstGeom>
          <a:noFill/>
          <a:ln w="9525">
            <a:solidFill>
              <a:schemeClr val="tx1"/>
            </a:solidFill>
            <a:round/>
            <a:headEnd/>
            <a:tailEnd type="triangle" w="med" len="med"/>
          </a:ln>
        </p:spPr>
        <p:txBody>
          <a:bodyPr/>
          <a:lstStyle/>
          <a:p>
            <a:endParaRPr lang="hu-HU"/>
          </a:p>
        </p:txBody>
      </p:sp>
      <p:sp>
        <p:nvSpPr>
          <p:cNvPr id="53281" name="Line 33"/>
          <p:cNvSpPr>
            <a:spLocks noChangeShapeType="1"/>
          </p:cNvSpPr>
          <p:nvPr/>
        </p:nvSpPr>
        <p:spPr bwMode="auto">
          <a:xfrm>
            <a:off x="4800600" y="5257800"/>
            <a:ext cx="838200" cy="304800"/>
          </a:xfrm>
          <a:prstGeom prst="line">
            <a:avLst/>
          </a:prstGeom>
          <a:noFill/>
          <a:ln w="9525">
            <a:solidFill>
              <a:schemeClr val="tx1"/>
            </a:solidFill>
            <a:round/>
            <a:headEnd/>
            <a:tailEnd type="triangle" w="med" len="med"/>
          </a:ln>
        </p:spPr>
        <p:txBody>
          <a:bodyPr/>
          <a:lstStyle/>
          <a:p>
            <a:endParaRPr lang="hu-HU"/>
          </a:p>
        </p:txBody>
      </p:sp>
      <p:sp>
        <p:nvSpPr>
          <p:cNvPr id="53282" name="Line 34"/>
          <p:cNvSpPr>
            <a:spLocks noChangeShapeType="1"/>
          </p:cNvSpPr>
          <p:nvPr/>
        </p:nvSpPr>
        <p:spPr bwMode="auto">
          <a:xfrm>
            <a:off x="4800600" y="5257800"/>
            <a:ext cx="838200" cy="533400"/>
          </a:xfrm>
          <a:prstGeom prst="line">
            <a:avLst/>
          </a:prstGeom>
          <a:noFill/>
          <a:ln w="9525">
            <a:solidFill>
              <a:schemeClr val="tx1"/>
            </a:solidFill>
            <a:round/>
            <a:headEnd/>
            <a:tailEnd type="triangle" w="med" len="med"/>
          </a:ln>
        </p:spPr>
        <p:txBody>
          <a:bodyPr/>
          <a:lstStyle/>
          <a:p>
            <a:endParaRPr lang="hu-HU"/>
          </a:p>
        </p:txBody>
      </p:sp>
      <p:pic>
        <p:nvPicPr>
          <p:cNvPr id="53283" name="Kép 6" descr="cooltext481927147.png"/>
          <p:cNvPicPr>
            <a:picLocks noChangeAspect="1"/>
          </p:cNvPicPr>
          <p:nvPr/>
        </p:nvPicPr>
        <p:blipFill>
          <a:blip r:embed="rId2" cstate="print"/>
          <a:srcRect/>
          <a:stretch>
            <a:fillRect/>
          </a:stretch>
        </p:blipFill>
        <p:spPr bwMode="auto">
          <a:xfrm>
            <a:off x="7812088" y="260350"/>
            <a:ext cx="1085850" cy="1504950"/>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
  <a:themeElements>
    <a:clrScheme name="Modul">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té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3769</TotalTime>
  <Words>2511</Words>
  <Application>Microsoft Office PowerPoint</Application>
  <PresentationFormat>Diavetítés a képernyőre (4:3 oldalarány)</PresentationFormat>
  <Paragraphs>484</Paragraphs>
  <Slides>45</Slides>
  <Notes>3</Notes>
  <HiddenSlides>0</HiddenSlides>
  <MMClips>0</MMClips>
  <ScaleCrop>false</ScaleCrop>
  <HeadingPairs>
    <vt:vector size="6" baseType="variant">
      <vt:variant>
        <vt:lpstr>Használt betűtípusok</vt:lpstr>
      </vt:variant>
      <vt:variant>
        <vt:i4>10</vt:i4>
      </vt:variant>
      <vt:variant>
        <vt:lpstr>Téma</vt:lpstr>
      </vt:variant>
      <vt:variant>
        <vt:i4>1</vt:i4>
      </vt:variant>
      <vt:variant>
        <vt:lpstr>Diacímek</vt:lpstr>
      </vt:variant>
      <vt:variant>
        <vt:i4>45</vt:i4>
      </vt:variant>
    </vt:vector>
  </HeadingPairs>
  <TitlesOfParts>
    <vt:vector size="56" baseType="lpstr">
      <vt:lpstr>Tahoma</vt:lpstr>
      <vt:lpstr>Arial</vt:lpstr>
      <vt:lpstr>Corbel</vt:lpstr>
      <vt:lpstr>Wingdings 2</vt:lpstr>
      <vt:lpstr>Wingdings</vt:lpstr>
      <vt:lpstr>Wingdings 3</vt:lpstr>
      <vt:lpstr>Garamond</vt:lpstr>
      <vt:lpstr>Times New Roman</vt:lpstr>
      <vt:lpstr>Arial Unicode MS</vt:lpstr>
      <vt:lpstr>H-Times New Roman</vt:lpstr>
      <vt:lpstr>Modul</vt:lpstr>
      <vt:lpstr>BESZÉDAKTUS-ELMÉLET</vt:lpstr>
      <vt:lpstr>Beszédaktusok elmélete és gyakorlata tanulásának indokoltsága a coachingban</vt:lpstr>
      <vt:lpstr>Két irányban fogunk haladni</vt:lpstr>
      <vt:lpstr>I. Alapok</vt:lpstr>
      <vt:lpstr>Szófelhő 1. Mit tanulunk meg?</vt:lpstr>
      <vt:lpstr>Megnyilatkozások</vt:lpstr>
      <vt:lpstr>Semmit sem teszünk, mégis cselekszünk</vt:lpstr>
      <vt:lpstr>Semmit sem teszünk, mégis cselekszünk</vt:lpstr>
      <vt:lpstr>BESZÉDAKTUSOKRÓL</vt:lpstr>
      <vt:lpstr>Beszédaktusok</vt:lpstr>
      <vt:lpstr>Pragmatikai szemlélet  </vt:lpstr>
      <vt:lpstr>Pragmatika  </vt:lpstr>
      <vt:lpstr>Beszédaktusok</vt:lpstr>
      <vt:lpstr>Pragmatikai elköteleződések</vt:lpstr>
      <vt:lpstr>Beszédaktusok jelzései</vt:lpstr>
      <vt:lpstr>16. dia</vt:lpstr>
      <vt:lpstr>Illokúció és perlokúció</vt:lpstr>
      <vt:lpstr>Illokúció és perlokúció 2.</vt:lpstr>
      <vt:lpstr>19. dia</vt:lpstr>
      <vt:lpstr>A beszédaktusok  érvényességi feltételei</vt:lpstr>
      <vt:lpstr>A beszédaktusok  sikerességi feltételei</vt:lpstr>
      <vt:lpstr>Illokúciós lényegek</vt:lpstr>
      <vt:lpstr>II. Osztályozások és egyben az érdekességek</vt:lpstr>
      <vt:lpstr>Szófelhő 2. Mit tanulunk meg?</vt:lpstr>
      <vt:lpstr>Austin osztályozása </vt:lpstr>
      <vt:lpstr>Austin osztályozása  2.</vt:lpstr>
      <vt:lpstr>Searle tipológiája F. Flores ezt használja! </vt:lpstr>
      <vt:lpstr>Searle tipológiája 2. F. Flores ezt használja! </vt:lpstr>
      <vt:lpstr>Searle tipológiája 4. F. Flores ezt használja! </vt:lpstr>
      <vt:lpstr>Searle tipológiája 4. F. Flores ezt használja! </vt:lpstr>
      <vt:lpstr>Searle tipológiája 5. F. Flores ezt használja! </vt:lpstr>
      <vt:lpstr>Searle tipológiája 6. F. Flores ezt használja! </vt:lpstr>
      <vt:lpstr>Fraser tipológiája </vt:lpstr>
      <vt:lpstr>III. Udvariassági stratégiák (Goffmann)</vt:lpstr>
      <vt:lpstr>Szófelhő 3. Mit tanulunk meg?</vt:lpstr>
      <vt:lpstr>Homlokzati igények</vt:lpstr>
      <vt:lpstr>A stratégia kiválasztását befolyásoló dimenziók</vt:lpstr>
      <vt:lpstr>Alapfogalmak</vt:lpstr>
      <vt:lpstr>Alapfogalmak</vt:lpstr>
      <vt:lpstr>Alapfogalmak</vt:lpstr>
      <vt:lpstr>Alapfogalmak</vt:lpstr>
      <vt:lpstr>A homlokzatfenyegetés stratégiái</vt:lpstr>
      <vt:lpstr>A pozitív udvariasság stratégiái</vt:lpstr>
      <vt:lpstr>A negatív udvariasság stratégiái</vt:lpstr>
      <vt:lpstr>Mikrofon mellé stratégiák</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dia</dc:title>
  <dc:creator>-</dc:creator>
  <cp:lastModifiedBy>kriszti</cp:lastModifiedBy>
  <cp:revision>479</cp:revision>
  <dcterms:created xsi:type="dcterms:W3CDTF">2004-12-11T15:52:33Z</dcterms:created>
  <dcterms:modified xsi:type="dcterms:W3CDTF">2011-04-13T22:35:43Z</dcterms:modified>
</cp:coreProperties>
</file>