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71" r:id="rId14"/>
    <p:sldId id="272" r:id="rId15"/>
    <p:sldId id="273" r:id="rId16"/>
    <p:sldId id="268" r:id="rId17"/>
    <p:sldId id="266" r:id="rId18"/>
    <p:sldId id="267" r:id="rId19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41" d="100"/>
          <a:sy n="41" d="100"/>
        </p:scale>
        <p:origin x="-7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10" name="Group 10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25602" name="Rectangle 2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 sz="2400">
                <a:latin typeface="Times New Roman" pitchFamily="18" charset="0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 sz="2400">
                <a:latin typeface="Times New Roman" pitchFamily="18" charset="0"/>
              </a:endParaRPr>
            </a:p>
          </p:txBody>
        </p:sp>
        <p:sp>
          <p:nvSpPr>
            <p:cNvPr id="25609" name="Line 9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u-HU"/>
            </a:p>
          </p:txBody>
        </p:sp>
      </p:grpSp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E731F85-04A2-4A17-8A75-71430BD1381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0427B-08DE-4D1D-9C06-3012A173DFAD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85CDC-AB4D-4142-94F3-28A9549D21EF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B10D9-3B03-47EF-B60F-BF9D5734E59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79AAD-427C-47B0-8908-D2F7AD8A8E8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6BE51-0813-4426-A1B2-94B5B74AB65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889C9-B08A-4A07-8D65-BA89266E498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7769F-35A8-488D-9D89-58866C4F28D0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D673A-EF8D-494D-90CC-8F101AA1904B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70D38-9DA9-4E18-AF09-BF74020B414C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B51D0-69B5-442E-BF1C-D7B9C05B031E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04" name="Group 28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24578" name="Rectangle 2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 sz="2400">
                <a:latin typeface="Times New Roman" pitchFamily="18" charset="0"/>
              </a:endParaRPr>
            </a:p>
          </p:txBody>
        </p:sp>
        <p:sp>
          <p:nvSpPr>
            <p:cNvPr id="24579" name="Rectangle 3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hu-HU" sz="2400">
                <a:latin typeface="Times New Roman" pitchFamily="18" charset="0"/>
              </a:endParaRPr>
            </a:p>
          </p:txBody>
        </p:sp>
        <p:sp>
          <p:nvSpPr>
            <p:cNvPr id="24585" name="Line 9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hu-H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hu-HU"/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FA8C23B-97E0-4F79-8AE3-52942E62FA9E}" type="slidenum">
              <a:rPr lang="hu-HU"/>
              <a:pPr/>
              <a:t>‹#›</a:t>
            </a:fld>
            <a:endParaRPr lang="hu-H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oachok.ning.com/" TargetMode="External"/><Relationship Id="rId2" Type="http://schemas.openxmlformats.org/officeDocument/2006/relationships/hyperlink" Target="http://coachkepzes.szervezetepites.h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ntofaktura.h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hu-HU" sz="2400" dirty="0" smtClean="0"/>
              <a:t>Magyar Coachszövetség Közhasznú Alapítvány</a:t>
            </a: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800" b="1" dirty="0" smtClean="0"/>
              <a:t>Párkapcsolati és válási </a:t>
            </a:r>
            <a:r>
              <a:rPr lang="hu-HU" sz="2800" b="1" dirty="0" err="1" smtClean="0"/>
              <a:t>mediáció</a:t>
            </a:r>
            <a:r>
              <a:rPr lang="hu-HU" sz="2800" b="1" dirty="0" smtClean="0"/>
              <a:t> és kezdő </a:t>
            </a:r>
            <a:r>
              <a:rPr lang="hu-HU" sz="2800" b="1" smtClean="0"/>
              <a:t>coaching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/>
              <a:t>Kreatív destrukció</a:t>
            </a:r>
          </a:p>
        </p:txBody>
      </p:sp>
      <p:sp>
        <p:nvSpPr>
          <p:cNvPr id="4" name="Szövegdoboz 3"/>
          <p:cNvSpPr txBox="1">
            <a:spLocks noChangeArrowheads="1"/>
          </p:cNvSpPr>
          <p:nvPr/>
        </p:nvSpPr>
        <p:spPr bwMode="auto">
          <a:xfrm>
            <a:off x="642910" y="4286256"/>
            <a:ext cx="7858125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hu-HU" sz="1600" dirty="0">
              <a:latin typeface="Garamond" pitchFamily="18" charset="0"/>
              <a:hlinkClick r:id="rId2"/>
            </a:endParaRPr>
          </a:p>
          <a:p>
            <a:pPr algn="ctr"/>
            <a:r>
              <a:rPr lang="hu-HU" sz="1600" dirty="0">
                <a:latin typeface="Garamond" pitchFamily="18" charset="0"/>
              </a:rPr>
              <a:t>Képzés:  </a:t>
            </a:r>
            <a:r>
              <a:rPr lang="hu-HU" sz="1600" dirty="0">
                <a:latin typeface="Garamond" pitchFamily="18" charset="0"/>
                <a:hlinkClick r:id="rId2"/>
              </a:rPr>
              <a:t>http://coachkepzes.szervezetepites.hu</a:t>
            </a:r>
            <a:endParaRPr lang="hu-HU" sz="1600" dirty="0">
              <a:latin typeface="Garamond" pitchFamily="18" charset="0"/>
            </a:endParaRPr>
          </a:p>
          <a:p>
            <a:pPr algn="ctr"/>
            <a:r>
              <a:rPr lang="hu-HU" sz="1600" dirty="0">
                <a:latin typeface="Garamond" pitchFamily="18" charset="0"/>
              </a:rPr>
              <a:t>Közösségi oldal : </a:t>
            </a:r>
            <a:r>
              <a:rPr lang="hu-HU" sz="1600" dirty="0">
                <a:latin typeface="Garamond" pitchFamily="18" charset="0"/>
                <a:hlinkClick r:id="rId3"/>
              </a:rPr>
              <a:t>http://coachok.ning.com</a:t>
            </a:r>
            <a:endParaRPr lang="hu-HU" sz="1600" dirty="0">
              <a:latin typeface="Garamond" pitchFamily="18" charset="0"/>
            </a:endParaRPr>
          </a:p>
          <a:p>
            <a:pPr algn="ctr"/>
            <a:r>
              <a:rPr lang="hu-HU" sz="1600" dirty="0" err="1">
                <a:latin typeface="Garamond" pitchFamily="18" charset="0"/>
              </a:rPr>
              <a:t>Mentofaktúra</a:t>
            </a:r>
            <a:r>
              <a:rPr lang="hu-HU" sz="1600" dirty="0">
                <a:latin typeface="Garamond" pitchFamily="18" charset="0"/>
              </a:rPr>
              <a:t> folyóirat-filozófia és </a:t>
            </a:r>
            <a:r>
              <a:rPr lang="hu-HU" sz="1600" dirty="0" err="1">
                <a:latin typeface="Garamond" pitchFamily="18" charset="0"/>
              </a:rPr>
              <a:t>coaching</a:t>
            </a:r>
            <a:r>
              <a:rPr lang="hu-HU" sz="1600" dirty="0">
                <a:latin typeface="Garamond" pitchFamily="18" charset="0"/>
              </a:rPr>
              <a:t>: </a:t>
            </a:r>
            <a:r>
              <a:rPr lang="hu-HU" sz="1600" dirty="0">
                <a:latin typeface="Garamond" pitchFamily="18" charset="0"/>
                <a:hlinkClick r:id="rId4"/>
              </a:rPr>
              <a:t>http://www.mentofaktura.hu</a:t>
            </a:r>
            <a:endParaRPr lang="hu-HU" sz="1600" dirty="0">
              <a:latin typeface="Garamond" pitchFamily="18" charset="0"/>
            </a:endParaRPr>
          </a:p>
          <a:p>
            <a:pPr algn="ctr"/>
            <a:endParaRPr lang="hu-HU" sz="2400" dirty="0">
              <a:latin typeface="Garamond" pitchFamily="18" charset="0"/>
            </a:endParaRPr>
          </a:p>
          <a:p>
            <a:pPr algn="ctr"/>
            <a:r>
              <a:rPr lang="hu-HU" sz="1200" dirty="0">
                <a:latin typeface="Garamond" pitchFamily="18" charset="0"/>
              </a:rPr>
              <a:t>Kulcsszavak: </a:t>
            </a:r>
            <a:r>
              <a:rPr lang="hu-HU" sz="1200" dirty="0" err="1">
                <a:latin typeface="Garamond" pitchFamily="18" charset="0"/>
              </a:rPr>
              <a:t>coach</a:t>
            </a:r>
            <a:r>
              <a:rPr lang="hu-HU" sz="1200" dirty="0">
                <a:latin typeface="Garamond" pitchFamily="18" charset="0"/>
              </a:rPr>
              <a:t>, </a:t>
            </a:r>
            <a:r>
              <a:rPr lang="hu-HU" sz="1200" dirty="0" err="1">
                <a:latin typeface="Garamond" pitchFamily="18" charset="0"/>
              </a:rPr>
              <a:t>coachok</a:t>
            </a:r>
            <a:r>
              <a:rPr lang="hu-HU" sz="1200" dirty="0">
                <a:latin typeface="Garamond" pitchFamily="18" charset="0"/>
              </a:rPr>
              <a:t>, </a:t>
            </a:r>
            <a:r>
              <a:rPr lang="hu-HU" sz="1200" dirty="0" err="1">
                <a:latin typeface="Garamond" pitchFamily="18" charset="0"/>
              </a:rPr>
              <a:t>coach</a:t>
            </a:r>
            <a:r>
              <a:rPr lang="hu-HU" sz="1200" dirty="0">
                <a:latin typeface="Garamond" pitchFamily="18" charset="0"/>
              </a:rPr>
              <a:t> képzés, mediátor, </a:t>
            </a:r>
            <a:r>
              <a:rPr lang="hu-HU" sz="1200" dirty="0" err="1">
                <a:latin typeface="Garamond" pitchFamily="18" charset="0"/>
              </a:rPr>
              <a:t>mediáció</a:t>
            </a:r>
            <a:r>
              <a:rPr lang="hu-HU" sz="1200" dirty="0">
                <a:latin typeface="Garamond" pitchFamily="18" charset="0"/>
              </a:rPr>
              <a:t>, </a:t>
            </a:r>
            <a:r>
              <a:rPr lang="hu-HU" sz="1200" dirty="0" err="1">
                <a:latin typeface="Garamond" pitchFamily="18" charset="0"/>
              </a:rPr>
              <a:t>mediátor</a:t>
            </a:r>
            <a:r>
              <a:rPr lang="hu-HU" sz="1200" dirty="0">
                <a:latin typeface="Garamond" pitchFamily="18" charset="0"/>
              </a:rPr>
              <a:t> </a:t>
            </a:r>
            <a:r>
              <a:rPr lang="hu-HU" sz="1200" dirty="0" smtClean="0">
                <a:latin typeface="Garamond" pitchFamily="18" charset="0"/>
              </a:rPr>
              <a:t>képzés</a:t>
            </a:r>
            <a:endParaRPr lang="hu-HU" sz="12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kreatív destrukció oxymoron, hiszen két egymásnak ellentmondó (teremtés és rombolás) fogalomból álló kifejezés. A szókapcsolat sikerét annak köszönheti, hogy jól megragadja korunk feszültségteli, ellentmondásos viszonyait.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kreatív destrukció éppen homályossága miatt többféleképpen interpretálható. Ha úgy vagyunk kreatívak, hogy valami újat hozunk létre, akkor szükségképpen leromboljuk a régit. Minél több újat találunk ki (például elválunk, új gyerekeket nemzünk új feleségnek) annál kevesebb régit hagyhatunk meg.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régi és az új kreatív kombinációja esetén (nem válunk el csak újraszőjük kapcsolathálónkat) viszont kevesebb újításra és rombolásra van szükség. Ha kreatívan újrakombináljuk a régit, akkor az összetevőket nem, csak a konfigurációjukat kell újra cserélni és az elavultat lerombolni.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700"/>
              <a:t>A kreativitás megjelenését tehát valamilyen formában a rombolásé követi. A teremtés és rombolás egyensúlya kivételnek tekinthető, egy olyan dinamikus rendszerben, mint például a család vagy egyéb nagyobb szerveződés az információs társadalomban. A lényegét tekintve új és régi nehezen előre jelezhető módon újrarendeződő és felbomló viszonyrendszereket alkot.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ma még működő viselkedésmintázatok a rendszer szereplői számára, gyakran láthatatlanul, elavulttá válnak, és előre jelezhetetlen, hogy a régi és új milyen kombinációja lesz megint adaptív.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kreatív cselekedetek előre nem látható módon megváltoztatják a környezetet, amely szükségképpen olyan rombolásokat is előidéz, amit a teremtő szellem nem is akart. A kreativitás tehát olyan változásokat eredményez, amelyek negatív következményei csak nagyfokú kreativitás révén küszöbölhetők ki.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 kreatív destrukciónak lehet olyan olvasata is, mely szerint a rombolást követi a teremtés. A destrukció elsöpri a fennállót és helyet ad az újnak, mely csak akkor jöhet létre, ha megjelenik a kreativitás. Az adott rendszer lerombolása (mely lehet akaratlagos vagy akaratlan, külső vagy rendszeren belüli) eddig maladaptív viselkedéséket is preferál.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/>
              <a:t>A rombolás mértéke határozza meg az újdonság arányát. Egy válás a résztevőket radikálisan új viselkedésmintázatok és vélekedések kidolgozására és elfogadására készteti, amit gyakran szeretnének megspórolni a résztvevők. A lehető legtöbbet akarjuk megtartani a régi repertoárunkból, mivel ez tűnik a legolcsóbb befektetésnek.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700"/>
              <a:t>Ugyanakkor kevéssé valószínű, hogy radikálisan új életszituációban sokat megőrizhetünk a régi dolgainkból, kidobásra ítélt vélekedés- és viselkedés-kacatainkból. Az a téves nézet, mely szerint az új automatikusan követi a lerombolt régit, merő tévedés, mely sok második házasság felbomlásához, vagy új, sikeresnek ígérkező, életszakasz kudarcához vezet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Kompozíció és dekompozíció: integrálás és részekre bontás. Már létező világokat „alvilágokra” bontunk, analizáljuk a tulajdonságaikat, aztán eredeti módon összekapcsoljuk őket, miáltal új világot teremtünk.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Súlyozás: az egyes világok közötti különbségek gyakran abból származnak, hogy alkotórészeiket különféleképpen súlyozzuk. Az a rész, amelyik az egyik világban lényeges, a másikban lényegtelen és fordítva.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hu-HU" sz="2700"/>
              <a:t>Elrendezés: Azok a világok, amelyek egyébként nem különböznek a bennük található entitások, és azok súlyozásának tekintetében, különbözhetnek elrendezésükben. Az ontológiagyártás során jól felhasználhatjuk azt, hogy a térképeken vagy partitúrákon található térbeli elrendezés átfordítható egy utazás vagy zenélés időbeli szekvenciájává. A térbeli elrendezés vagyis konstrukciós rendszer átalakul időbeli elrendezéssé, az egyik ontológia a másik nyilvánvaló leszármazottja.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700"/>
              <a:t>Törlés és kiegészítés: A világok létrehozása során gyakran folyamodunk ahhoz az eljáráshoz, hogy egyes, korábban lényegesnek látszó, részeit töröljük, és újakat adunk hozzá. Amire nincs szükségünk, azt kiselejtezzük, és összegyűjtjük, illetve hozzáadjuk azokat a törmelékeket és nyomokat, amiket fontosnak tartunk az új világ megteremtése során.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Újraformálás: Olykor deformálunk vagy lerombolunk egy eredeti formát, vagyis megváltoztatjuk vagy eltorzítjuk. Az általunk megépített  ontológiák értékelése szempontjából az igazság, vagy a valóságnak való megfelelés irreleváns. Értékük a használhatóságuk mértékétől függ, ami viszont jól előre jelezhető.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Coachee: Parti nagy Lajos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200"/>
              <a:t>Így aztán lejártam kétszer egy héten a Vágóhídba. Nem is volt az igazából edzés, egyetlen hosszú terem, vájdlingokban az anyag, csinálta mindenki a feje után. Másodikos voltam, de már bevett a serdülőbe. Ugye, a súlyom megvolt, de semmi több. Csak az akarat, a törekvés. Ezek akkoriban fejhúsba versenyeztek, vérsajtba, ipari szalonnába, mikor hogy, kimondottan zsírba sose. Az ilyen szíjasabb dolognál persze, hogy a rágás a főhangsúly, nem csoda, hogy a bisztrózásban a kicsike állkapcsommal lemaradtam. De a mennyiségiben volt pár jó helyezésem. </a:t>
            </a:r>
            <a:br>
              <a:rPr lang="hu-HU" sz="2200"/>
            </a:br>
            <a:endParaRPr lang="hu-HU" sz="2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/>
              <a:t>Parti nagy Lajos: A hullámzó balaton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hu-HU" sz="2700"/>
              <a:t>Mondjuk, lipidben nem voltam éppen rossz, hivatalosan így hívták a húst, a második fogásnemet, császárhúsból tudtam négy hetvenet is. Desszertben meg kifejezetten szekcióelső voltam, nápolyiban. Úgynevezett mártott ostyában, vagy piszingerben. Ez ment egyedül négyzetméterre, kettő-kilencvennyolc volt az egyéni csúcsom, csak viszonyításképpen, az Igor Voksztogonov 3,21-gyel lett Európa-bajnok Szófiában hatvankilencben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Coaching-feladat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Coachee: A jövő: mártott ostyában 3,22-őt szeretnék elérni.</a:t>
            </a:r>
          </a:p>
          <a:p>
            <a:r>
              <a:rPr lang="hu-HU"/>
              <a:t>Coach: Kreatív destrukció (alternatív jövő-képek)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Refined</Template>
  <TotalTime>51</TotalTime>
  <Words>874</Words>
  <Application>Microsoft Office PowerPoint</Application>
  <PresentationFormat>Diavetítés a képernyőre (4:3 oldalarány)</PresentationFormat>
  <Paragraphs>29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Refined</vt:lpstr>
      <vt:lpstr>Magyar Coachszövetség Közhasznú Alapítvány  Párkapcsolati és válási mediáció és kezdő coaching 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Coachee: Parti nagy Lajos</vt:lpstr>
      <vt:lpstr>Parti nagy Lajos: A hullámzó balaton</vt:lpstr>
      <vt:lpstr>Coaching-feladat</vt:lpstr>
    </vt:vector>
  </TitlesOfParts>
  <Company>csalad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Scenárió 3.</dc:title>
  <dc:creator>kollar</dc:creator>
  <cp:lastModifiedBy>kriszti</cp:lastModifiedBy>
  <cp:revision>13</cp:revision>
  <cp:lastPrinted>1601-01-01T00:00:00Z</cp:lastPrinted>
  <dcterms:created xsi:type="dcterms:W3CDTF">2008-12-04T22:21:45Z</dcterms:created>
  <dcterms:modified xsi:type="dcterms:W3CDTF">2012-11-05T20:33:38Z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