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  <p:sldId id="258" r:id="rId4"/>
    <p:sldId id="257" r:id="rId5"/>
    <p:sldId id="287" r:id="rId6"/>
    <p:sldId id="288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41" d="100"/>
          <a:sy n="41" d="100"/>
        </p:scale>
        <p:origin x="-7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Téglalap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Téglalap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Téglalap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34F5A87-A3B1-46CF-AD35-CC49E107F78B}" type="datetimeFigureOut">
              <a:rPr lang="hu-HU" smtClean="0"/>
              <a:pPr/>
              <a:t>2012.10.01.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C49BA33-3918-4476-ADB5-E8C34F310AB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Bevezető </a:t>
            </a:r>
            <a:r>
              <a:rPr lang="hu-HU" dirty="0" err="1" smtClean="0"/>
              <a:t>mediációs</a:t>
            </a:r>
            <a:r>
              <a:rPr lang="hu-HU" dirty="0" smtClean="0"/>
              <a:t> és </a:t>
            </a:r>
            <a:r>
              <a:rPr lang="hu-HU" dirty="0" err="1" smtClean="0"/>
              <a:t>coaching</a:t>
            </a:r>
            <a:r>
              <a:rPr lang="hu-HU" dirty="0" smtClean="0"/>
              <a:t> gyakorlatok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812800" indent="-8128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hu-HU" sz="2400" dirty="0" smtClean="0">
                <a:solidFill>
                  <a:schemeClr val="tx1"/>
                </a:solidFill>
              </a:rPr>
              <a:t>Az emberi kapcsolatok dilemmái</a:t>
            </a:r>
          </a:p>
          <a:p>
            <a:pPr marL="812800" indent="-812800">
              <a:spcBef>
                <a:spcPct val="20000"/>
              </a:spcBef>
              <a:buClr>
                <a:schemeClr val="hlink"/>
              </a:buClr>
              <a:defRPr/>
            </a:pPr>
            <a:r>
              <a:rPr lang="hu-HU" sz="2400" dirty="0" err="1" smtClean="0">
                <a:solidFill>
                  <a:schemeClr val="tx1"/>
                </a:solidFill>
              </a:rPr>
              <a:t>-Rendszerszemlélet</a:t>
            </a:r>
            <a:r>
              <a:rPr lang="hu-HU" sz="2400" dirty="0" smtClean="0">
                <a:solidFill>
                  <a:schemeClr val="tx1"/>
                </a:solidFill>
              </a:rPr>
              <a:t> alapjai az ontológiai alapú </a:t>
            </a:r>
            <a:r>
              <a:rPr lang="hu-HU" sz="2400" dirty="0" err="1" smtClean="0">
                <a:solidFill>
                  <a:schemeClr val="tx1"/>
                </a:solidFill>
              </a:rPr>
              <a:t>mediációban</a:t>
            </a:r>
            <a:r>
              <a:rPr lang="hu-HU" sz="2400" dirty="0" smtClean="0">
                <a:solidFill>
                  <a:schemeClr val="tx1"/>
                </a:solidFill>
              </a:rPr>
              <a:t> és </a:t>
            </a:r>
            <a:r>
              <a:rPr lang="hu-HU" sz="2400" dirty="0" err="1" smtClean="0">
                <a:solidFill>
                  <a:schemeClr val="tx1"/>
                </a:solidFill>
              </a:rPr>
              <a:t>coachingban-</a:t>
            </a:r>
            <a:r>
              <a:rPr lang="hu-HU" sz="2400" dirty="0" smtClean="0">
                <a:solidFill>
                  <a:schemeClr val="tx1"/>
                </a:solidFill>
              </a:rPr>
              <a:t> </a:t>
            </a:r>
          </a:p>
          <a:p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827584" y="548680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Magyar </a:t>
            </a:r>
            <a:r>
              <a:rPr lang="hu-HU" dirty="0" err="1" smtClean="0"/>
              <a:t>Coachszövetség</a:t>
            </a:r>
            <a:r>
              <a:rPr lang="hu-HU" dirty="0" smtClean="0"/>
              <a:t> Közhasznú Alapítvány</a:t>
            </a:r>
            <a:endParaRPr lang="hu-HU" dirty="0"/>
          </a:p>
        </p:txBody>
      </p:sp>
      <p:pic>
        <p:nvPicPr>
          <p:cNvPr id="5" name="Kép 4" descr="cooltext48192714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15808" y="4462788"/>
            <a:ext cx="1728192" cy="2395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Nincsen cél, csak út, </a:t>
            </a:r>
            <a:br>
              <a:rPr lang="hu-HU" dirty="0" smtClean="0"/>
            </a:br>
            <a:r>
              <a:rPr lang="hu-HU" dirty="0" smtClean="0"/>
              <a:t>nincsen út, csak úton vagyunk…</a:t>
            </a:r>
            <a:endParaRPr lang="hu-HU" dirty="0"/>
          </a:p>
        </p:txBody>
      </p:sp>
      <p:pic>
        <p:nvPicPr>
          <p:cNvPr id="4" name="Kép 3" descr="cooltext48192714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260648"/>
            <a:ext cx="1086002" cy="15051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Nincsen cél, csak út, </a:t>
            </a:r>
            <a:br>
              <a:rPr lang="hu-HU" dirty="0" smtClean="0"/>
            </a:br>
            <a:r>
              <a:rPr lang="hu-HU" dirty="0" smtClean="0"/>
              <a:t>nincsen út, csak úton vagyunk…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 „A múlt barbárja a jelen turistája” (</a:t>
            </a:r>
            <a:r>
              <a:rPr lang="hu-HU" dirty="0" err="1"/>
              <a:t>Urry</a:t>
            </a:r>
            <a:r>
              <a:rPr lang="hu-HU" dirty="0"/>
              <a:t>, 1990)</a:t>
            </a:r>
          </a:p>
          <a:p>
            <a:r>
              <a:rPr lang="hu-HU" dirty="0"/>
              <a:t>„Ádáz” tömegturizmus (</a:t>
            </a:r>
            <a:r>
              <a:rPr lang="hu-HU" dirty="0" err="1"/>
              <a:t>Köstlin</a:t>
            </a:r>
            <a:r>
              <a:rPr lang="hu-HU" dirty="0" smtClean="0"/>
              <a:t>)</a:t>
            </a:r>
          </a:p>
          <a:p>
            <a:pPr lvl="2">
              <a:buNone/>
            </a:pPr>
            <a:r>
              <a:rPr lang="hu-HU" dirty="0" smtClean="0"/>
              <a:t>    „</a:t>
            </a:r>
            <a:r>
              <a:rPr lang="hu-HU" dirty="0"/>
              <a:t>rövid időintervallum, gyors közlekedés, ‘nevezetességek’ hajszolása, szellemi előkészületek hiánya, emléktárgyak és képeslapok vásárlása, hangos kíváncsiskodás, fölényeskedés és a fényképezőgép állandó kattogtatása”</a:t>
            </a:r>
          </a:p>
          <a:p>
            <a:endParaRPr lang="hu-HU" dirty="0"/>
          </a:p>
          <a:p>
            <a:r>
              <a:rPr lang="hu-HU" dirty="0"/>
              <a:t>„Az 1970-es években a Görög Ortodox Egyház a következő új ima </a:t>
            </a:r>
            <a:r>
              <a:rPr lang="hu-HU" dirty="0" smtClean="0"/>
              <a:t>bevezetését javasolta</a:t>
            </a:r>
            <a:r>
              <a:rPr lang="hu-HU" dirty="0"/>
              <a:t>: </a:t>
            </a:r>
            <a:endParaRPr lang="hu-HU" dirty="0" smtClean="0"/>
          </a:p>
          <a:p>
            <a:pPr lvl="1">
              <a:buNone/>
            </a:pPr>
            <a:r>
              <a:rPr lang="hu-HU" dirty="0" smtClean="0"/>
              <a:t>    ‘</a:t>
            </a:r>
            <a:r>
              <a:rPr lang="hu-HU" dirty="0"/>
              <a:t>Jézus Krisztus, Isten Fia, könyörülj meg ezen ortodox haza városain, szigetein </a:t>
            </a:r>
            <a:r>
              <a:rPr lang="hu-HU" dirty="0" smtClean="0"/>
              <a:t>és falvain </a:t>
            </a:r>
            <a:r>
              <a:rPr lang="hu-HU" dirty="0"/>
              <a:t>csakúgy, mint szent kolostorain, melyeket sanyargat a világias turistaáradat’” (</a:t>
            </a:r>
            <a:r>
              <a:rPr lang="hu-HU" dirty="0" err="1"/>
              <a:t>Urry</a:t>
            </a:r>
            <a:r>
              <a:rPr lang="hu-HU" dirty="0"/>
              <a:t> 1990).</a:t>
            </a:r>
          </a:p>
          <a:p>
            <a:endParaRPr lang="hu-HU" dirty="0"/>
          </a:p>
        </p:txBody>
      </p:sp>
      <p:pic>
        <p:nvPicPr>
          <p:cNvPr id="4" name="Kép 3" descr="cooltext48192714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260648"/>
            <a:ext cx="1086002" cy="15051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Nincsen cél, csak út, </a:t>
            </a:r>
            <a:br>
              <a:rPr lang="hu-HU" dirty="0" smtClean="0"/>
            </a:br>
            <a:r>
              <a:rPr lang="hu-HU" dirty="0" smtClean="0"/>
              <a:t>nincsen út, csak úton vagyunk…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hu-HU" dirty="0">
                <a:solidFill>
                  <a:srgbClr val="FFFF00"/>
                </a:solidFill>
              </a:rPr>
              <a:t>zarándokok</a:t>
            </a:r>
            <a:r>
              <a:rPr lang="hu-HU" dirty="0"/>
              <a:t>: MEGÉRKEZÉS céllal, elbotló, de tökéletességre törekvő, túlvilági vízióval </a:t>
            </a:r>
            <a:r>
              <a:rPr lang="hu-HU" b="1" dirty="0"/>
              <a:t>vándorló</a:t>
            </a:r>
            <a:r>
              <a:rPr lang="hu-HU" dirty="0"/>
              <a:t> </a:t>
            </a:r>
            <a:r>
              <a:rPr lang="hu-HU" dirty="0" smtClean="0"/>
              <a:t>alakja</a:t>
            </a:r>
          </a:p>
          <a:p>
            <a:pPr marL="514350" lvl="0" indent="-514350">
              <a:buFont typeface="+mj-lt"/>
              <a:buAutoNum type="arabicPeriod"/>
            </a:pPr>
            <a:endParaRPr lang="hu-HU" sz="2800" dirty="0"/>
          </a:p>
          <a:p>
            <a:pPr marL="514350" lvl="0" indent="-514350">
              <a:buFont typeface="+mj-lt"/>
              <a:buAutoNum type="arabicPeriod"/>
            </a:pPr>
            <a:r>
              <a:rPr lang="hu-HU" dirty="0">
                <a:solidFill>
                  <a:srgbClr val="FFFF00"/>
                </a:solidFill>
              </a:rPr>
              <a:t>turisták</a:t>
            </a:r>
            <a:r>
              <a:rPr lang="hu-HU" dirty="0"/>
              <a:t>: MEG NEM ÉRKEZÉS céllal, utazottság (divat, érték) </a:t>
            </a:r>
            <a:endParaRPr lang="hu-HU" sz="2800" dirty="0"/>
          </a:p>
          <a:p>
            <a:pPr lvl="2"/>
            <a:r>
              <a:rPr lang="hu-HU" dirty="0"/>
              <a:t>A turistaéletben az úton levés a lényeg, nem a megérkezés; „az utazás megszakításai a turistánál nem egy </a:t>
            </a:r>
            <a:r>
              <a:rPr lang="hu-HU" dirty="0" smtClean="0"/>
              <a:t>út</a:t>
            </a:r>
            <a:r>
              <a:rPr lang="hu-HU" sz="2000" dirty="0" smtClean="0"/>
              <a:t> </a:t>
            </a:r>
            <a:r>
              <a:rPr lang="hu-HU" dirty="0" smtClean="0"/>
              <a:t>állomásai</a:t>
            </a:r>
            <a:r>
              <a:rPr lang="hu-HU" dirty="0"/>
              <a:t>, mivel az életút végén nem integet a cél, amely azt állomássá tehetné.” </a:t>
            </a:r>
            <a:endParaRPr lang="hu-HU" sz="2000" dirty="0"/>
          </a:p>
          <a:p>
            <a:pPr lvl="2">
              <a:buNone/>
            </a:pPr>
            <a:r>
              <a:rPr lang="hu-HU" dirty="0" smtClean="0"/>
              <a:t>    „</a:t>
            </a:r>
            <a:r>
              <a:rPr lang="hu-HU" dirty="0"/>
              <a:t>Hogyan élhetné az ember zarándoklásként az életét, ha az ereklyék és a szentségek állandóan cserélődnek” (</a:t>
            </a:r>
            <a:r>
              <a:rPr lang="hu-HU" dirty="0" err="1"/>
              <a:t>Bauman</a:t>
            </a:r>
            <a:r>
              <a:rPr lang="hu-HU" dirty="0"/>
              <a:t> 1999)</a:t>
            </a:r>
            <a:endParaRPr lang="hu-HU" sz="2000" dirty="0"/>
          </a:p>
          <a:p>
            <a:pPr lvl="1"/>
            <a:r>
              <a:rPr lang="hu-HU" dirty="0"/>
              <a:t>hátizsákos ‘felfedezők’</a:t>
            </a:r>
            <a:endParaRPr lang="hu-HU" sz="2400" dirty="0"/>
          </a:p>
          <a:p>
            <a:pPr lvl="1"/>
            <a:r>
              <a:rPr lang="hu-HU" dirty="0" err="1"/>
              <a:t>dark</a:t>
            </a:r>
            <a:r>
              <a:rPr lang="hu-HU" dirty="0"/>
              <a:t> </a:t>
            </a:r>
            <a:r>
              <a:rPr lang="hu-HU" dirty="0" err="1"/>
              <a:t>turism</a:t>
            </a:r>
            <a:endParaRPr lang="hu-HU" sz="2400" dirty="0"/>
          </a:p>
          <a:p>
            <a:pPr lvl="1"/>
            <a:r>
              <a:rPr lang="hu-HU" dirty="0"/>
              <a:t>…</a:t>
            </a:r>
            <a:endParaRPr lang="hu-HU" sz="2400" dirty="0"/>
          </a:p>
          <a:p>
            <a:pPr marL="514350" lvl="0" indent="-514350">
              <a:buFont typeface="+mj-lt"/>
              <a:buAutoNum type="arabicPeriod"/>
            </a:pPr>
            <a:r>
              <a:rPr lang="hu-HU" dirty="0" smtClean="0">
                <a:solidFill>
                  <a:srgbClr val="FFFF00"/>
                </a:solidFill>
              </a:rPr>
              <a:t>csavargók</a:t>
            </a:r>
            <a:endParaRPr lang="hu-HU" sz="2800" dirty="0">
              <a:solidFill>
                <a:srgbClr val="FFFF00"/>
              </a:solidFill>
            </a:endParaRPr>
          </a:p>
        </p:txBody>
      </p:sp>
      <p:pic>
        <p:nvPicPr>
          <p:cNvPr id="5" name="Kép 4" descr="cooltext48192714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332656"/>
            <a:ext cx="1086002" cy="15051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Mítosz (anyaság mítosza, szerelem mítosza)</a:t>
            </a:r>
          </a:p>
          <a:p>
            <a:r>
              <a:rPr lang="hu-HU" dirty="0" smtClean="0"/>
              <a:t>Legenda (családi legendák)</a:t>
            </a:r>
          </a:p>
          <a:p>
            <a:r>
              <a:rPr lang="hu-HU" dirty="0" smtClean="0"/>
              <a:t>Vezér</a:t>
            </a:r>
          </a:p>
          <a:p>
            <a:r>
              <a:rPr lang="hu-HU" dirty="0" smtClean="0"/>
              <a:t>Közülünk való</a:t>
            </a:r>
          </a:p>
          <a:p>
            <a:r>
              <a:rPr lang="hu-HU" dirty="0" smtClean="0"/>
              <a:t>Bohóc</a:t>
            </a: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199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hu-HU" b="1" dirty="0" smtClean="0">
                <a:solidFill>
                  <a:srgbClr val="FFFF00"/>
                </a:solidFill>
              </a:rPr>
              <a:t>Mítosz</a:t>
            </a:r>
            <a:r>
              <a:rPr lang="hu-HU" dirty="0" smtClean="0"/>
              <a:t>: Minőségileg magasabb rendű a többi emberhez es a környezetéhez képest, isteni lény. Műfaja: mítosz</a:t>
            </a:r>
          </a:p>
          <a:p>
            <a:pPr algn="just">
              <a:lnSpc>
                <a:spcPct val="120000"/>
              </a:lnSpc>
            </a:pPr>
            <a:r>
              <a:rPr lang="hu-HU" b="1" dirty="0" smtClean="0">
                <a:solidFill>
                  <a:srgbClr val="FFFF00"/>
                </a:solidFill>
              </a:rPr>
              <a:t>Románc: </a:t>
            </a:r>
            <a:r>
              <a:rPr lang="hu-HU" dirty="0" smtClean="0"/>
              <a:t>Főhős tettei csodálatosak, de önmaga emberi lény. Olyan világban él a hőse ontológiailag, ahol a természet mindennapos törvényei bizonyos korlátig felfüggeszthetők. Itt természetesek a bátorság es a kitartás olyan erőpróbái, amik számunkra nem azok. Elemei: pl. Bűvös fegyverek, talizmánok. Műfaja: Regényes történet (románc), legenda, népmese, rege.</a:t>
            </a:r>
          </a:p>
          <a:p>
            <a:pPr algn="just">
              <a:lnSpc>
                <a:spcPct val="120000"/>
              </a:lnSpc>
            </a:pPr>
            <a:r>
              <a:rPr lang="hu-HU" b="1" dirty="0" smtClean="0">
                <a:solidFill>
                  <a:srgbClr val="FFFF00"/>
                </a:solidFill>
              </a:rPr>
              <a:t>Vezér: </a:t>
            </a:r>
            <a:r>
              <a:rPr lang="hu-HU" dirty="0" smtClean="0"/>
              <a:t>Hős környezete a mienkhez hasonló (nincsenek csodák benne). A mienknél nagyobb tekintéllyel, szenvedéllyel es kifejezőerővel bír, de tettei alá vannak vetve a társadalom bírálatának és a természet rendjének egyaránt. Műfaja: eposzok, tragédiák.</a:t>
            </a:r>
          </a:p>
          <a:p>
            <a:pPr algn="just">
              <a:lnSpc>
                <a:spcPct val="120000"/>
              </a:lnSpc>
            </a:pPr>
            <a:r>
              <a:rPr lang="hu-HU" b="1" dirty="0" smtClean="0">
                <a:solidFill>
                  <a:srgbClr val="FFFF00"/>
                </a:solidFill>
              </a:rPr>
              <a:t>Közülünk való: </a:t>
            </a:r>
            <a:r>
              <a:rPr lang="hu-HU" dirty="0" smtClean="0"/>
              <a:t>Az emberi sorsközösség érzékével reagálunk rá. Műfaja: Komédia és a realista regény.</a:t>
            </a:r>
          </a:p>
          <a:p>
            <a:pPr algn="just">
              <a:lnSpc>
                <a:spcPct val="120000"/>
              </a:lnSpc>
            </a:pPr>
            <a:r>
              <a:rPr lang="hu-HU" b="1" dirty="0" smtClean="0">
                <a:solidFill>
                  <a:srgbClr val="FFFF00"/>
                </a:solidFill>
              </a:rPr>
              <a:t>Alattunk álló: </a:t>
            </a:r>
            <a:r>
              <a:rPr lang="hu-HU" dirty="0" smtClean="0"/>
              <a:t>Képességeit es intelligenciáját tekintve alantasabb nálunk. Lenézhetjük kiszolgáltatottsága, abszurditása miatt. Ez meg akkor is így van, ha magunk is így viselkedünk néha, hiszen a helyzet kisszerű. </a:t>
            </a:r>
            <a:endParaRPr lang="hu-H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349</TotalTime>
  <Words>435</Words>
  <Application>Microsoft Office PowerPoint</Application>
  <PresentationFormat>Diavetítés a képernyőre (4:3 oldalarány)</PresentationFormat>
  <Paragraphs>33</Paragraphs>
  <Slides>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7" baseType="lpstr">
      <vt:lpstr>Modul</vt:lpstr>
      <vt:lpstr>Bevezető mediációs és coaching gyakorlatok</vt:lpstr>
      <vt:lpstr>1.</vt:lpstr>
      <vt:lpstr>Nincsen cél, csak út,  nincsen út, csak úton vagyunk…</vt:lpstr>
      <vt:lpstr>Nincsen cél, csak út,  nincsen út, csak úton vagyunk…</vt:lpstr>
      <vt:lpstr>5. dia</vt:lpstr>
      <vt:lpstr>6.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kriszti</dc:creator>
  <cp:lastModifiedBy>kriszti</cp:lastModifiedBy>
  <cp:revision>14</cp:revision>
  <dcterms:created xsi:type="dcterms:W3CDTF">2012-01-07T06:57:25Z</dcterms:created>
  <dcterms:modified xsi:type="dcterms:W3CDTF">2012-10-01T17:54:11Z</dcterms:modified>
</cp:coreProperties>
</file>