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rawings/drawing5.xml" ContentType="application/vnd.openxmlformats-officedocument.drawingml.chartshap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56" r:id="rId2"/>
    <p:sldId id="276" r:id="rId3"/>
    <p:sldId id="298" r:id="rId4"/>
    <p:sldId id="305" r:id="rId5"/>
    <p:sldId id="306" r:id="rId6"/>
    <p:sldId id="307" r:id="rId7"/>
    <p:sldId id="301" r:id="rId8"/>
    <p:sldId id="302" r:id="rId9"/>
    <p:sldId id="303" r:id="rId10"/>
    <p:sldId id="292" r:id="rId11"/>
    <p:sldId id="293" r:id="rId12"/>
    <p:sldId id="295" r:id="rId13"/>
    <p:sldId id="296" r:id="rId14"/>
    <p:sldId id="297" r:id="rId15"/>
    <p:sldId id="299" r:id="rId16"/>
    <p:sldId id="274" r:id="rId17"/>
    <p:sldId id="259" r:id="rId18"/>
    <p:sldId id="260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7" r:id="rId31"/>
    <p:sldId id="287" r:id="rId32"/>
    <p:sldId id="300" r:id="rId33"/>
    <p:sldId id="288" r:id="rId34"/>
    <p:sldId id="289" r:id="rId35"/>
    <p:sldId id="290" r:id="rId36"/>
    <p:sldId id="291" r:id="rId37"/>
    <p:sldId id="286" r:id="rId38"/>
    <p:sldId id="308" r:id="rId39"/>
    <p:sldId id="278" r:id="rId4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9600"/>
    <a:srgbClr val="B76743"/>
    <a:srgbClr val="93413F"/>
  </p:clrMru>
</p:presentationPr>
</file>

<file path=ppt/tableStyles.xml><?xml version="1.0" encoding="utf-8"?>
<a:tblStyleLst xmlns:a="http://schemas.openxmlformats.org/drawingml/2006/main" def="{5C22544A-7EE6-4342-B048-85BDC9FD1C3A}">
  <a:tblStyle styleId="{638B1855-1B75-4FBE-930C-398BA8C253C6}" styleName="Téma alapján készült stílus 2 – 6. jelölőszín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Téma alapján készült stílus 1 – 3. jelölőszín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éma alapján készült stílus 1 – 5. jelölőszín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8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munkalap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munkalap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munkalap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munkalap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Office_Excel_munkalap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Office_Excel_munkalap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munkalap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munkalap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munkalap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munkalap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Office_Excel_munkalap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Office_Excel_munkalap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munkalap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munkalap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munkalap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munkalap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munkalap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style val="45"/>
  <c:chart>
    <c:autoTitleDeleted val="1"/>
    <c:plotArea>
      <c:layout>
        <c:manualLayout>
          <c:layoutTarget val="inner"/>
          <c:xMode val="edge"/>
          <c:yMode val="edge"/>
          <c:x val="0.15693121783313399"/>
          <c:y val="0.18055555555555555"/>
          <c:w val="0.81250852311468702"/>
          <c:h val="0.5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Fiúk</c:v>
                </c:pt>
              </c:strCache>
            </c:strRef>
          </c:tx>
          <c:dLbls>
            <c:dLbl>
              <c:idx val="0"/>
              <c:layout>
                <c:manualLayout>
                  <c:x val="-1.9089716194933401E-3"/>
                  <c:y val="-5.1203636895985637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4.031210562305371E-3"/>
                  <c:y val="-6.1134185916003482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1.8037999590007101E-2"/>
                  <c:y val="-5.6250024689808838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5.3066545062299105E-3"/>
                  <c:y val="-2.9513593337353403E-2"/>
                </c:manualLayout>
              </c:layout>
              <c:dLblPos val="outEnd"/>
              <c:showVal val="1"/>
            </c:dLbl>
            <c:numFmt formatCode="0.0" sourceLinked="0"/>
            <c:showVal val="1"/>
          </c:dLbls>
          <c:cat>
            <c:strRef>
              <c:f>Sheet1!$B$1:$E$1</c:f>
              <c:strCache>
                <c:ptCount val="4"/>
                <c:pt idx="0">
                  <c:v>5.</c:v>
                </c:pt>
                <c:pt idx="1">
                  <c:v>7.</c:v>
                </c:pt>
                <c:pt idx="2">
                  <c:v>9.</c:v>
                </c:pt>
                <c:pt idx="3">
                  <c:v>11.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47.7</c:v>
                </c:pt>
                <c:pt idx="2">
                  <c:v>67</c:v>
                </c:pt>
                <c:pt idx="3">
                  <c:v>73.5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Lányok</c:v>
                </c:pt>
              </c:strCache>
            </c:strRef>
          </c:tx>
          <c:dLbls>
            <c:dLbl>
              <c:idx val="0"/>
              <c:layout>
                <c:manualLayout>
                  <c:x val="-1.5451357013629317E-3"/>
                  <c:y val="-3.6898303548709849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3.1237968329047966E-3"/>
                  <c:y val="-3.4212778515567414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6.0949364979026094E-3"/>
                  <c:y val="-4.9884225129229402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2.8184739219895066E-3"/>
                  <c:y val="-5.3055175042030792E-2"/>
                </c:manualLayout>
              </c:layout>
              <c:dLblPos val="outEnd"/>
              <c:showVal val="1"/>
            </c:dLbl>
            <c:showVal val="1"/>
          </c:dLbls>
          <c:cat>
            <c:strRef>
              <c:f>Sheet1!$B$1:$E$1</c:f>
              <c:strCache>
                <c:ptCount val="4"/>
                <c:pt idx="0">
                  <c:v>5.</c:v>
                </c:pt>
                <c:pt idx="1">
                  <c:v>7.</c:v>
                </c:pt>
                <c:pt idx="2">
                  <c:v>9.</c:v>
                </c:pt>
                <c:pt idx="3">
                  <c:v>11.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13.8</c:v>
                </c:pt>
                <c:pt idx="1">
                  <c:v>44.6</c:v>
                </c:pt>
                <c:pt idx="2">
                  <c:v>69.5</c:v>
                </c:pt>
                <c:pt idx="3">
                  <c:v>76.400000000000006</c:v>
                </c:pt>
              </c:numCache>
            </c:numRef>
          </c:val>
        </c:ser>
        <c:axId val="63891328"/>
        <c:axId val="64831488"/>
      </c:barChart>
      <c:catAx>
        <c:axId val="638913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hu-HU"/>
                  <a:t>Osztály</a:t>
                </a:r>
              </a:p>
            </c:rich>
          </c:tx>
          <c:layout>
            <c:manualLayout>
              <c:xMode val="edge"/>
              <c:yMode val="edge"/>
              <c:x val="0.50424448217317586"/>
              <c:y val="0.89351851851851916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64831488"/>
        <c:crosses val="autoZero"/>
        <c:auto val="1"/>
        <c:lblAlgn val="ctr"/>
        <c:lblOffset val="100"/>
        <c:tickLblSkip val="1"/>
        <c:tickMarkSkip val="1"/>
      </c:catAx>
      <c:valAx>
        <c:axId val="64831488"/>
        <c:scaling>
          <c:orientation val="minMax"/>
          <c:max val="80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hu-HU" dirty="0"/>
                  <a:t>Kipróbálók aránya </a:t>
                </a:r>
                <a:r>
                  <a:rPr lang="hu-HU" dirty="0" smtClean="0"/>
                  <a:t>(%)</a:t>
                </a:r>
                <a:endParaRPr lang="hu-HU" dirty="0"/>
              </a:p>
            </c:rich>
          </c:tx>
          <c:layout>
            <c:manualLayout>
              <c:xMode val="edge"/>
              <c:yMode val="edge"/>
              <c:x val="0"/>
              <c:y val="0.12037037037037036"/>
            </c:manualLayout>
          </c:layout>
        </c:title>
        <c:numFmt formatCode="0.0" sourceLinked="0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63891328"/>
        <c:crosses val="autoZero"/>
        <c:crossBetween val="between"/>
        <c:majorUnit val="20"/>
        <c:minorUnit val="5"/>
      </c:valAx>
    </c:plotArea>
    <c:legend>
      <c:legendPos val="t"/>
      <c:layout>
        <c:manualLayout>
          <c:xMode val="edge"/>
          <c:yMode val="edge"/>
          <c:x val="0.10194828931618106"/>
          <c:y val="0.8651872300822957"/>
          <c:w val="0.15449915110356552"/>
          <c:h val="0.10185185185185186"/>
        </c:manualLayout>
      </c:layout>
    </c:legend>
    <c:plotVisOnly val="1"/>
    <c:dispBlanksAs val="gap"/>
  </c:chart>
  <c:txPr>
    <a:bodyPr/>
    <a:lstStyle/>
    <a:p>
      <a:pPr>
        <a:defRPr sz="1200">
          <a:latin typeface="Verdana" pitchFamily="34" charset="0"/>
        </a:defRPr>
      </a:pPr>
      <a:endParaRPr lang="hu-H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style val="42"/>
  <c:chart>
    <c:autoTitleDeleted val="1"/>
    <c:plotArea>
      <c:layout>
        <c:manualLayout>
          <c:layoutTarget val="inner"/>
          <c:xMode val="edge"/>
          <c:yMode val="edge"/>
          <c:x val="0.21328417291782931"/>
          <c:y val="0.19417475728155315"/>
          <c:w val="0.75275993663324903"/>
          <c:h val="0.50970873786407822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Fiúk</c:v>
                </c:pt>
              </c:strCache>
            </c:strRef>
          </c:tx>
          <c:dLbls>
            <c:dLbl>
              <c:idx val="0"/>
              <c:layout>
                <c:manualLayout>
                  <c:x val="-1.5344110279007144E-4"/>
                  <c:y val="-5.8747528596332498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3.4635453120188134E-2"/>
                  <c:y val="-7.3432144511347872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3.7507698983734183E-2"/>
                  <c:y val="-3.6405743399722121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3.1740460259245783E-2"/>
                  <c:y val="-3.1216998610467828E-2"/>
                </c:manualLayout>
              </c:layout>
              <c:dLblPos val="outEnd"/>
              <c:showVal val="1"/>
            </c:dLbl>
            <c:showVal val="1"/>
          </c:dLbls>
          <c:cat>
            <c:strRef>
              <c:f>Sheet1!$B$1:$E$1</c:f>
              <c:strCache>
                <c:ptCount val="4"/>
                <c:pt idx="0">
                  <c:v>5.</c:v>
                </c:pt>
                <c:pt idx="1">
                  <c:v>7.</c:v>
                </c:pt>
                <c:pt idx="2">
                  <c:v>9.</c:v>
                </c:pt>
                <c:pt idx="3">
                  <c:v>11.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2.8</c:v>
                </c:pt>
                <c:pt idx="1">
                  <c:v>6.6</c:v>
                </c:pt>
                <c:pt idx="2">
                  <c:v>26.6</c:v>
                </c:pt>
                <c:pt idx="3">
                  <c:v>37.700000000000003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Lányok</c:v>
                </c:pt>
              </c:strCache>
            </c:strRef>
          </c:tx>
          <c:dLbls>
            <c:dLbl>
              <c:idx val="0"/>
              <c:layout>
                <c:manualLayout>
                  <c:x val="1.9725146280690962E-2"/>
                  <c:y val="2.8323297823066255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6.9409271202882528E-3"/>
                  <c:y val="-8.162393143175771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1.5713075688090581E-3"/>
                  <c:y val="-8.8116655499444668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1.3998310692945599E-3"/>
                  <c:y val="-6.7121629784854878E-2"/>
                </c:manualLayout>
              </c:layout>
              <c:dLblPos val="outEnd"/>
              <c:showVal val="1"/>
            </c:dLbl>
            <c:numFmt formatCode="0.0" sourceLinked="0"/>
            <c:showVal val="1"/>
          </c:dLbls>
          <c:cat>
            <c:strRef>
              <c:f>Sheet1!$B$1:$E$1</c:f>
              <c:strCache>
                <c:ptCount val="4"/>
                <c:pt idx="0">
                  <c:v>5.</c:v>
                </c:pt>
                <c:pt idx="1">
                  <c:v>7.</c:v>
                </c:pt>
                <c:pt idx="2">
                  <c:v>9.</c:v>
                </c:pt>
                <c:pt idx="3">
                  <c:v>11.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1.5</c:v>
                </c:pt>
                <c:pt idx="1">
                  <c:v>7.1</c:v>
                </c:pt>
                <c:pt idx="2">
                  <c:v>26.4</c:v>
                </c:pt>
                <c:pt idx="3">
                  <c:v>33</c:v>
                </c:pt>
              </c:numCache>
            </c:numRef>
          </c:val>
        </c:ser>
        <c:axId val="50156672"/>
        <c:axId val="50158592"/>
      </c:barChart>
      <c:catAx>
        <c:axId val="5015667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hu-HU"/>
                  <a:t>Osztály</a:t>
                </a:r>
              </a:p>
            </c:rich>
          </c:tx>
          <c:layout>
            <c:manualLayout>
              <c:xMode val="edge"/>
              <c:yMode val="edge"/>
              <c:x val="0.50933786078098409"/>
              <c:y val="0.88834951456310773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50158592"/>
        <c:crosses val="autoZero"/>
        <c:auto val="1"/>
        <c:lblAlgn val="ctr"/>
        <c:lblOffset val="100"/>
        <c:tickLblSkip val="1"/>
        <c:tickMarkSkip val="1"/>
      </c:catAx>
      <c:valAx>
        <c:axId val="50158592"/>
        <c:scaling>
          <c:orientation val="minMax"/>
          <c:max val="40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hu-HU" dirty="0"/>
                  <a:t>Rendszeresen dohányzók aránya </a:t>
                </a:r>
                <a:r>
                  <a:rPr lang="hu-HU" dirty="0" smtClean="0"/>
                  <a:t>(%)</a:t>
                </a:r>
                <a:endParaRPr lang="hu-HU" dirty="0"/>
              </a:p>
            </c:rich>
          </c:tx>
          <c:layout>
            <c:manualLayout>
              <c:xMode val="edge"/>
              <c:yMode val="edge"/>
              <c:x val="0"/>
              <c:y val="0.12621359223300968"/>
            </c:manualLayout>
          </c:layout>
        </c:title>
        <c:numFmt formatCode="0.0" sourceLinked="0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50156672"/>
        <c:crosses val="autoZero"/>
        <c:crossBetween val="between"/>
        <c:majorUnit val="10"/>
        <c:minorUnit val="5"/>
      </c:valAx>
    </c:plotArea>
    <c:legend>
      <c:legendPos val="t"/>
      <c:layout>
        <c:manualLayout>
          <c:xMode val="edge"/>
          <c:yMode val="edge"/>
          <c:x val="0.80984719864176569"/>
          <c:y val="4.8543689320388397E-3"/>
          <c:w val="0.15449915110356552"/>
          <c:h val="0.10679611650485445"/>
        </c:manualLayout>
      </c:layout>
    </c:legend>
    <c:plotVisOnly val="1"/>
    <c:dispBlanksAs val="gap"/>
  </c:chart>
  <c:txPr>
    <a:bodyPr/>
    <a:lstStyle/>
    <a:p>
      <a:pPr>
        <a:defRPr sz="1800"/>
      </a:pPr>
      <a:endParaRPr lang="hu-H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style val="44"/>
  <c:chart>
    <c:plotArea>
      <c:layout>
        <c:manualLayout>
          <c:layoutTarget val="inner"/>
          <c:xMode val="edge"/>
          <c:yMode val="edge"/>
          <c:x val="8.3003952569170078E-2"/>
          <c:y val="0.18181818181818202"/>
          <c:w val="0.87747035573122478"/>
          <c:h val="0.6161616161616168"/>
        </c:manualLayout>
      </c:layout>
      <c:barChart>
        <c:barDir val="col"/>
        <c:grouping val="clustered"/>
        <c:ser>
          <c:idx val="0"/>
          <c:order val="0"/>
          <c:tx>
            <c:strRef>
              <c:f>Munka1!$B$3</c:f>
              <c:strCache>
                <c:ptCount val="1"/>
                <c:pt idx="0">
                  <c:v>kevésbé jómódú (CSJS1)</c:v>
                </c:pt>
              </c:strCache>
            </c:strRef>
          </c:tx>
          <c:cat>
            <c:strRef>
              <c:f>Munka1!$A$4:$A$5</c:f>
              <c:strCache>
                <c:ptCount val="2"/>
                <c:pt idx="0">
                  <c:v>jelenleg legalább hetente egyszer dohányzik</c:v>
                </c:pt>
                <c:pt idx="1">
                  <c:v>jelenleg ritkábban, mint hetente dohányzik </c:v>
                </c:pt>
              </c:strCache>
            </c:strRef>
          </c:cat>
          <c:val>
            <c:numRef>
              <c:f>Munka1!$B$4:$B$5</c:f>
              <c:numCache>
                <c:formatCode>0.0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ser>
          <c:idx val="1"/>
          <c:order val="1"/>
          <c:tx>
            <c:strRef>
              <c:f>Munka1!$C$3</c:f>
              <c:strCache>
                <c:ptCount val="1"/>
                <c:pt idx="0">
                  <c:v>jómódú (CSJS 2,3)</c:v>
                </c:pt>
              </c:strCache>
            </c:strRef>
          </c:tx>
          <c:cat>
            <c:strRef>
              <c:f>Munka1!$A$4:$A$5</c:f>
              <c:strCache>
                <c:ptCount val="2"/>
                <c:pt idx="0">
                  <c:v>jelenleg legalább hetente egyszer dohányzik</c:v>
                </c:pt>
                <c:pt idx="1">
                  <c:v>jelenleg ritkábban, mint hetente dohányzik </c:v>
                </c:pt>
              </c:strCache>
            </c:strRef>
          </c:cat>
          <c:val>
            <c:numRef>
              <c:f>Munka1!$C$4:$C$5</c:f>
              <c:numCache>
                <c:formatCode>General</c:formatCode>
                <c:ptCount val="2"/>
                <c:pt idx="0">
                  <c:v>16.7</c:v>
                </c:pt>
                <c:pt idx="1">
                  <c:v>83.3</c:v>
                </c:pt>
              </c:numCache>
            </c:numRef>
          </c:val>
        </c:ser>
        <c:dLbls>
          <c:showVal val="1"/>
        </c:dLbls>
        <c:axId val="85675392"/>
        <c:axId val="85697664"/>
      </c:barChart>
      <c:catAx>
        <c:axId val="8567539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5697664"/>
        <c:crosses val="autoZero"/>
        <c:auto val="1"/>
        <c:lblAlgn val="ctr"/>
        <c:lblOffset val="100"/>
        <c:tickLblSkip val="1"/>
        <c:tickMarkSkip val="1"/>
      </c:catAx>
      <c:valAx>
        <c:axId val="85697664"/>
        <c:scaling>
          <c:orientation val="minMax"/>
        </c:scaling>
        <c:axPos val="l"/>
        <c:majorGridlines/>
        <c:numFmt formatCode="0.0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567539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8181818181818202"/>
          <c:y val="1.5151515151515164E-2"/>
          <c:w val="0.67588932806324165"/>
          <c:h val="8.0808080808080843E-2"/>
        </c:manualLayout>
      </c:layout>
    </c:legend>
    <c:plotVisOnly val="1"/>
    <c:dispBlanksAs val="gap"/>
  </c:chart>
  <c:txPr>
    <a:bodyPr/>
    <a:lstStyle/>
    <a:p>
      <a:pPr>
        <a:defRPr sz="1200">
          <a:latin typeface="Verdana" pitchFamily="34" charset="0"/>
        </a:defRPr>
      </a:pPr>
      <a:endParaRPr lang="hu-H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style val="43"/>
  <c:chart>
    <c:plotArea>
      <c:layout>
        <c:manualLayout>
          <c:layoutTarget val="inner"/>
          <c:xMode val="edge"/>
          <c:yMode val="edge"/>
          <c:x val="6.7164179104477612E-2"/>
          <c:y val="0.15929203539823036"/>
          <c:w val="0.89552238805970097"/>
          <c:h val="0.66371681415929296"/>
        </c:manualLayout>
      </c:layout>
      <c:barChart>
        <c:barDir val="col"/>
        <c:grouping val="clustered"/>
        <c:ser>
          <c:idx val="0"/>
          <c:order val="0"/>
          <c:tx>
            <c:strRef>
              <c:f>Munka1!$B$7</c:f>
              <c:strCache>
                <c:ptCount val="1"/>
                <c:pt idx="0">
                  <c:v>intakt család</c:v>
                </c:pt>
              </c:strCache>
            </c:strRef>
          </c:tx>
          <c:cat>
            <c:strRef>
              <c:f>Munka1!$A$8:$A$9</c:f>
              <c:strCache>
                <c:ptCount val="2"/>
                <c:pt idx="0">
                  <c:v>jelenleg legalább hetente egyszer dohányzik</c:v>
                </c:pt>
                <c:pt idx="1">
                  <c:v>jelenleg ritkábban, mint hetente dohányzik </c:v>
                </c:pt>
              </c:strCache>
            </c:strRef>
          </c:cat>
          <c:val>
            <c:numRef>
              <c:f>Munka1!$B$8:$B$9</c:f>
              <c:numCache>
                <c:formatCode>General</c:formatCode>
                <c:ptCount val="2"/>
                <c:pt idx="0">
                  <c:v>17.2</c:v>
                </c:pt>
                <c:pt idx="1">
                  <c:v>82.8</c:v>
                </c:pt>
              </c:numCache>
            </c:numRef>
          </c:val>
        </c:ser>
        <c:ser>
          <c:idx val="1"/>
          <c:order val="1"/>
          <c:tx>
            <c:strRef>
              <c:f>Munka1!$C$7</c:f>
              <c:strCache>
                <c:ptCount val="1"/>
                <c:pt idx="0">
                  <c:v>nem intakt család </c:v>
                </c:pt>
              </c:strCache>
            </c:strRef>
          </c:tx>
          <c:cat>
            <c:strRef>
              <c:f>Munka1!$A$8:$A$9</c:f>
              <c:strCache>
                <c:ptCount val="2"/>
                <c:pt idx="0">
                  <c:v>jelenleg legalább hetente egyszer dohányzik</c:v>
                </c:pt>
                <c:pt idx="1">
                  <c:v>jelenleg ritkábban, mint hetente dohányzik </c:v>
                </c:pt>
              </c:strCache>
            </c:strRef>
          </c:cat>
          <c:val>
            <c:numRef>
              <c:f>Munka1!$C$8:$C$9</c:f>
              <c:numCache>
                <c:formatCode>0.0</c:formatCode>
                <c:ptCount val="2"/>
                <c:pt idx="0">
                  <c:v>23</c:v>
                </c:pt>
                <c:pt idx="1">
                  <c:v>77</c:v>
                </c:pt>
              </c:numCache>
            </c:numRef>
          </c:val>
        </c:ser>
        <c:dLbls>
          <c:showVal val="1"/>
        </c:dLbls>
        <c:axId val="85768064"/>
        <c:axId val="85769600"/>
      </c:barChart>
      <c:catAx>
        <c:axId val="8576806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5769600"/>
        <c:crosses val="autoZero"/>
        <c:auto val="1"/>
        <c:lblAlgn val="ctr"/>
        <c:lblOffset val="100"/>
        <c:tickLblSkip val="1"/>
        <c:tickMarkSkip val="1"/>
      </c:catAx>
      <c:valAx>
        <c:axId val="85769600"/>
        <c:scaling>
          <c:orientation val="minMax"/>
        </c:scaling>
        <c:axPos val="l"/>
        <c:majorGridlines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576806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7238805970149282"/>
          <c:y val="1.3274336283185841E-2"/>
          <c:w val="0.48134328358208983"/>
          <c:h val="7.0796460176991247E-2"/>
        </c:manualLayout>
      </c:layout>
    </c:legend>
    <c:plotVisOnly val="1"/>
    <c:dispBlanksAs val="gap"/>
  </c:chart>
  <c:txPr>
    <a:bodyPr/>
    <a:lstStyle/>
    <a:p>
      <a:pPr>
        <a:defRPr sz="1200">
          <a:latin typeface="Verdana" pitchFamily="34" charset="0"/>
        </a:defRPr>
      </a:pPr>
      <a:endParaRPr lang="hu-H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style val="46"/>
  <c:chart>
    <c:autoTitleDeleted val="1"/>
    <c:plotArea>
      <c:layout>
        <c:manualLayout>
          <c:layoutTarget val="inner"/>
          <c:xMode val="edge"/>
          <c:yMode val="edge"/>
          <c:x val="0.10998307952622682"/>
          <c:y val="0.1635514018691589"/>
          <c:w val="0.84433164128595606"/>
          <c:h val="0.54672897196261649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Fiúk</c:v>
                </c:pt>
              </c:strCache>
            </c:strRef>
          </c:tx>
          <c:dLbls>
            <c:dLbl>
              <c:idx val="0"/>
              <c:layout>
                <c:manualLayout>
                  <c:x val="-1.658999219114586E-3"/>
                  <c:y val="-4.3713059365433404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4.5603775869252575E-4"/>
                  <c:y val="-3.9956130687714579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1.6041446414092535E-2"/>
                  <c:y val="-6.9900254105806525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2.0694598945591579E-2"/>
                  <c:y val="-4.1521463189860948E-2"/>
                </c:manualLayout>
              </c:layout>
              <c:dLblPos val="outEnd"/>
              <c:showVal val="1"/>
            </c:dLbl>
            <c:numFmt formatCode="0.0" sourceLinked="0"/>
            <c:showVal val="1"/>
          </c:dLbls>
          <c:cat>
            <c:strRef>
              <c:f>Sheet1!$B$1:$E$1</c:f>
              <c:strCache>
                <c:ptCount val="4"/>
                <c:pt idx="0">
                  <c:v>5.</c:v>
                </c:pt>
                <c:pt idx="1">
                  <c:v>7.</c:v>
                </c:pt>
                <c:pt idx="2">
                  <c:v>9.</c:v>
                </c:pt>
                <c:pt idx="3">
                  <c:v>11.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46.8</c:v>
                </c:pt>
                <c:pt idx="1">
                  <c:v>68</c:v>
                </c:pt>
                <c:pt idx="2">
                  <c:v>85.6</c:v>
                </c:pt>
                <c:pt idx="3">
                  <c:v>92.5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Lányok</c:v>
                </c:pt>
              </c:strCache>
            </c:strRef>
          </c:tx>
          <c:dLbls>
            <c:dLbl>
              <c:idx val="0"/>
              <c:layout>
                <c:manualLayout>
                  <c:x val="-1.0546806487432339E-3"/>
                  <c:y val="-4.5292748746272787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6.1364984610436536E-3"/>
                  <c:y val="-5.3871926181410908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1.4833459295446523E-3"/>
                  <c:y val="-6.2988939247884332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3.1698066019547346E-3"/>
                  <c:y val="-3.4115128490968531E-2"/>
                </c:manualLayout>
              </c:layout>
              <c:dLblPos val="outEnd"/>
              <c:showVal val="1"/>
            </c:dLbl>
            <c:numFmt formatCode="0.0" sourceLinked="0"/>
            <c:showVal val="1"/>
          </c:dLbls>
          <c:cat>
            <c:strRef>
              <c:f>Sheet1!$B$1:$E$1</c:f>
              <c:strCache>
                <c:ptCount val="4"/>
                <c:pt idx="0">
                  <c:v>5.</c:v>
                </c:pt>
                <c:pt idx="1">
                  <c:v>7.</c:v>
                </c:pt>
                <c:pt idx="2">
                  <c:v>9.</c:v>
                </c:pt>
                <c:pt idx="3">
                  <c:v>11.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35.4</c:v>
                </c:pt>
                <c:pt idx="1">
                  <c:v>64.599999999999994</c:v>
                </c:pt>
                <c:pt idx="2">
                  <c:v>84.3</c:v>
                </c:pt>
                <c:pt idx="3">
                  <c:v>93</c:v>
                </c:pt>
              </c:numCache>
            </c:numRef>
          </c:val>
        </c:ser>
        <c:axId val="85619456"/>
        <c:axId val="85621376"/>
      </c:barChart>
      <c:catAx>
        <c:axId val="8561945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hu-HU"/>
                  <a:t>Osztály</a:t>
                </a:r>
              </a:p>
            </c:rich>
          </c:tx>
          <c:layout>
            <c:manualLayout>
              <c:xMode val="edge"/>
              <c:yMode val="edge"/>
              <c:x val="0.49407783417935741"/>
              <c:y val="0.8925233644859808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5621376"/>
        <c:crosses val="autoZero"/>
        <c:auto val="1"/>
        <c:lblAlgn val="ctr"/>
        <c:lblOffset val="100"/>
        <c:tickLblSkip val="1"/>
        <c:tickMarkSkip val="1"/>
      </c:catAx>
      <c:valAx>
        <c:axId val="85621376"/>
        <c:scaling>
          <c:orientation val="minMax"/>
          <c:max val="100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hu-HU"/>
                  <a:t>Kipróbálók aránya (%))</a:t>
                </a:r>
              </a:p>
            </c:rich>
          </c:tx>
          <c:layout>
            <c:manualLayout>
              <c:xMode val="edge"/>
              <c:yMode val="edge"/>
              <c:x val="0"/>
              <c:y val="0.10747663551401869"/>
            </c:manualLayout>
          </c:layout>
        </c:title>
        <c:numFmt formatCode="0.0" sourceLinked="0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5619456"/>
        <c:crosses val="autoZero"/>
        <c:crossBetween val="between"/>
        <c:majorUnit val="20"/>
        <c:minorUnit val="5"/>
      </c:valAx>
    </c:plotArea>
    <c:legend>
      <c:legendPos val="t"/>
      <c:layout>
        <c:manualLayout>
          <c:xMode val="edge"/>
          <c:yMode val="edge"/>
          <c:x val="0.82741116751269039"/>
          <c:y val="0"/>
          <c:w val="0.15397631133671744"/>
          <c:h val="0.10280373831775701"/>
        </c:manualLayout>
      </c:layout>
    </c:legend>
    <c:plotVisOnly val="1"/>
    <c:dispBlanksAs val="gap"/>
  </c:chart>
  <c:txPr>
    <a:bodyPr/>
    <a:lstStyle/>
    <a:p>
      <a:pPr>
        <a:defRPr sz="1800"/>
      </a:pPr>
      <a:endParaRPr lang="hu-HU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style val="48"/>
  <c:chart>
    <c:autoTitleDeleted val="1"/>
    <c:plotArea>
      <c:layout>
        <c:manualLayout>
          <c:layoutTarget val="inner"/>
          <c:xMode val="edge"/>
          <c:yMode val="edge"/>
          <c:x val="0.21350220068823267"/>
          <c:y val="3.7664517545923787E-2"/>
          <c:w val="0.7509648300892372"/>
          <c:h val="0.70704817481606952"/>
        </c:manualLayout>
      </c:layout>
      <c:bar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Fiúk</c:v>
                </c:pt>
              </c:strCache>
            </c:strRef>
          </c:tx>
          <c:dLbls>
            <c:dLbl>
              <c:idx val="0"/>
              <c:layout>
                <c:manualLayout>
                  <c:x val="-1.3917141607548891E-3"/>
                  <c:y val="-5.8156036367938896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8.1911248763271262E-4"/>
                  <c:y val="-6.2235069337683302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1.2422248330114767E-3"/>
                  <c:y val="-4.2635120576893316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2.6875532600458829E-5"/>
                  <c:y val="-1.687319425103349E-2"/>
                </c:manualLayout>
              </c:layout>
              <c:dLblPos val="outEnd"/>
              <c:showVal val="1"/>
            </c:dLbl>
            <c:numFmt formatCode="0.0" sourceLinked="0"/>
            <c:showVal val="1"/>
          </c:dLbls>
          <c:cat>
            <c:strRef>
              <c:f>Sheet1!$B$1:$E$1</c:f>
              <c:strCache>
                <c:ptCount val="4"/>
                <c:pt idx="0">
                  <c:v>5.</c:v>
                </c:pt>
                <c:pt idx="1">
                  <c:v>7.</c:v>
                </c:pt>
                <c:pt idx="2">
                  <c:v>9.</c:v>
                </c:pt>
                <c:pt idx="3">
                  <c:v>11.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4</c:v>
                </c:pt>
                <c:pt idx="1">
                  <c:v>14.4</c:v>
                </c:pt>
                <c:pt idx="2">
                  <c:v>46.9</c:v>
                </c:pt>
                <c:pt idx="3">
                  <c:v>71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Lányok</c:v>
                </c:pt>
              </c:strCache>
            </c:strRef>
          </c:tx>
          <c:dLbls>
            <c:dLbl>
              <c:idx val="0"/>
              <c:layout>
                <c:manualLayout>
                  <c:x val="-1.754324456195425E-3"/>
                  <c:y val="-3.7733691698069366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5.1032459425331316E-4"/>
                  <c:y val="-1.9680009177358362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1.0239496512833905E-2"/>
                  <c:y val="-6.7328169785424649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4.7404073691394936E-3"/>
                  <c:y val="-3.1034324273001235E-2"/>
                </c:manualLayout>
              </c:layout>
              <c:dLblPos val="outEnd"/>
              <c:showVal val="1"/>
            </c:dLbl>
            <c:showVal val="1"/>
          </c:dLbls>
          <c:cat>
            <c:strRef>
              <c:f>Sheet1!$B$1:$E$1</c:f>
              <c:strCache>
                <c:ptCount val="4"/>
                <c:pt idx="0">
                  <c:v>5.</c:v>
                </c:pt>
                <c:pt idx="1">
                  <c:v>7.</c:v>
                </c:pt>
                <c:pt idx="2">
                  <c:v>9.</c:v>
                </c:pt>
                <c:pt idx="3">
                  <c:v>11.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1.5</c:v>
                </c:pt>
                <c:pt idx="1">
                  <c:v>10.200000000000001</c:v>
                </c:pt>
                <c:pt idx="2">
                  <c:v>33.300000000000004</c:v>
                </c:pt>
                <c:pt idx="3">
                  <c:v>51.3</c:v>
                </c:pt>
              </c:numCache>
            </c:numRef>
          </c:val>
        </c:ser>
        <c:axId val="85897600"/>
        <c:axId val="85899520"/>
      </c:barChart>
      <c:catAx>
        <c:axId val="8589760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hu-HU"/>
                  <a:t>Osztály</a:t>
                </a:r>
              </a:p>
            </c:rich>
          </c:tx>
          <c:layout>
            <c:manualLayout>
              <c:xMode val="edge"/>
              <c:yMode val="edge"/>
              <c:x val="0.50761421319796951"/>
              <c:y val="0.89912280701754388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5899520"/>
        <c:crosses val="autoZero"/>
        <c:auto val="1"/>
        <c:lblAlgn val="ctr"/>
        <c:lblOffset val="100"/>
        <c:tickLblSkip val="1"/>
        <c:tickMarkSkip val="1"/>
      </c:catAx>
      <c:valAx>
        <c:axId val="85899520"/>
        <c:scaling>
          <c:orientation val="minMax"/>
          <c:max val="80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hu-HU"/>
                  <a:t>Többször volt részegek aránya (%)</a:t>
                </a:r>
              </a:p>
            </c:rich>
          </c:tx>
          <c:layout>
            <c:manualLayout>
              <c:xMode val="edge"/>
              <c:yMode val="edge"/>
              <c:x val="2.9857760903220384E-3"/>
              <c:y val="2.6192082241778675E-2"/>
            </c:manualLayout>
          </c:layout>
        </c:title>
        <c:numFmt formatCode="0.0" sourceLinked="0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5897600"/>
        <c:crosses val="autoZero"/>
        <c:crossBetween val="between"/>
        <c:majorUnit val="20"/>
        <c:minorUnit val="5"/>
      </c:valAx>
    </c:plotArea>
    <c:legend>
      <c:legendPos val="r"/>
      <c:layout>
        <c:manualLayout>
          <c:xMode val="edge"/>
          <c:yMode val="edge"/>
          <c:x val="7.4599280554541375E-2"/>
          <c:y val="0.8455997057813609"/>
          <c:w val="0.15397631133671744"/>
          <c:h val="9.6491228070175433E-2"/>
        </c:manualLayout>
      </c:layout>
    </c:legend>
    <c:plotVisOnly val="1"/>
    <c:dispBlanksAs val="gap"/>
  </c:chart>
  <c:txPr>
    <a:bodyPr/>
    <a:lstStyle/>
    <a:p>
      <a:pPr>
        <a:defRPr sz="1400">
          <a:latin typeface="Verdana" pitchFamily="34" charset="0"/>
        </a:defRPr>
      </a:pPr>
      <a:endParaRPr lang="hu-HU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title>
      <c:tx>
        <c:rich>
          <a:bodyPr/>
          <a:lstStyle/>
          <a:p>
            <a:pPr>
              <a:defRPr sz="1600">
                <a:latin typeface="Verdana" pitchFamily="34" charset="0"/>
              </a:defRPr>
            </a:pPr>
            <a:r>
              <a:rPr lang="hu-HU" sz="1600">
                <a:latin typeface="Verdana" pitchFamily="34" charset="0"/>
              </a:rPr>
              <a:t>15-16 éves fiúk</a:t>
            </a:r>
          </a:p>
        </c:rich>
      </c:tx>
      <c:layout>
        <c:manualLayout>
          <c:xMode val="edge"/>
          <c:yMode val="edge"/>
          <c:x val="0.31677018633540416"/>
          <c:y val="1.973684210526316E-2"/>
        </c:manualLayout>
      </c:layout>
    </c:title>
    <c:view3D>
      <c:hPercent val="47"/>
      <c:depthPercent val="100"/>
      <c:rAngAx val="1"/>
    </c:view3D>
    <c:sideWall>
      <c:spPr>
        <a:solidFill>
          <a:srgbClr val="FF0000"/>
        </a:solidFill>
      </c:spPr>
    </c:sideWall>
    <c:backWall>
      <c:spPr>
        <a:solidFill>
          <a:srgbClr val="FF0000"/>
        </a:solidFill>
      </c:spPr>
    </c:backWall>
    <c:plotArea>
      <c:layout>
        <c:manualLayout>
          <c:layoutTarget val="inner"/>
          <c:xMode val="edge"/>
          <c:yMode val="edge"/>
          <c:x val="0.14285714285714302"/>
          <c:y val="4.052536810617715E-2"/>
          <c:w val="0.6428571428571429"/>
          <c:h val="0.82590538146545467"/>
        </c:manualLayout>
      </c:layout>
      <c:bar3DChart>
        <c:barDir val="col"/>
        <c:grouping val="percentStacked"/>
        <c:ser>
          <c:idx val="0"/>
          <c:order val="0"/>
          <c:tx>
            <c:v>soha</c:v>
          </c:tx>
          <c:cat>
            <c:numRef>
              <c:f>ELŐADÁS!$W$9:$W$13</c:f>
              <c:numCache>
                <c:formatCode>General</c:formatCode>
                <c:ptCount val="5"/>
                <c:pt idx="0">
                  <c:v>1986</c:v>
                </c:pt>
                <c:pt idx="1">
                  <c:v>1990</c:v>
                </c:pt>
                <c:pt idx="2">
                  <c:v>1993</c:v>
                </c:pt>
                <c:pt idx="3">
                  <c:v>1997</c:v>
                </c:pt>
                <c:pt idx="4">
                  <c:v>2002</c:v>
                </c:pt>
              </c:numCache>
            </c:numRef>
          </c:cat>
          <c:val>
            <c:numRef>
              <c:f>ELŐADÁS!$X$9:$X$13</c:f>
              <c:numCache>
                <c:formatCode>General</c:formatCode>
                <c:ptCount val="5"/>
                <c:pt idx="0">
                  <c:v>316</c:v>
                </c:pt>
                <c:pt idx="1">
                  <c:v>533</c:v>
                </c:pt>
                <c:pt idx="2">
                  <c:v>431</c:v>
                </c:pt>
                <c:pt idx="3">
                  <c:v>236</c:v>
                </c:pt>
                <c:pt idx="4">
                  <c:v>206</c:v>
                </c:pt>
              </c:numCache>
            </c:numRef>
          </c:val>
        </c:ser>
        <c:ser>
          <c:idx val="1"/>
          <c:order val="1"/>
          <c:tx>
            <c:v>egyszer</c:v>
          </c:tx>
          <c:cat>
            <c:numRef>
              <c:f>ELŐADÁS!$W$9:$W$13</c:f>
              <c:numCache>
                <c:formatCode>General</c:formatCode>
                <c:ptCount val="5"/>
                <c:pt idx="0">
                  <c:v>1986</c:v>
                </c:pt>
                <c:pt idx="1">
                  <c:v>1990</c:v>
                </c:pt>
                <c:pt idx="2">
                  <c:v>1993</c:v>
                </c:pt>
                <c:pt idx="3">
                  <c:v>1997</c:v>
                </c:pt>
                <c:pt idx="4">
                  <c:v>2002</c:v>
                </c:pt>
              </c:numCache>
            </c:numRef>
          </c:cat>
          <c:val>
            <c:numRef>
              <c:f>ELŐADÁS!$Y$9:$Y$13</c:f>
              <c:numCache>
                <c:formatCode>General</c:formatCode>
                <c:ptCount val="5"/>
                <c:pt idx="0">
                  <c:v>95</c:v>
                </c:pt>
                <c:pt idx="1">
                  <c:v>131</c:v>
                </c:pt>
                <c:pt idx="2">
                  <c:v>99</c:v>
                </c:pt>
                <c:pt idx="3">
                  <c:v>71</c:v>
                </c:pt>
                <c:pt idx="4">
                  <c:v>79</c:v>
                </c:pt>
              </c:numCache>
            </c:numRef>
          </c:val>
        </c:ser>
        <c:ser>
          <c:idx val="2"/>
          <c:order val="2"/>
          <c:tx>
            <c:v>többször</c:v>
          </c:tx>
          <c:cat>
            <c:numRef>
              <c:f>ELŐADÁS!$W$9:$W$13</c:f>
              <c:numCache>
                <c:formatCode>General</c:formatCode>
                <c:ptCount val="5"/>
                <c:pt idx="0">
                  <c:v>1986</c:v>
                </c:pt>
                <c:pt idx="1">
                  <c:v>1990</c:v>
                </c:pt>
                <c:pt idx="2">
                  <c:v>1993</c:v>
                </c:pt>
                <c:pt idx="3">
                  <c:v>1997</c:v>
                </c:pt>
                <c:pt idx="4">
                  <c:v>2002</c:v>
                </c:pt>
              </c:numCache>
            </c:numRef>
          </c:cat>
          <c:val>
            <c:numRef>
              <c:f>ELŐADÁS!$Z$9:$Z$13</c:f>
              <c:numCache>
                <c:formatCode>General</c:formatCode>
                <c:ptCount val="5"/>
                <c:pt idx="0">
                  <c:v>149</c:v>
                </c:pt>
                <c:pt idx="1">
                  <c:v>365</c:v>
                </c:pt>
                <c:pt idx="2">
                  <c:v>288</c:v>
                </c:pt>
                <c:pt idx="3">
                  <c:v>177</c:v>
                </c:pt>
                <c:pt idx="4">
                  <c:v>282</c:v>
                </c:pt>
              </c:numCache>
            </c:numRef>
          </c:val>
        </c:ser>
        <c:shape val="cylinder"/>
        <c:axId val="86106496"/>
        <c:axId val="86108032"/>
        <c:axId val="0"/>
      </c:bar3DChart>
      <c:catAx>
        <c:axId val="86106496"/>
        <c:scaling>
          <c:orientation val="minMax"/>
        </c:scaling>
        <c:axPos val="b"/>
        <c:numFmt formatCode="General" sourceLinked="1"/>
        <c:tickLblPos val="low"/>
        <c:txPr>
          <a:bodyPr rot="0" vert="horz"/>
          <a:lstStyle/>
          <a:p>
            <a:pPr>
              <a:defRPr sz="1400">
                <a:latin typeface="Verdana" pitchFamily="34" charset="0"/>
              </a:defRPr>
            </a:pPr>
            <a:endParaRPr lang="hu-HU"/>
          </a:p>
        </c:txPr>
        <c:crossAx val="86108032"/>
        <c:crosses val="autoZero"/>
        <c:auto val="1"/>
        <c:lblAlgn val="ctr"/>
        <c:lblOffset val="100"/>
        <c:tickLblSkip val="1"/>
        <c:tickMarkSkip val="1"/>
      </c:catAx>
      <c:valAx>
        <c:axId val="86108032"/>
        <c:scaling>
          <c:orientation val="minMax"/>
        </c:scaling>
        <c:axPos val="l"/>
        <c:majorGridlines/>
        <c:numFmt formatCode="0%" sourceLinked="1"/>
        <c:tickLblPos val="nextTo"/>
        <c:txPr>
          <a:bodyPr rot="0" vert="horz"/>
          <a:lstStyle/>
          <a:p>
            <a:pPr>
              <a:defRPr sz="1400">
                <a:latin typeface="Verdana" pitchFamily="34" charset="0"/>
              </a:defRPr>
            </a:pPr>
            <a:endParaRPr lang="hu-HU"/>
          </a:p>
        </c:txPr>
        <c:crossAx val="861064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881987577639767"/>
          <c:y val="0.43421052631578977"/>
          <c:w val="0.2111800840886377"/>
          <c:h val="0.22615659396509163"/>
        </c:manualLayout>
      </c:layout>
      <c:txPr>
        <a:bodyPr/>
        <a:lstStyle/>
        <a:p>
          <a:pPr>
            <a:defRPr sz="1400">
              <a:latin typeface="Verdana" pitchFamily="34" charset="0"/>
            </a:defRPr>
          </a:pPr>
          <a:endParaRPr lang="hu-HU"/>
        </a:p>
      </c:txPr>
    </c:legend>
    <c:plotVisOnly val="1"/>
    <c:dispBlanksAs val="gap"/>
  </c:chart>
  <c:txPr>
    <a:bodyPr/>
    <a:lstStyle/>
    <a:p>
      <a:pPr>
        <a:defRPr sz="1800"/>
      </a:pPr>
      <a:endParaRPr lang="hu-H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style val="4"/>
  <c:chart>
    <c:title>
      <c:tx>
        <c:rich>
          <a:bodyPr/>
          <a:lstStyle/>
          <a:p>
            <a:pPr>
              <a:defRPr sz="1600">
                <a:latin typeface="Verdana" pitchFamily="34" charset="0"/>
              </a:defRPr>
            </a:pPr>
            <a:r>
              <a:rPr lang="hu-HU" sz="1600">
                <a:latin typeface="Verdana" pitchFamily="34" charset="0"/>
              </a:rPr>
              <a:t>15-16 éves lányok</a:t>
            </a:r>
          </a:p>
        </c:rich>
      </c:tx>
      <c:layout>
        <c:manualLayout>
          <c:xMode val="edge"/>
          <c:yMode val="edge"/>
          <c:x val="0.29129129129129128"/>
          <c:y val="1.8987341772151899E-2"/>
        </c:manualLayout>
      </c:layout>
    </c:title>
    <c:view3D>
      <c:hPercent val="47"/>
      <c:depthPercent val="100"/>
      <c:rAngAx val="1"/>
    </c:view3D>
    <c:sideWall>
      <c:spPr>
        <a:solidFill>
          <a:srgbClr val="92D050"/>
        </a:solidFill>
      </c:spPr>
    </c:sideWall>
    <c:backWall>
      <c:spPr>
        <a:solidFill>
          <a:srgbClr val="92D050"/>
        </a:solidFill>
      </c:spPr>
    </c:backWall>
    <c:plotArea>
      <c:layout>
        <c:manualLayout>
          <c:layoutTarget val="inner"/>
          <c:xMode val="edge"/>
          <c:yMode val="edge"/>
          <c:x val="0.13813813813813824"/>
          <c:y val="1.9494233112914219E-2"/>
          <c:w val="0.77568191660008545"/>
          <c:h val="0.88714834500303519"/>
        </c:manualLayout>
      </c:layout>
      <c:bar3DChart>
        <c:barDir val="col"/>
        <c:grouping val="percentStacked"/>
        <c:ser>
          <c:idx val="0"/>
          <c:order val="0"/>
          <c:tx>
            <c:v>soha</c:v>
          </c:tx>
          <c:cat>
            <c:numRef>
              <c:f>ELŐADÁS!$W$9:$W$13</c:f>
              <c:numCache>
                <c:formatCode>General</c:formatCode>
                <c:ptCount val="5"/>
                <c:pt idx="0">
                  <c:v>1986</c:v>
                </c:pt>
                <c:pt idx="1">
                  <c:v>1990</c:v>
                </c:pt>
                <c:pt idx="2">
                  <c:v>1993</c:v>
                </c:pt>
                <c:pt idx="3">
                  <c:v>1997</c:v>
                </c:pt>
                <c:pt idx="4">
                  <c:v>2002</c:v>
                </c:pt>
              </c:numCache>
            </c:numRef>
          </c:cat>
          <c:val>
            <c:numRef>
              <c:f>ELŐADÁS!$X$19:$X$23</c:f>
              <c:numCache>
                <c:formatCode>General</c:formatCode>
                <c:ptCount val="5"/>
                <c:pt idx="0">
                  <c:v>547</c:v>
                </c:pt>
                <c:pt idx="1">
                  <c:v>1108</c:v>
                </c:pt>
                <c:pt idx="2">
                  <c:v>616</c:v>
                </c:pt>
                <c:pt idx="3">
                  <c:v>374</c:v>
                </c:pt>
                <c:pt idx="4">
                  <c:v>450</c:v>
                </c:pt>
              </c:numCache>
            </c:numRef>
          </c:val>
        </c:ser>
        <c:ser>
          <c:idx val="1"/>
          <c:order val="1"/>
          <c:tx>
            <c:v>egyszer</c:v>
          </c:tx>
          <c:cat>
            <c:numRef>
              <c:f>ELŐADÁS!$W$9:$W$13</c:f>
              <c:numCache>
                <c:formatCode>General</c:formatCode>
                <c:ptCount val="5"/>
                <c:pt idx="0">
                  <c:v>1986</c:v>
                </c:pt>
                <c:pt idx="1">
                  <c:v>1990</c:v>
                </c:pt>
                <c:pt idx="2">
                  <c:v>1993</c:v>
                </c:pt>
                <c:pt idx="3">
                  <c:v>1997</c:v>
                </c:pt>
                <c:pt idx="4">
                  <c:v>2002</c:v>
                </c:pt>
              </c:numCache>
            </c:numRef>
          </c:cat>
          <c:val>
            <c:numRef>
              <c:f>ELŐADÁS!$Y$19:$Y$23</c:f>
              <c:numCache>
                <c:formatCode>General</c:formatCode>
                <c:ptCount val="5"/>
                <c:pt idx="0">
                  <c:v>103</c:v>
                </c:pt>
                <c:pt idx="1">
                  <c:v>209</c:v>
                </c:pt>
                <c:pt idx="2">
                  <c:v>132</c:v>
                </c:pt>
                <c:pt idx="3">
                  <c:v>103</c:v>
                </c:pt>
                <c:pt idx="4">
                  <c:v>173</c:v>
                </c:pt>
              </c:numCache>
            </c:numRef>
          </c:val>
        </c:ser>
        <c:ser>
          <c:idx val="2"/>
          <c:order val="2"/>
          <c:tx>
            <c:v>többször</c:v>
          </c:tx>
          <c:cat>
            <c:numRef>
              <c:f>ELŐADÁS!$W$9:$W$13</c:f>
              <c:numCache>
                <c:formatCode>General</c:formatCode>
                <c:ptCount val="5"/>
                <c:pt idx="0">
                  <c:v>1986</c:v>
                </c:pt>
                <c:pt idx="1">
                  <c:v>1990</c:v>
                </c:pt>
                <c:pt idx="2">
                  <c:v>1993</c:v>
                </c:pt>
                <c:pt idx="3">
                  <c:v>1997</c:v>
                </c:pt>
                <c:pt idx="4">
                  <c:v>2002</c:v>
                </c:pt>
              </c:numCache>
            </c:numRef>
          </c:cat>
          <c:val>
            <c:numRef>
              <c:f>ELŐADÁS!$Z$19:$Z$23</c:f>
              <c:numCache>
                <c:formatCode>General</c:formatCode>
                <c:ptCount val="5"/>
                <c:pt idx="0">
                  <c:v>46</c:v>
                </c:pt>
                <c:pt idx="1">
                  <c:v>189</c:v>
                </c:pt>
                <c:pt idx="2">
                  <c:v>184</c:v>
                </c:pt>
                <c:pt idx="3">
                  <c:v>121</c:v>
                </c:pt>
                <c:pt idx="4">
                  <c:v>258</c:v>
                </c:pt>
              </c:numCache>
            </c:numRef>
          </c:val>
        </c:ser>
        <c:shape val="cylinder"/>
        <c:axId val="86261760"/>
        <c:axId val="86263296"/>
        <c:axId val="0"/>
      </c:bar3DChart>
      <c:catAx>
        <c:axId val="86261760"/>
        <c:scaling>
          <c:orientation val="minMax"/>
        </c:scaling>
        <c:axPos val="b"/>
        <c:numFmt formatCode="General" sourceLinked="1"/>
        <c:tickLblPos val="low"/>
        <c:txPr>
          <a:bodyPr rot="0" vert="horz"/>
          <a:lstStyle/>
          <a:p>
            <a:pPr>
              <a:defRPr sz="1200">
                <a:latin typeface="Verdana" pitchFamily="34" charset="0"/>
              </a:defRPr>
            </a:pPr>
            <a:endParaRPr lang="hu-HU"/>
          </a:p>
        </c:txPr>
        <c:crossAx val="86263296"/>
        <c:crosses val="autoZero"/>
        <c:auto val="1"/>
        <c:lblAlgn val="ctr"/>
        <c:lblOffset val="100"/>
        <c:tickLblSkip val="1"/>
        <c:tickMarkSkip val="1"/>
      </c:catAx>
      <c:valAx>
        <c:axId val="86263296"/>
        <c:scaling>
          <c:orientation val="minMax"/>
        </c:scaling>
        <c:axPos val="l"/>
        <c:majorGridlines/>
        <c:numFmt formatCode="0%" sourceLinked="1"/>
        <c:tickLblPos val="nextTo"/>
        <c:txPr>
          <a:bodyPr rot="0" vert="horz"/>
          <a:lstStyle/>
          <a:p>
            <a:pPr>
              <a:defRPr sz="1400">
                <a:latin typeface="Verdana" pitchFamily="34" charset="0"/>
              </a:defRPr>
            </a:pPr>
            <a:endParaRPr lang="hu-HU"/>
          </a:p>
        </c:txPr>
        <c:crossAx val="862617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9525351159145392"/>
          <c:y val="0.76880761071744164"/>
          <c:w val="0.50107991729538903"/>
          <c:h val="0.22968469793930518"/>
        </c:manualLayout>
      </c:layout>
    </c:legend>
    <c:plotVisOnly val="1"/>
    <c:dispBlanksAs val="gap"/>
  </c:chart>
  <c:txPr>
    <a:bodyPr/>
    <a:lstStyle/>
    <a:p>
      <a:pPr>
        <a:defRPr sz="1800"/>
      </a:pPr>
      <a:endParaRPr lang="hu-H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style val="46"/>
  <c:chart>
    <c:plotArea>
      <c:layout>
        <c:manualLayout>
          <c:layoutTarget val="inner"/>
          <c:xMode val="edge"/>
          <c:yMode val="edge"/>
          <c:x val="6.4516129032258132E-2"/>
          <c:y val="0.21686746987951822"/>
          <c:w val="0.89964157706093195"/>
          <c:h val="0.6084337349397585"/>
        </c:manualLayout>
      </c:layout>
      <c:barChart>
        <c:barDir val="col"/>
        <c:grouping val="clustered"/>
        <c:ser>
          <c:idx val="0"/>
          <c:order val="0"/>
          <c:tx>
            <c:strRef>
              <c:f>Munka1!$B$12</c:f>
              <c:strCache>
                <c:ptCount val="1"/>
                <c:pt idx="0">
                  <c:v>intakt család</c:v>
                </c:pt>
              </c:strCache>
            </c:strRef>
          </c:tx>
          <c:cat>
            <c:strRef>
              <c:f>Munka1!$A$13:$A$14</c:f>
              <c:strCache>
                <c:ptCount val="2"/>
                <c:pt idx="0">
                  <c:v>legfeljebb egyszer rúgott be</c:v>
                </c:pt>
                <c:pt idx="1">
                  <c:v>legalább 2-3-szor rúgott be</c:v>
                </c:pt>
              </c:strCache>
            </c:strRef>
          </c:cat>
          <c:val>
            <c:numRef>
              <c:f>Munka1!$B$13:$B$14</c:f>
              <c:numCache>
                <c:formatCode>General</c:formatCode>
                <c:ptCount val="2"/>
                <c:pt idx="0">
                  <c:v>72.5</c:v>
                </c:pt>
                <c:pt idx="1">
                  <c:v>27.6</c:v>
                </c:pt>
              </c:numCache>
            </c:numRef>
          </c:val>
        </c:ser>
        <c:ser>
          <c:idx val="1"/>
          <c:order val="1"/>
          <c:tx>
            <c:strRef>
              <c:f>Munka1!$C$12</c:f>
              <c:strCache>
                <c:ptCount val="1"/>
                <c:pt idx="0">
                  <c:v>nem intakt család </c:v>
                </c:pt>
              </c:strCache>
            </c:strRef>
          </c:tx>
          <c:cat>
            <c:strRef>
              <c:f>Munka1!$A$13:$A$14</c:f>
              <c:strCache>
                <c:ptCount val="2"/>
                <c:pt idx="0">
                  <c:v>legfeljebb egyszer rúgott be</c:v>
                </c:pt>
                <c:pt idx="1">
                  <c:v>legalább 2-3-szor rúgott be</c:v>
                </c:pt>
              </c:strCache>
            </c:strRef>
          </c:cat>
          <c:val>
            <c:numRef>
              <c:f>Munka1!$C$13:$C$14</c:f>
              <c:numCache>
                <c:formatCode>0.0</c:formatCode>
                <c:ptCount val="2"/>
                <c:pt idx="0">
                  <c:v>64.5</c:v>
                </c:pt>
                <c:pt idx="1">
                  <c:v>35.5</c:v>
                </c:pt>
              </c:numCache>
            </c:numRef>
          </c:val>
        </c:ser>
        <c:dLbls>
          <c:showVal val="1"/>
        </c:dLbls>
        <c:axId val="85957248"/>
        <c:axId val="85967232"/>
      </c:barChart>
      <c:catAx>
        <c:axId val="8595724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5967232"/>
        <c:crosses val="autoZero"/>
        <c:auto val="1"/>
        <c:lblAlgn val="ctr"/>
        <c:lblOffset val="100"/>
        <c:tickLblSkip val="1"/>
        <c:tickMarkSkip val="1"/>
      </c:catAx>
      <c:valAx>
        <c:axId val="85967232"/>
        <c:scaling>
          <c:orientation val="minMax"/>
        </c:scaling>
        <c:axPos val="l"/>
        <c:majorGridlines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595724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8315412186379935"/>
          <c:y val="1.8072289156626505E-2"/>
          <c:w val="0.46236559139785027"/>
          <c:h val="9.6385542168674801E-2"/>
        </c:manualLayout>
      </c:layout>
    </c:legend>
    <c:plotVisOnly val="1"/>
    <c:dispBlanksAs val="gap"/>
  </c:chart>
  <c:txPr>
    <a:bodyPr/>
    <a:lstStyle/>
    <a:p>
      <a:pPr>
        <a:defRPr sz="1400">
          <a:latin typeface="Verdana" pitchFamily="34" charset="0"/>
        </a:defRPr>
      </a:pPr>
      <a:endParaRPr lang="hu-H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style val="47"/>
  <c:chart>
    <c:plotArea>
      <c:layout>
        <c:manualLayout>
          <c:layoutTarget val="inner"/>
          <c:xMode val="edge"/>
          <c:yMode val="edge"/>
          <c:x val="0.12584034383018428"/>
          <c:y val="0.16691290058830124"/>
          <c:w val="0.8985507246376806"/>
          <c:h val="0.66536964980544744"/>
        </c:manualLayout>
      </c:layout>
      <c:barChart>
        <c:barDir val="col"/>
        <c:grouping val="clustered"/>
        <c:ser>
          <c:idx val="0"/>
          <c:order val="0"/>
          <c:tx>
            <c:strRef>
              <c:f>Munka1!$B$17</c:f>
              <c:strCache>
                <c:ptCount val="1"/>
                <c:pt idx="0">
                  <c:v>kevésbé jómódú (CSJS1)</c:v>
                </c:pt>
              </c:strCache>
            </c:strRef>
          </c:tx>
          <c:cat>
            <c:strRef>
              <c:f>Munka1!$A$18:$A$19</c:f>
              <c:strCache>
                <c:ptCount val="2"/>
                <c:pt idx="0">
                  <c:v>legfeljebb egyszer rúgott be</c:v>
                </c:pt>
                <c:pt idx="1">
                  <c:v>legalább 2-3-szor rúgott be</c:v>
                </c:pt>
              </c:strCache>
            </c:strRef>
          </c:cat>
          <c:val>
            <c:numRef>
              <c:f>Munka1!$B$18:$B$19</c:f>
              <c:numCache>
                <c:formatCode>General</c:formatCode>
                <c:ptCount val="2"/>
                <c:pt idx="0">
                  <c:v>66.5</c:v>
                </c:pt>
                <c:pt idx="1">
                  <c:v>33.5</c:v>
                </c:pt>
              </c:numCache>
            </c:numRef>
          </c:val>
        </c:ser>
        <c:ser>
          <c:idx val="1"/>
          <c:order val="1"/>
          <c:tx>
            <c:strRef>
              <c:f>Munka1!$C$17</c:f>
              <c:strCache>
                <c:ptCount val="1"/>
                <c:pt idx="0">
                  <c:v>jómódú (CSJS 2,3)</c:v>
                </c:pt>
              </c:strCache>
            </c:strRef>
          </c:tx>
          <c:cat>
            <c:strRef>
              <c:f>Munka1!$A$18:$A$19</c:f>
              <c:strCache>
                <c:ptCount val="2"/>
                <c:pt idx="0">
                  <c:v>legfeljebb egyszer rúgott be</c:v>
                </c:pt>
                <c:pt idx="1">
                  <c:v>legalább 2-3-szor rúgott be</c:v>
                </c:pt>
              </c:strCache>
            </c:strRef>
          </c:cat>
          <c:val>
            <c:numRef>
              <c:f>Munka1!$C$18:$C$19</c:f>
              <c:numCache>
                <c:formatCode>General</c:formatCode>
                <c:ptCount val="2"/>
                <c:pt idx="0">
                  <c:v>71.599999999999994</c:v>
                </c:pt>
                <c:pt idx="1">
                  <c:v>28.4</c:v>
                </c:pt>
              </c:numCache>
            </c:numRef>
          </c:val>
        </c:ser>
        <c:dLbls>
          <c:showVal val="1"/>
        </c:dLbls>
        <c:axId val="86443136"/>
        <c:axId val="86444672"/>
      </c:barChart>
      <c:catAx>
        <c:axId val="8644313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6444672"/>
        <c:crosses val="autoZero"/>
        <c:auto val="1"/>
        <c:lblAlgn val="ctr"/>
        <c:lblOffset val="100"/>
        <c:tickLblSkip val="1"/>
        <c:tickMarkSkip val="1"/>
      </c:catAx>
      <c:valAx>
        <c:axId val="86444672"/>
        <c:scaling>
          <c:orientation val="minMax"/>
        </c:scaling>
        <c:axPos val="l"/>
        <c:majorGridlines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644313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0289855072463769"/>
          <c:y val="1.1673151750972775E-2"/>
          <c:w val="0.61956521739130488"/>
          <c:h val="6.2256809338521443E-2"/>
        </c:manualLayout>
      </c:layout>
    </c:legend>
    <c:plotVisOnly val="1"/>
    <c:dispBlanksAs val="gap"/>
  </c:chart>
  <c:txPr>
    <a:bodyPr/>
    <a:lstStyle/>
    <a:p>
      <a:pPr>
        <a:defRPr sz="1600">
          <a:latin typeface="Verdana" pitchFamily="34" charset="0"/>
        </a:defRPr>
      </a:pPr>
      <a:endParaRPr lang="hu-H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style val="42"/>
  <c:chart>
    <c:autoTitleDeleted val="1"/>
    <c:view3D>
      <c:perspective val="30"/>
    </c:view3D>
    <c:sideWall>
      <c:spPr>
        <a:solidFill>
          <a:srgbClr val="002060"/>
        </a:solidFill>
      </c:spPr>
    </c:sideWall>
    <c:backWall>
      <c:spPr>
        <a:solidFill>
          <a:srgbClr val="002060"/>
        </a:solidFill>
      </c:spPr>
    </c:backWall>
    <c:plotArea>
      <c:layout>
        <c:manualLayout>
          <c:layoutTarget val="inner"/>
          <c:xMode val="edge"/>
          <c:yMode val="edge"/>
          <c:x val="0.13913043478260884"/>
          <c:y val="5.3959272912322026E-2"/>
          <c:w val="0.82782608695652171"/>
          <c:h val="0.72663911620959254"/>
        </c:manualLayout>
      </c:layout>
      <c:bar3DChart>
        <c:barDir val="col"/>
        <c:grouping val="standard"/>
        <c:ser>
          <c:idx val="0"/>
          <c:order val="0"/>
          <c:tx>
            <c:strRef>
              <c:f>Sheet1!$A$2</c:f>
              <c:strCache>
                <c:ptCount val="1"/>
                <c:pt idx="0">
                  <c:v>Fiúk</c:v>
                </c:pt>
              </c:strCache>
            </c:strRef>
          </c:tx>
          <c:dLbls>
            <c:dLbl>
              <c:idx val="0"/>
              <c:layout>
                <c:manualLayout>
                  <c:x val="-3.0105166408141985E-2"/>
                  <c:y val="-8.9031775573724103E-3"/>
                </c:manualLayout>
              </c:layout>
              <c:showVal val="1"/>
            </c:dLbl>
            <c:dLbl>
              <c:idx val="1"/>
              <c:layout>
                <c:manualLayout>
                  <c:x val="-1.5154340058605473E-2"/>
                  <c:y val="1.0696264524603795E-2"/>
                </c:manualLayout>
              </c:layout>
              <c:showVal val="1"/>
            </c:dLbl>
            <c:dLbl>
              <c:idx val="2"/>
              <c:layout>
                <c:manualLayout>
                  <c:xMode val="edge"/>
                  <c:yMode val="edge"/>
                  <c:x val="0.7895652173913047"/>
                  <c:y val="9.3457943925233822E-2"/>
                </c:manualLayout>
              </c:layout>
              <c:showVal val="1"/>
            </c:dLbl>
            <c:dLbl>
              <c:idx val="3"/>
              <c:layout>
                <c:manualLayout>
                  <c:xMode val="edge"/>
                  <c:yMode val="edge"/>
                  <c:x val="0.83652173913043482"/>
                  <c:y val="0.10747663551401869"/>
                </c:manualLayout>
              </c:layout>
              <c:showVal val="1"/>
            </c:dLbl>
            <c:showVal val="1"/>
          </c:dLbls>
          <c:cat>
            <c:strRef>
              <c:f>Sheet1!$B$1:$C$1</c:f>
              <c:strCache>
                <c:ptCount val="2"/>
                <c:pt idx="0">
                  <c:v>9. </c:v>
                </c:pt>
                <c:pt idx="1">
                  <c:v>11. 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16.399999999999999</c:v>
                </c:pt>
                <c:pt idx="1">
                  <c:v>32.9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Lányok</c:v>
                </c:pt>
              </c:strCache>
            </c:strRef>
          </c:tx>
          <c:dLbls>
            <c:dLbl>
              <c:idx val="0"/>
              <c:layout>
                <c:manualLayout>
                  <c:x val="-7.8931779172352668E-4"/>
                  <c:y val="-2.8591671734843116E-2"/>
                </c:manualLayout>
              </c:layout>
              <c:showVal val="1"/>
            </c:dLbl>
            <c:dLbl>
              <c:idx val="1"/>
              <c:layout>
                <c:manualLayout>
                  <c:x val="6.7531846395738285E-3"/>
                  <c:y val="-6.5507323088741992E-2"/>
                </c:manualLayout>
              </c:layout>
              <c:showVal val="1"/>
            </c:dLbl>
            <c:dLbl>
              <c:idx val="2"/>
              <c:layout>
                <c:manualLayout>
                  <c:xMode val="edge"/>
                  <c:yMode val="edge"/>
                  <c:x val="0.87304347826087048"/>
                  <c:y val="0.42523364485981308"/>
                </c:manualLayout>
              </c:layout>
              <c:showVal val="1"/>
            </c:dLbl>
            <c:dLbl>
              <c:idx val="3"/>
              <c:layout>
                <c:manualLayout>
                  <c:xMode val="edge"/>
                  <c:yMode val="edge"/>
                  <c:x val="0.89043478260869569"/>
                  <c:y val="0.41588785046728982"/>
                </c:manualLayout>
              </c:layout>
              <c:showVal val="1"/>
            </c:dLbl>
            <c:showVal val="1"/>
          </c:dLbls>
          <c:cat>
            <c:strRef>
              <c:f>Sheet1!$B$1:$C$1</c:f>
              <c:strCache>
                <c:ptCount val="2"/>
                <c:pt idx="0">
                  <c:v>9. </c:v>
                </c:pt>
                <c:pt idx="1">
                  <c:v>11. 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11.9</c:v>
                </c:pt>
                <c:pt idx="1">
                  <c:v>21.6</c:v>
                </c:pt>
              </c:numCache>
            </c:numRef>
          </c:val>
        </c:ser>
        <c:shape val="cone"/>
        <c:axId val="86593920"/>
        <c:axId val="86595840"/>
        <c:axId val="86236224"/>
      </c:bar3DChart>
      <c:catAx>
        <c:axId val="8659392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hu-HU"/>
                  <a:t>Osztály</a:t>
                </a:r>
              </a:p>
            </c:rich>
          </c:tx>
          <c:layout>
            <c:manualLayout>
              <c:xMode val="edge"/>
              <c:yMode val="edge"/>
              <c:x val="0.5130434782608696"/>
              <c:y val="0.8925233644859808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6595840"/>
        <c:crosses val="autoZero"/>
        <c:auto val="1"/>
        <c:lblAlgn val="ctr"/>
        <c:lblOffset val="100"/>
        <c:tickLblSkip val="1"/>
        <c:tickMarkSkip val="1"/>
      </c:catAx>
      <c:valAx>
        <c:axId val="86595840"/>
        <c:scaling>
          <c:orientation val="minMax"/>
          <c:max val="40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hu-HU" dirty="0"/>
                  <a:t>Szerfogyasztók aránya </a:t>
                </a:r>
                <a:r>
                  <a:rPr lang="hu-HU" dirty="0" smtClean="0"/>
                  <a:t>(%)</a:t>
                </a:r>
                <a:endParaRPr lang="hu-HU" dirty="0"/>
              </a:p>
            </c:rich>
          </c:tx>
          <c:layout>
            <c:manualLayout>
              <c:xMode val="edge"/>
              <c:yMode val="edge"/>
              <c:x val="3.4782608695652174E-2"/>
              <c:y val="5.1401869158878497E-2"/>
            </c:manualLayout>
          </c:layout>
        </c:title>
        <c:numFmt formatCode="0.0" sourceLinked="0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6593920"/>
        <c:crosses val="autoZero"/>
        <c:crossBetween val="between"/>
        <c:majorUnit val="10"/>
        <c:minorUnit val="5"/>
      </c:valAx>
      <c:serAx>
        <c:axId val="86236224"/>
        <c:scaling>
          <c:orientation val="minMax"/>
        </c:scaling>
        <c:axPos val="b"/>
        <c:tickLblPos val="nextTo"/>
        <c:crossAx val="86595840"/>
        <c:crosses val="autoZero"/>
      </c:serAx>
    </c:plotArea>
    <c:legend>
      <c:legendPos val="r"/>
      <c:layout>
        <c:manualLayout>
          <c:xMode val="edge"/>
          <c:yMode val="edge"/>
          <c:x val="0.80869565217391437"/>
          <c:y val="0"/>
          <c:w val="0.15034453855584151"/>
          <c:h val="0.27260876945975027"/>
        </c:manualLayout>
      </c:layout>
    </c:legend>
    <c:plotVisOnly val="1"/>
    <c:dispBlanksAs val="gap"/>
  </c:chart>
  <c:txPr>
    <a:bodyPr/>
    <a:lstStyle/>
    <a:p>
      <a:pPr>
        <a:defRPr sz="1800"/>
      </a:pPr>
      <a:endParaRPr lang="hu-HU"/>
    </a:p>
  </c:txPr>
  <c:externalData r:id="rId1"/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autoTitleDeleted val="1"/>
    <c:plotArea>
      <c:layout>
        <c:manualLayout>
          <c:layoutTarget val="inner"/>
          <c:xMode val="edge"/>
          <c:yMode val="edge"/>
          <c:x val="0.14826735855845413"/>
          <c:y val="0.10204081632653061"/>
          <c:w val="0.69625788954686241"/>
          <c:h val="0.59544177083267136"/>
        </c:manualLayout>
      </c:layout>
      <c:lineChart>
        <c:grouping val="stacked"/>
        <c:ser>
          <c:idx val="0"/>
          <c:order val="0"/>
          <c:tx>
            <c:strRef>
              <c:f>Sheet1!$A$2</c:f>
              <c:strCache>
                <c:ptCount val="1"/>
                <c:pt idx="0">
                  <c:v>Fiúk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pPr>
              <a:ln>
                <a:solidFill>
                  <a:srgbClr val="FFFF00"/>
                </a:solidFill>
              </a:ln>
            </c:spPr>
          </c:marker>
          <c:dLbls>
            <c:dLbl>
              <c:idx val="0"/>
              <c:layout>
                <c:manualLayout>
                  <c:x val="-1.0978553475558149E-3"/>
                  <c:y val="-6.4805121034615332E-2"/>
                </c:manualLayout>
              </c:layout>
              <c:showVal val="1"/>
            </c:dLbl>
            <c:dLbl>
              <c:idx val="1"/>
              <c:layout>
                <c:manualLayout>
                  <c:x val="2.2489556381676656E-2"/>
                  <c:y val="-0.21987817820171443"/>
                </c:manualLayout>
              </c:layout>
              <c:showVal val="1"/>
            </c:dLbl>
            <c:dLbl>
              <c:idx val="2"/>
              <c:layout>
                <c:manualLayout>
                  <c:x val="-1.9516499000690669E-2"/>
                  <c:y val="-0.21495319678954772"/>
                </c:manualLayout>
              </c:layout>
              <c:showVal val="1"/>
            </c:dLbl>
            <c:dLbl>
              <c:idx val="3"/>
              <c:layout>
                <c:manualLayout>
                  <c:xMode val="edge"/>
                  <c:yMode val="edge"/>
                  <c:x val="0.8293103448275857"/>
                  <c:y val="0.11734693877551022"/>
                </c:manualLayout>
              </c:layout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  <a:latin typeface="Verdana" pitchFamily="34" charset="0"/>
                  </a:defRPr>
                </a:pPr>
                <a:endParaRPr lang="hu-HU"/>
              </a:p>
            </c:txPr>
            <c:showVal val="1"/>
          </c:dLbls>
          <c:cat>
            <c:strRef>
              <c:f>Sheet1!$B$1:$D$1</c:f>
              <c:strCache>
                <c:ptCount val="3"/>
                <c:pt idx="0">
                  <c:v>szociális-rekreációs</c:v>
                </c:pt>
                <c:pt idx="1">
                  <c:v>helyzeti</c:v>
                </c:pt>
                <c:pt idx="2">
                  <c:v>intenzifikált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5.4</c:v>
                </c:pt>
                <c:pt idx="1">
                  <c:v>1.2</c:v>
                </c:pt>
                <c:pt idx="2">
                  <c:v>1.3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Lányok</c:v>
                </c:pt>
              </c:strCache>
            </c:strRef>
          </c:tx>
          <c:dLbls>
            <c:dLbl>
              <c:idx val="0"/>
              <c:layout>
                <c:manualLayout>
                  <c:x val="3.991529314296851E-2"/>
                  <c:y val="4.5930217779500675E-2"/>
                </c:manualLayout>
              </c:layout>
              <c:showVal val="1"/>
            </c:dLbl>
            <c:dLbl>
              <c:idx val="1"/>
              <c:layout>
                <c:manualLayout>
                  <c:x val="-4.3510523530452636E-2"/>
                  <c:y val="-0.1265080769695158"/>
                </c:manualLayout>
              </c:layout>
              <c:showVal val="1"/>
            </c:dLbl>
            <c:dLbl>
              <c:idx val="2"/>
              <c:layout>
                <c:manualLayout>
                  <c:x val="7.6907270128275329E-3"/>
                  <c:y val="-4.3455017443966432E-2"/>
                </c:manualLayout>
              </c:layout>
              <c:showVal val="1"/>
            </c:dLbl>
            <c:dLbl>
              <c:idx val="3"/>
              <c:layout>
                <c:manualLayout>
                  <c:xMode val="edge"/>
                  <c:yMode val="edge"/>
                  <c:x val="0.88103448275862051"/>
                  <c:y val="0.45408163265306128"/>
                </c:manualLayout>
              </c:layout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  <a:latin typeface="Verdana" pitchFamily="34" charset="0"/>
                  </a:defRPr>
                </a:pPr>
                <a:endParaRPr lang="hu-HU"/>
              </a:p>
            </c:txPr>
            <c:showVal val="1"/>
          </c:dLbls>
          <c:cat>
            <c:strRef>
              <c:f>Sheet1!$B$1:$D$1</c:f>
              <c:strCache>
                <c:ptCount val="3"/>
                <c:pt idx="0">
                  <c:v>szociális-rekreációs</c:v>
                </c:pt>
                <c:pt idx="1">
                  <c:v>helyzeti</c:v>
                </c:pt>
                <c:pt idx="2">
                  <c:v>intenzifikált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4.2</c:v>
                </c:pt>
                <c:pt idx="1">
                  <c:v>0.70000000000000051</c:v>
                </c:pt>
                <c:pt idx="2">
                  <c:v>0.1</c:v>
                </c:pt>
              </c:numCache>
            </c:numRef>
          </c:val>
        </c:ser>
        <c:marker val="1"/>
        <c:axId val="86570496"/>
        <c:axId val="86572416"/>
      </c:lineChart>
      <c:catAx>
        <c:axId val="8657049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hu-HU"/>
                  <a:t>Fogyasztói típus</a:t>
                </a:r>
              </a:p>
            </c:rich>
          </c:tx>
          <c:layout>
            <c:manualLayout>
              <c:xMode val="edge"/>
              <c:yMode val="edge"/>
              <c:x val="0.42413793103448288"/>
              <c:y val="0.87244897959183731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 sz="1600">
                <a:latin typeface="Verdana" pitchFamily="34" charset="0"/>
              </a:defRPr>
            </a:pPr>
            <a:endParaRPr lang="hu-HU"/>
          </a:p>
        </c:txPr>
        <c:crossAx val="86572416"/>
        <c:crosses val="autoZero"/>
        <c:auto val="1"/>
        <c:lblAlgn val="ctr"/>
        <c:lblOffset val="100"/>
        <c:tickLblSkip val="1"/>
        <c:tickMarkSkip val="1"/>
      </c:catAx>
      <c:valAx>
        <c:axId val="86572416"/>
        <c:scaling>
          <c:orientation val="minMax"/>
          <c:max val="10"/>
        </c:scaling>
        <c:axPos val="l"/>
        <c:title>
          <c:tx>
            <c:rich>
              <a:bodyPr/>
              <a:lstStyle/>
              <a:p>
                <a:pPr>
                  <a:defRPr sz="1400">
                    <a:latin typeface="Verdana" pitchFamily="34" charset="0"/>
                  </a:defRPr>
                </a:pPr>
                <a:r>
                  <a:rPr lang="hu-HU" sz="1400">
                    <a:latin typeface="Verdana" pitchFamily="34" charset="0"/>
                  </a:rPr>
                  <a:t>Fogyasztók aránya (%) </a:t>
                </a:r>
              </a:p>
            </c:rich>
          </c:tx>
          <c:layout>
            <c:manualLayout>
              <c:xMode val="edge"/>
              <c:yMode val="edge"/>
              <c:x val="3.4519865367088872E-3"/>
              <c:y val="0.10128820038001797"/>
            </c:manualLayout>
          </c:layout>
        </c:title>
        <c:numFmt formatCode="0.0" sourceLinked="0"/>
        <c:tickLblPos val="nextTo"/>
        <c:txPr>
          <a:bodyPr rot="0" vert="horz"/>
          <a:lstStyle/>
          <a:p>
            <a:pPr>
              <a:defRPr sz="1600">
                <a:latin typeface="Verdana" pitchFamily="34" charset="0"/>
              </a:defRPr>
            </a:pPr>
            <a:endParaRPr lang="hu-HU"/>
          </a:p>
        </c:txPr>
        <c:crossAx val="86570496"/>
        <c:crosses val="autoZero"/>
        <c:crossBetween val="between"/>
        <c:majorUnit val="2"/>
        <c:minorUnit val="1"/>
      </c:valAx>
      <c:spPr>
        <a:solidFill>
          <a:schemeClr val="accent3">
            <a:lumMod val="50000"/>
          </a:schemeClr>
        </a:solidFill>
      </c:spPr>
    </c:plotArea>
    <c:legend>
      <c:legendPos val="r"/>
      <c:layout>
        <c:manualLayout>
          <c:xMode val="edge"/>
          <c:yMode val="edge"/>
          <c:x val="0.85348912936822396"/>
          <c:y val="0.22698603847204848"/>
          <c:w val="0.13937408817213454"/>
          <c:h val="0.28000028596666304"/>
        </c:manualLayout>
      </c:layout>
      <c:spPr>
        <a:solidFill>
          <a:srgbClr val="C00000"/>
        </a:solidFill>
      </c:spPr>
      <c:txPr>
        <a:bodyPr/>
        <a:lstStyle/>
        <a:p>
          <a:pPr>
            <a:defRPr>
              <a:solidFill>
                <a:schemeClr val="bg1"/>
              </a:solidFill>
            </a:defRPr>
          </a:pPr>
          <a:endParaRPr lang="hu-HU"/>
        </a:p>
      </c:txPr>
    </c:legend>
    <c:plotVisOnly val="1"/>
    <c:dispBlanksAs val="zero"/>
  </c:chart>
  <c:txPr>
    <a:bodyPr/>
    <a:lstStyle/>
    <a:p>
      <a:pPr>
        <a:defRPr sz="1800"/>
      </a:pPr>
      <a:endParaRPr lang="hu-HU"/>
    </a:p>
  </c:txPr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style val="42"/>
  <c:chart>
    <c:plotArea>
      <c:layout>
        <c:manualLayout>
          <c:layoutTarget val="inner"/>
          <c:xMode val="edge"/>
          <c:yMode val="edge"/>
          <c:x val="7.434944237918216E-2"/>
          <c:y val="0.22222222222222221"/>
          <c:w val="0.88847583643122674"/>
          <c:h val="0.51111111111111107"/>
        </c:manualLayout>
      </c:layout>
      <c:barChart>
        <c:barDir val="col"/>
        <c:grouping val="clustered"/>
        <c:ser>
          <c:idx val="0"/>
          <c:order val="0"/>
          <c:tx>
            <c:strRef>
              <c:f>Munka1!$B$23</c:f>
              <c:strCache>
                <c:ptCount val="1"/>
                <c:pt idx="0">
                  <c:v>kevésbé jómódú (CSJS1)</c:v>
                </c:pt>
              </c:strCache>
            </c:strRef>
          </c:tx>
          <c:cat>
            <c:strRef>
              <c:f>Munka1!$A$24:$A$25</c:f>
              <c:strCache>
                <c:ptCount val="2"/>
                <c:pt idx="0">
                  <c:v>életében legfeljebb 1-2-szer fogyasztott cannabist</c:v>
                </c:pt>
                <c:pt idx="1">
                  <c:v>életében legalább 3-5-ször fogyasztott cannabist</c:v>
                </c:pt>
              </c:strCache>
            </c:strRef>
          </c:cat>
          <c:val>
            <c:numRef>
              <c:f>Munka1!$B$24:$B$25</c:f>
              <c:numCache>
                <c:formatCode>General</c:formatCode>
                <c:ptCount val="2"/>
                <c:pt idx="0">
                  <c:v>88.7</c:v>
                </c:pt>
                <c:pt idx="1">
                  <c:v>11.3</c:v>
                </c:pt>
              </c:numCache>
            </c:numRef>
          </c:val>
        </c:ser>
        <c:ser>
          <c:idx val="1"/>
          <c:order val="1"/>
          <c:tx>
            <c:strRef>
              <c:f>Munka1!$C$23</c:f>
              <c:strCache>
                <c:ptCount val="1"/>
                <c:pt idx="0">
                  <c:v>jómódú (CSJS 2,3)</c:v>
                </c:pt>
              </c:strCache>
            </c:strRef>
          </c:tx>
          <c:cat>
            <c:strRef>
              <c:f>Munka1!$A$24:$A$25</c:f>
              <c:strCache>
                <c:ptCount val="2"/>
                <c:pt idx="0">
                  <c:v>életében legfeljebb 1-2-szer fogyasztott cannabist</c:v>
                </c:pt>
                <c:pt idx="1">
                  <c:v>életében legalább 3-5-ször fogyasztott cannabist</c:v>
                </c:pt>
              </c:strCache>
            </c:strRef>
          </c:cat>
          <c:val>
            <c:numRef>
              <c:f>Munka1!$C$24:$C$25</c:f>
              <c:numCache>
                <c:formatCode>General</c:formatCode>
                <c:ptCount val="2"/>
                <c:pt idx="0">
                  <c:v>88.2</c:v>
                </c:pt>
                <c:pt idx="1">
                  <c:v>11.8</c:v>
                </c:pt>
              </c:numCache>
            </c:numRef>
          </c:val>
        </c:ser>
        <c:dLbls>
          <c:showVal val="1"/>
        </c:dLbls>
        <c:axId val="86875520"/>
        <c:axId val="86881408"/>
      </c:barChart>
      <c:catAx>
        <c:axId val="8687552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6881408"/>
        <c:crosses val="autoZero"/>
        <c:auto val="1"/>
        <c:lblAlgn val="ctr"/>
        <c:lblOffset val="100"/>
        <c:tickLblSkip val="1"/>
        <c:tickMarkSkip val="1"/>
      </c:catAx>
      <c:valAx>
        <c:axId val="86881408"/>
        <c:scaling>
          <c:orientation val="minMax"/>
        </c:scaling>
        <c:axPos val="l"/>
        <c:majorGridlines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687552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1524163568773239"/>
          <c:y val="1.6666666666666684E-2"/>
          <c:w val="0.88475828033593606"/>
          <c:h val="6.7706794128579217E-2"/>
        </c:manualLayout>
      </c:layout>
    </c:legend>
    <c:plotVisOnly val="1"/>
    <c:dispBlanksAs val="gap"/>
  </c:chart>
  <c:txPr>
    <a:bodyPr/>
    <a:lstStyle/>
    <a:p>
      <a:pPr>
        <a:defRPr sz="1200">
          <a:latin typeface="Verdana" pitchFamily="34" charset="0"/>
        </a:defRPr>
      </a:pPr>
      <a:endParaRPr lang="hu-H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style val="45"/>
  <c:chart>
    <c:plotArea>
      <c:layout>
        <c:manualLayout>
          <c:layoutTarget val="inner"/>
          <c:xMode val="edge"/>
          <c:yMode val="edge"/>
          <c:x val="7.434944237918216E-2"/>
          <c:y val="0.22222222222222224"/>
          <c:w val="0.88847583643122685"/>
          <c:h val="0.51111111111111107"/>
        </c:manualLayout>
      </c:layout>
      <c:barChart>
        <c:barDir val="col"/>
        <c:grouping val="clustered"/>
        <c:ser>
          <c:idx val="0"/>
          <c:order val="0"/>
          <c:tx>
            <c:strRef>
              <c:f>Munka1!$B$29</c:f>
              <c:strCache>
                <c:ptCount val="1"/>
                <c:pt idx="0">
                  <c:v>intakt család</c:v>
                </c:pt>
              </c:strCache>
            </c:strRef>
          </c:tx>
          <c:cat>
            <c:strRef>
              <c:f>Munka1!$A$30:$A$31</c:f>
              <c:strCache>
                <c:ptCount val="2"/>
                <c:pt idx="0">
                  <c:v>életében legfeljebb 1-2-szer fogyasztott cannabist</c:v>
                </c:pt>
                <c:pt idx="1">
                  <c:v>életében legalább 3-5-ször fogyasztott cannabist</c:v>
                </c:pt>
              </c:strCache>
            </c:strRef>
          </c:cat>
          <c:val>
            <c:numRef>
              <c:f>Munka1!$B$30:$B$31</c:f>
              <c:numCache>
                <c:formatCode>General</c:formatCode>
                <c:ptCount val="2"/>
                <c:pt idx="0">
                  <c:v>89.7</c:v>
                </c:pt>
                <c:pt idx="1">
                  <c:v>10.3</c:v>
                </c:pt>
              </c:numCache>
            </c:numRef>
          </c:val>
        </c:ser>
        <c:ser>
          <c:idx val="1"/>
          <c:order val="1"/>
          <c:tx>
            <c:strRef>
              <c:f>Munka1!$C$29</c:f>
              <c:strCache>
                <c:ptCount val="1"/>
                <c:pt idx="0">
                  <c:v>nem intakt család </c:v>
                </c:pt>
              </c:strCache>
            </c:strRef>
          </c:tx>
          <c:cat>
            <c:strRef>
              <c:f>Munka1!$A$30:$A$31</c:f>
              <c:strCache>
                <c:ptCount val="2"/>
                <c:pt idx="0">
                  <c:v>életében legfeljebb 1-2-szer fogyasztott cannabist</c:v>
                </c:pt>
                <c:pt idx="1">
                  <c:v>életében legalább 3-5-ször fogyasztott cannabist</c:v>
                </c:pt>
              </c:strCache>
            </c:strRef>
          </c:cat>
          <c:val>
            <c:numRef>
              <c:f>Munka1!$C$30:$C$31</c:f>
              <c:numCache>
                <c:formatCode>0.0</c:formatCode>
                <c:ptCount val="2"/>
                <c:pt idx="0">
                  <c:v>86.2</c:v>
                </c:pt>
                <c:pt idx="1">
                  <c:v>13.8</c:v>
                </c:pt>
              </c:numCache>
            </c:numRef>
          </c:val>
        </c:ser>
        <c:dLbls>
          <c:showVal val="1"/>
        </c:dLbls>
        <c:axId val="86960000"/>
        <c:axId val="86961536"/>
      </c:barChart>
      <c:catAx>
        <c:axId val="8696000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6961536"/>
        <c:crosses val="autoZero"/>
        <c:auto val="1"/>
        <c:lblAlgn val="ctr"/>
        <c:lblOffset val="100"/>
        <c:tickLblSkip val="1"/>
        <c:tickMarkSkip val="1"/>
      </c:catAx>
      <c:valAx>
        <c:axId val="86961536"/>
        <c:scaling>
          <c:orientation val="minMax"/>
        </c:scaling>
        <c:axPos val="l"/>
        <c:majorGridlines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69600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1933085501858737"/>
          <c:y val="1.6666666666666684E-2"/>
          <c:w val="0.73735871659570607"/>
          <c:h val="7.4868268984221192E-2"/>
        </c:manualLayout>
      </c:layout>
    </c:legend>
    <c:plotVisOnly val="1"/>
    <c:dispBlanksAs val="gap"/>
  </c:chart>
  <c:txPr>
    <a:bodyPr/>
    <a:lstStyle/>
    <a:p>
      <a:pPr>
        <a:defRPr sz="1200">
          <a:latin typeface="Verdana" pitchFamily="34" charset="0"/>
        </a:defRPr>
      </a:pPr>
      <a:endParaRPr lang="hu-H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style val="42"/>
  <c:chart>
    <c:plotArea>
      <c:layout>
        <c:manualLayout>
          <c:layoutTarget val="inner"/>
          <c:xMode val="edge"/>
          <c:yMode val="edge"/>
          <c:x val="0.34912043301759138"/>
          <c:y val="9.3137254901960786E-2"/>
          <c:w val="0.22462787550744248"/>
          <c:h val="0.81372549019607943"/>
        </c:manualLayout>
      </c:layout>
      <c:pieChart>
        <c:varyColors val="1"/>
        <c:ser>
          <c:idx val="0"/>
          <c:order val="0"/>
          <c:explosion val="2"/>
          <c:cat>
            <c:strRef>
              <c:f>Munka1!$A$34:$A$37</c:f>
              <c:strCache>
                <c:ptCount val="4"/>
                <c:pt idx="0">
                  <c:v>normál</c:v>
                </c:pt>
                <c:pt idx="1">
                  <c:v>tettes-áldozat</c:v>
                </c:pt>
                <c:pt idx="2">
                  <c:v>elkövető</c:v>
                </c:pt>
                <c:pt idx="3">
                  <c:v>áldozat</c:v>
                </c:pt>
              </c:strCache>
            </c:strRef>
          </c:cat>
          <c:val>
            <c:numRef>
              <c:f>Munka1!$B$34:$B$37</c:f>
            </c:numRef>
          </c:val>
        </c:ser>
        <c:ser>
          <c:idx val="1"/>
          <c:order val="1"/>
          <c:explosion val="2"/>
          <c:cat>
            <c:strRef>
              <c:f>Munka1!$A$34:$A$37</c:f>
              <c:strCache>
                <c:ptCount val="4"/>
                <c:pt idx="0">
                  <c:v>normál</c:v>
                </c:pt>
                <c:pt idx="1">
                  <c:v>tettes-áldozat</c:v>
                </c:pt>
                <c:pt idx="2">
                  <c:v>elkövető</c:v>
                </c:pt>
                <c:pt idx="3">
                  <c:v>áldozat</c:v>
                </c:pt>
              </c:strCache>
            </c:strRef>
          </c:cat>
          <c:val>
            <c:numRef>
              <c:f>Munka1!$C$34:$C$37</c:f>
            </c:numRef>
          </c:val>
        </c:ser>
        <c:ser>
          <c:idx val="2"/>
          <c:order val="2"/>
          <c:explosion val="2"/>
          <c:cat>
            <c:strRef>
              <c:f>Munka1!$A$34:$A$37</c:f>
              <c:strCache>
                <c:ptCount val="4"/>
                <c:pt idx="0">
                  <c:v>normál</c:v>
                </c:pt>
                <c:pt idx="1">
                  <c:v>tettes-áldozat</c:v>
                </c:pt>
                <c:pt idx="2">
                  <c:v>elkövető</c:v>
                </c:pt>
                <c:pt idx="3">
                  <c:v>áldozat</c:v>
                </c:pt>
              </c:strCache>
            </c:strRef>
          </c:cat>
          <c:val>
            <c:numRef>
              <c:f>Munka1!$D$34:$D$37</c:f>
            </c:numRef>
          </c:val>
        </c:ser>
        <c:ser>
          <c:idx val="3"/>
          <c:order val="3"/>
          <c:explosion val="2"/>
          <c:cat>
            <c:strRef>
              <c:f>Munka1!$A$34:$A$37</c:f>
              <c:strCache>
                <c:ptCount val="4"/>
                <c:pt idx="0">
                  <c:v>normál</c:v>
                </c:pt>
                <c:pt idx="1">
                  <c:v>tettes-áldozat</c:v>
                </c:pt>
                <c:pt idx="2">
                  <c:v>elkövető</c:v>
                </c:pt>
                <c:pt idx="3">
                  <c:v>áldozat</c:v>
                </c:pt>
              </c:strCache>
            </c:strRef>
          </c:cat>
          <c:val>
            <c:numRef>
              <c:f>Munka1!$E$34:$E$37</c:f>
            </c:numRef>
          </c:val>
        </c:ser>
        <c:ser>
          <c:idx val="4"/>
          <c:order val="4"/>
          <c:explosion val="2"/>
          <c:dLbls>
            <c:dLbl>
              <c:idx val="0"/>
              <c:layout>
                <c:manualLayout>
                  <c:x val="-2.1442773317444212E-2"/>
                  <c:y val="0.16399001609346991"/>
                </c:manualLayout>
              </c:layout>
              <c:dLblPos val="bestFit"/>
              <c:showVal val="1"/>
            </c:dLbl>
            <c:txPr>
              <a:bodyPr/>
              <a:lstStyle/>
              <a:p>
                <a:pPr>
                  <a:defRPr>
                    <a:latin typeface="Verdana" pitchFamily="34" charset="0"/>
                  </a:defRPr>
                </a:pPr>
                <a:endParaRPr lang="hu-HU"/>
              </a:p>
            </c:txPr>
            <c:showVal val="1"/>
            <c:showLeaderLines val="1"/>
          </c:dLbls>
          <c:cat>
            <c:strRef>
              <c:f>Munka1!$A$34:$A$37</c:f>
              <c:strCache>
                <c:ptCount val="4"/>
                <c:pt idx="0">
                  <c:v>normál</c:v>
                </c:pt>
                <c:pt idx="1">
                  <c:v>tettes-áldozat</c:v>
                </c:pt>
                <c:pt idx="2">
                  <c:v>elkövető</c:v>
                </c:pt>
                <c:pt idx="3">
                  <c:v>áldozat</c:v>
                </c:pt>
              </c:strCache>
            </c:strRef>
          </c:cat>
          <c:val>
            <c:numRef>
              <c:f>Munka1!$F$34:$F$37</c:f>
              <c:numCache>
                <c:formatCode>General</c:formatCode>
                <c:ptCount val="4"/>
                <c:pt idx="0">
                  <c:v>61.9</c:v>
                </c:pt>
                <c:pt idx="1">
                  <c:v>12.9</c:v>
                </c:pt>
                <c:pt idx="2">
                  <c:v>14.9</c:v>
                </c:pt>
                <c:pt idx="3">
                  <c:v>12.9</c:v>
                </c:pt>
              </c:numCache>
            </c:numRef>
          </c:val>
        </c:ser>
        <c:firstSliceAng val="0"/>
      </c:pieChart>
    </c:plotArea>
    <c:legend>
      <c:legendPos val="r"/>
      <c:txPr>
        <a:bodyPr/>
        <a:lstStyle/>
        <a:p>
          <a:pPr>
            <a:defRPr>
              <a:latin typeface="Verdana" pitchFamily="34" charset="0"/>
            </a:defRPr>
          </a:pPr>
          <a:endParaRPr lang="hu-HU"/>
        </a:p>
      </c:txPr>
    </c:legend>
    <c:plotVisOnly val="1"/>
    <c:dispBlanksAs val="zero"/>
  </c:chart>
  <c:txPr>
    <a:bodyPr/>
    <a:lstStyle/>
    <a:p>
      <a:pPr>
        <a:defRPr sz="1800"/>
      </a:pPr>
      <a:endParaRPr lang="hu-H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style val="46"/>
  <c:chart>
    <c:plotArea>
      <c:layout>
        <c:manualLayout>
          <c:layoutTarget val="inner"/>
          <c:xMode val="edge"/>
          <c:yMode val="edge"/>
          <c:x val="7.196711124657032E-2"/>
          <c:y val="6.1701564339591834E-2"/>
          <c:w val="0.92803288875342949"/>
          <c:h val="0.54303426675454469"/>
        </c:manualLayout>
      </c:layout>
      <c:barChart>
        <c:barDir val="col"/>
        <c:grouping val="clustered"/>
        <c:ser>
          <c:idx val="0"/>
          <c:order val="0"/>
          <c:tx>
            <c:strRef>
              <c:f>Munka1!$B$34</c:f>
              <c:strCache>
                <c:ptCount val="1"/>
                <c:pt idx="0">
                  <c:v>kevésbé jómódú (CSJS1)</c:v>
                </c:pt>
              </c:strCache>
            </c:strRef>
          </c:tx>
          <c:cat>
            <c:strRef>
              <c:f>Munka1!$A$35:$A$38</c:f>
              <c:strCache>
                <c:ptCount val="4"/>
                <c:pt idx="0">
                  <c:v>elkövető</c:v>
                </c:pt>
                <c:pt idx="1">
                  <c:v>áldozat</c:v>
                </c:pt>
                <c:pt idx="2">
                  <c:v>elkövető-áldozat</c:v>
                </c:pt>
                <c:pt idx="3">
                  <c:v>bántalmazásban nem érintett</c:v>
                </c:pt>
              </c:strCache>
            </c:strRef>
          </c:cat>
          <c:val>
            <c:numRef>
              <c:f>Munka1!$B$35:$B$38</c:f>
              <c:numCache>
                <c:formatCode>General</c:formatCode>
                <c:ptCount val="4"/>
                <c:pt idx="0">
                  <c:v>15.2</c:v>
                </c:pt>
                <c:pt idx="1">
                  <c:v>14.4</c:v>
                </c:pt>
                <c:pt idx="2">
                  <c:v>9.9</c:v>
                </c:pt>
                <c:pt idx="3">
                  <c:v>60.5</c:v>
                </c:pt>
              </c:numCache>
            </c:numRef>
          </c:val>
        </c:ser>
        <c:ser>
          <c:idx val="1"/>
          <c:order val="1"/>
          <c:tx>
            <c:strRef>
              <c:f>Munka1!$C$34</c:f>
              <c:strCache>
                <c:ptCount val="1"/>
                <c:pt idx="0">
                  <c:v>jómódú (CSJS 2,3)</c:v>
                </c:pt>
              </c:strCache>
            </c:strRef>
          </c:tx>
          <c:cat>
            <c:strRef>
              <c:f>Munka1!$A$35:$A$38</c:f>
              <c:strCache>
                <c:ptCount val="4"/>
                <c:pt idx="0">
                  <c:v>elkövető</c:v>
                </c:pt>
                <c:pt idx="1">
                  <c:v>áldozat</c:v>
                </c:pt>
                <c:pt idx="2">
                  <c:v>elkövető-áldozat</c:v>
                </c:pt>
                <c:pt idx="3">
                  <c:v>bántalmazásban nem érintett</c:v>
                </c:pt>
              </c:strCache>
            </c:strRef>
          </c:cat>
          <c:val>
            <c:numRef>
              <c:f>Munka1!$C$35:$C$38</c:f>
              <c:numCache>
                <c:formatCode>General</c:formatCode>
                <c:ptCount val="4"/>
                <c:pt idx="0">
                  <c:v>15.4</c:v>
                </c:pt>
                <c:pt idx="1">
                  <c:v>11.7</c:v>
                </c:pt>
                <c:pt idx="2">
                  <c:v>10.1</c:v>
                </c:pt>
                <c:pt idx="3">
                  <c:v>62.8</c:v>
                </c:pt>
              </c:numCache>
            </c:numRef>
          </c:val>
        </c:ser>
        <c:dLbls>
          <c:showVal val="1"/>
        </c:dLbls>
        <c:axId val="87370368"/>
        <c:axId val="87372160"/>
      </c:barChart>
      <c:catAx>
        <c:axId val="8737036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7372160"/>
        <c:crosses val="autoZero"/>
        <c:auto val="1"/>
        <c:lblAlgn val="ctr"/>
        <c:lblOffset val="100"/>
        <c:tickLblSkip val="1"/>
        <c:tickMarkSkip val="1"/>
      </c:catAx>
      <c:valAx>
        <c:axId val="87372160"/>
        <c:scaling>
          <c:orientation val="minMax"/>
        </c:scaling>
        <c:axPos val="l"/>
        <c:majorGridlines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737036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3353607847436328"/>
          <c:y val="7.8471881883066044E-2"/>
          <c:w val="0.50892857142857206"/>
          <c:h val="7.511737089201885E-2"/>
        </c:manualLayout>
      </c:layout>
    </c:legend>
    <c:plotVisOnly val="1"/>
    <c:dispBlanksAs val="gap"/>
  </c:chart>
  <c:txPr>
    <a:bodyPr/>
    <a:lstStyle/>
    <a:p>
      <a:pPr>
        <a:defRPr sz="1200">
          <a:latin typeface="Verdana" pitchFamily="34" charset="0"/>
        </a:defRPr>
      </a:pPr>
      <a:endParaRPr lang="hu-H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style val="44"/>
  <c:chart>
    <c:plotArea>
      <c:layout>
        <c:manualLayout>
          <c:layoutTarget val="inner"/>
          <c:xMode val="edge"/>
          <c:yMode val="edge"/>
          <c:x val="6.5476190476190479E-2"/>
          <c:y val="0.16901408450704253"/>
          <c:w val="0.90476190476190421"/>
          <c:h val="0.64319248826291076"/>
        </c:manualLayout>
      </c:layout>
      <c:barChart>
        <c:barDir val="col"/>
        <c:grouping val="clustered"/>
        <c:ser>
          <c:idx val="0"/>
          <c:order val="0"/>
          <c:tx>
            <c:strRef>
              <c:f>Munka1!$B$40</c:f>
              <c:strCache>
                <c:ptCount val="1"/>
                <c:pt idx="0">
                  <c:v>intakt család</c:v>
                </c:pt>
              </c:strCache>
            </c:strRef>
          </c:tx>
          <c:cat>
            <c:strRef>
              <c:f>Munka1!$A$41:$A$44</c:f>
              <c:strCache>
                <c:ptCount val="4"/>
                <c:pt idx="0">
                  <c:v>elkövető</c:v>
                </c:pt>
                <c:pt idx="1">
                  <c:v>áldozat</c:v>
                </c:pt>
                <c:pt idx="2">
                  <c:v>elkövető-áldozat</c:v>
                </c:pt>
                <c:pt idx="3">
                  <c:v>bántalmazásban nem érintett</c:v>
                </c:pt>
              </c:strCache>
            </c:strRef>
          </c:cat>
          <c:val>
            <c:numRef>
              <c:f>Munka1!$B$41:$B$44</c:f>
              <c:numCache>
                <c:formatCode>General</c:formatCode>
                <c:ptCount val="4"/>
                <c:pt idx="0">
                  <c:v>14.7</c:v>
                </c:pt>
                <c:pt idx="1">
                  <c:v>12.9</c:v>
                </c:pt>
                <c:pt idx="2">
                  <c:v>9.7000000000000011</c:v>
                </c:pt>
                <c:pt idx="3">
                  <c:v>62.7</c:v>
                </c:pt>
              </c:numCache>
            </c:numRef>
          </c:val>
        </c:ser>
        <c:ser>
          <c:idx val="1"/>
          <c:order val="1"/>
          <c:tx>
            <c:strRef>
              <c:f>Munka1!$C$40</c:f>
              <c:strCache>
                <c:ptCount val="1"/>
                <c:pt idx="0">
                  <c:v>nem intakt család 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-7.403376337382743E-2"/>
                </c:manualLayout>
              </c:layout>
              <c:showVal val="1"/>
            </c:dLbl>
            <c:dLbl>
              <c:idx val="1"/>
              <c:layout>
                <c:manualLayout>
                  <c:x val="3.144654088050319E-3"/>
                  <c:y val="-6.9678836116543311E-2"/>
                </c:manualLayout>
              </c:layout>
              <c:showVal val="1"/>
            </c:dLbl>
            <c:dLbl>
              <c:idx val="2"/>
              <c:layout>
                <c:manualLayout>
                  <c:x val="9.4339622641509448E-3"/>
                  <c:y val="-3.9194345315555552E-2"/>
                </c:manualLayout>
              </c:layout>
              <c:showVal val="1"/>
            </c:dLbl>
            <c:dLbl>
              <c:idx val="3"/>
              <c:layout>
                <c:manualLayout>
                  <c:x val="1.5723270440251583E-2"/>
                  <c:y val="-0.10016332691753112"/>
                </c:manualLayout>
              </c:layout>
              <c:showVal val="1"/>
            </c:dLbl>
            <c:showVal val="1"/>
          </c:dLbls>
          <c:cat>
            <c:strRef>
              <c:f>Munka1!$A$41:$A$44</c:f>
              <c:strCache>
                <c:ptCount val="4"/>
                <c:pt idx="0">
                  <c:v>elkövető</c:v>
                </c:pt>
                <c:pt idx="1">
                  <c:v>áldozat</c:v>
                </c:pt>
                <c:pt idx="2">
                  <c:v>elkövető-áldozat</c:v>
                </c:pt>
                <c:pt idx="3">
                  <c:v>bántalmazásban nem érintett</c:v>
                </c:pt>
              </c:strCache>
            </c:strRef>
          </c:cat>
          <c:val>
            <c:numRef>
              <c:f>Munka1!$C$41:$C$44</c:f>
              <c:numCache>
                <c:formatCode>General</c:formatCode>
                <c:ptCount val="4"/>
                <c:pt idx="0">
                  <c:v>17.3</c:v>
                </c:pt>
                <c:pt idx="1">
                  <c:v>12.5</c:v>
                </c:pt>
                <c:pt idx="2">
                  <c:v>10.4</c:v>
                </c:pt>
                <c:pt idx="3">
                  <c:v>59.9</c:v>
                </c:pt>
              </c:numCache>
            </c:numRef>
          </c:val>
        </c:ser>
        <c:dLbls>
          <c:showVal val="1"/>
        </c:dLbls>
        <c:axId val="86701184"/>
        <c:axId val="86702720"/>
      </c:barChart>
      <c:catAx>
        <c:axId val="8670118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6702720"/>
        <c:crosses val="autoZero"/>
        <c:auto val="1"/>
        <c:lblAlgn val="ctr"/>
        <c:lblOffset val="100"/>
        <c:tickLblSkip val="1"/>
        <c:tickMarkSkip val="1"/>
      </c:catAx>
      <c:valAx>
        <c:axId val="86702720"/>
        <c:scaling>
          <c:orientation val="minMax"/>
        </c:scaling>
        <c:axPos val="l"/>
        <c:majorGridlines/>
        <c:numFmt formatCode="General" sourceLinked="1"/>
        <c:tickLblPos val="nextTo"/>
        <c:txPr>
          <a:bodyPr rot="0" vert="horz"/>
          <a:lstStyle/>
          <a:p>
            <a:pPr>
              <a:defRPr/>
            </a:pPr>
            <a:endParaRPr lang="hu-HU"/>
          </a:p>
        </c:txPr>
        <c:crossAx val="8670118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1393369638426117"/>
          <c:y val="6.6343716234311539E-2"/>
          <c:w val="0.38392857142857206"/>
          <c:h val="7.511737089201885E-2"/>
        </c:manualLayout>
      </c:layout>
    </c:legend>
    <c:plotVisOnly val="1"/>
    <c:dispBlanksAs val="gap"/>
  </c:chart>
  <c:txPr>
    <a:bodyPr/>
    <a:lstStyle/>
    <a:p>
      <a:pPr>
        <a:defRPr sz="1200">
          <a:latin typeface="Verdana" pitchFamily="34" charset="0"/>
        </a:defRPr>
      </a:pPr>
      <a:endParaRPr lang="hu-HU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0.56525</cdr:x>
      <cdr:y>0.5155</cdr:y>
    </cdr:from>
    <cdr:to>
      <cdr:x>0.572</cdr:x>
      <cdr:y>0.61275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171180" y="1060590"/>
          <a:ext cx="37869" cy="20008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</cdr:sp>
  </cdr:relSizeAnchor>
  <cdr:relSizeAnchor xmlns:cdr="http://schemas.openxmlformats.org/drawingml/2006/chartDrawing">
    <cdr:from>
      <cdr:x>0.56525</cdr:x>
      <cdr:y>0.5155</cdr:y>
    </cdr:from>
    <cdr:to>
      <cdr:x>0.572</cdr:x>
      <cdr:y>0.61275</cdr:y>
    </cdr:to>
    <cdr:sp macro="" textlink="">
      <cdr:nvSpPr>
        <cdr:cNvPr id="102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171180" y="1060590"/>
          <a:ext cx="37869" cy="20008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</cdr:x>
      <cdr:y>0.5185</cdr:y>
    </cdr:from>
    <cdr:to>
      <cdr:x>0.50675</cdr:x>
      <cdr:y>0.6155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805113" y="1017375"/>
          <a:ext cx="37869" cy="1903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</cdr:sp>
  </cdr:relSizeAnchor>
  <cdr:relSizeAnchor xmlns:cdr="http://schemas.openxmlformats.org/drawingml/2006/chartDrawing">
    <cdr:from>
      <cdr:x>0.5</cdr:x>
      <cdr:y>0.5185</cdr:y>
    </cdr:from>
    <cdr:to>
      <cdr:x>0.50675</cdr:x>
      <cdr:y>0.6155</cdr:y>
    </cdr:to>
    <cdr:sp macro="" textlink="">
      <cdr:nvSpPr>
        <cdr:cNvPr id="102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805113" y="1017375"/>
          <a:ext cx="37869" cy="1903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0.50425</cdr:x>
      <cdr:y>0.48</cdr:y>
    </cdr:from>
    <cdr:to>
      <cdr:x>0.511</cdr:x>
      <cdr:y>0.57825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838562" y="978408"/>
          <a:ext cx="37998" cy="20026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</cdr:sp>
  </cdr:relSizeAnchor>
  <cdr:relSizeAnchor xmlns:cdr="http://schemas.openxmlformats.org/drawingml/2006/chartDrawing">
    <cdr:from>
      <cdr:x>0.50425</cdr:x>
      <cdr:y>0.48</cdr:y>
    </cdr:from>
    <cdr:to>
      <cdr:x>0.511</cdr:x>
      <cdr:y>0.57825</cdr:y>
    </cdr:to>
    <cdr:sp macro="" textlink="">
      <cdr:nvSpPr>
        <cdr:cNvPr id="102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838562" y="978408"/>
          <a:ext cx="37998" cy="20026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0.499</cdr:x>
      <cdr:y>0.4905</cdr:y>
    </cdr:from>
    <cdr:to>
      <cdr:x>0.5075</cdr:x>
      <cdr:y>0.587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809008" y="1065219"/>
          <a:ext cx="47849" cy="20956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</cdr:sp>
  </cdr:relSizeAnchor>
  <cdr:relSizeAnchor xmlns:cdr="http://schemas.openxmlformats.org/drawingml/2006/chartDrawing">
    <cdr:from>
      <cdr:x>0.499</cdr:x>
      <cdr:y>0.4905</cdr:y>
    </cdr:from>
    <cdr:to>
      <cdr:x>0.5075</cdr:x>
      <cdr:y>0.587</cdr:y>
    </cdr:to>
    <cdr:sp macro="" textlink="">
      <cdr:nvSpPr>
        <cdr:cNvPr id="102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809008" y="1065219"/>
          <a:ext cx="47849" cy="20956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0.588</cdr:x>
      <cdr:y>0.491</cdr:y>
    </cdr:from>
    <cdr:to>
      <cdr:x>0.59325</cdr:x>
      <cdr:y>0.59375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20403" y="1000830"/>
          <a:ext cx="28753" cy="2094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</cdr:sp>
  </cdr:relSizeAnchor>
  <cdr:relSizeAnchor xmlns:cdr="http://schemas.openxmlformats.org/drawingml/2006/chartDrawing">
    <cdr:from>
      <cdr:x>0.588</cdr:x>
      <cdr:y>0.491</cdr:y>
    </cdr:from>
    <cdr:to>
      <cdr:x>0.59325</cdr:x>
      <cdr:y>0.59375</cdr:y>
    </cdr:to>
    <cdr:sp macro="" textlink="">
      <cdr:nvSpPr>
        <cdr:cNvPr id="102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220403" y="1000830"/>
          <a:ext cx="28753" cy="2094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0.501</cdr:x>
      <cdr:y>0.4975</cdr:y>
    </cdr:from>
    <cdr:to>
      <cdr:x>0.5095</cdr:x>
      <cdr:y>0.5995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767775" y="928783"/>
          <a:ext cx="46958" cy="1904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</cdr:sp>
  </cdr:relSizeAnchor>
  <cdr:relSizeAnchor xmlns:cdr="http://schemas.openxmlformats.org/drawingml/2006/chartDrawing">
    <cdr:from>
      <cdr:x>0.501</cdr:x>
      <cdr:y>0.4975</cdr:y>
    </cdr:from>
    <cdr:to>
      <cdr:x>0.5095</cdr:x>
      <cdr:y>0.5995</cdr:y>
    </cdr:to>
    <cdr:sp macro="" textlink="">
      <cdr:nvSpPr>
        <cdr:cNvPr id="102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767775" y="928783"/>
          <a:ext cx="46958" cy="1904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712BD9-0508-480C-B088-B4FE737DE330}" type="datetimeFigureOut">
              <a:rPr lang="hu-HU" smtClean="0"/>
              <a:pPr/>
              <a:t>2012.11.05.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9BCFD8-3C42-420A-A445-26CDE81EA760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2DEC6D-7867-4D29-BACB-577D8C0AE641}" type="slidenum">
              <a:rPr lang="hu-HU"/>
              <a:pPr/>
              <a:t>17</a:t>
            </a:fld>
            <a:endParaRPr lang="hu-HU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0C63E9-D44D-4566-A235-CF03A9C32346}" type="slidenum">
              <a:rPr lang="hu-HU"/>
              <a:pPr/>
              <a:t>18</a:t>
            </a:fld>
            <a:endParaRPr lang="hu-HU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02811-BB86-4D91-A18E-190F9CE61ADC}" type="slidenum">
              <a:rPr lang="hu-HU"/>
              <a:pPr/>
              <a:t>19</a:t>
            </a:fld>
            <a:endParaRPr lang="hu-HU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A1DF50-56C2-4091-87A7-4E202E919BE0}" type="slidenum">
              <a:rPr lang="hu-HU"/>
              <a:pPr/>
              <a:t>20</a:t>
            </a:fld>
            <a:endParaRPr lang="hu-HU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430CB7-F2AB-42DE-BF89-E8E8C5053298}" type="slidenum">
              <a:rPr lang="hu-HU"/>
              <a:pPr/>
              <a:t>21</a:t>
            </a:fld>
            <a:endParaRPr lang="hu-HU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C7603C-82DB-4F16-BF6F-2B2D66D70EDD}" type="slidenum">
              <a:rPr lang="hu-HU"/>
              <a:pPr/>
              <a:t>22</a:t>
            </a:fld>
            <a:endParaRPr lang="hu-HU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8418CD-B765-4840-8082-7E4946D4A836}" type="slidenum">
              <a:rPr lang="hu-HU"/>
              <a:pPr/>
              <a:t>23</a:t>
            </a:fld>
            <a:endParaRPr lang="hu-HU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384145-119D-47F1-BAF0-FABBCC0CC14F}" type="slidenum">
              <a:rPr lang="hu-HU"/>
              <a:pPr/>
              <a:t>24</a:t>
            </a:fld>
            <a:endParaRPr lang="hu-HU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420C3A-F923-4918-BB2B-6E3E4282A7F7}" type="slidenum">
              <a:rPr lang="hu-HU"/>
              <a:pPr/>
              <a:t>25</a:t>
            </a:fld>
            <a:endParaRPr lang="hu-HU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D3C6F0-647C-495B-B12D-7FE03E79FB23}" type="slidenum">
              <a:rPr lang="hu-HU"/>
              <a:pPr/>
              <a:t>26</a:t>
            </a:fld>
            <a:endParaRPr lang="hu-HU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D9A548-6C3E-4955-886B-723BFE645AE4}" type="slidenum">
              <a:rPr lang="hu-HU"/>
              <a:pPr/>
              <a:t>27</a:t>
            </a:fld>
            <a:endParaRPr lang="hu-HU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A2E171-8393-45BA-855E-3B0BAF6AEC2D}" type="slidenum">
              <a:rPr lang="hu-HU"/>
              <a:pPr/>
              <a:t>28</a:t>
            </a:fld>
            <a:endParaRPr lang="hu-HU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5DD745-B698-49D7-B07A-455D1DD123F7}" type="slidenum">
              <a:rPr lang="hu-HU"/>
              <a:pPr/>
              <a:t>29</a:t>
            </a:fld>
            <a:endParaRPr lang="hu-HU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16A6-0607-4557-9875-220A1A9BD32B}" type="datetimeFigureOut">
              <a:rPr lang="hu-HU" smtClean="0"/>
              <a:pPr/>
              <a:t>2012.11.05.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BDD-D5D3-4624-B17D-D91A5AB55469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Téglalap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16A6-0607-4557-9875-220A1A9BD32B}" type="datetimeFigureOut">
              <a:rPr lang="hu-HU" smtClean="0"/>
              <a:pPr/>
              <a:t>2012.11.05.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BDD-D5D3-4624-B17D-D91A5AB5546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16A6-0607-4557-9875-220A1A9BD32B}" type="datetimeFigureOut">
              <a:rPr lang="hu-HU" smtClean="0"/>
              <a:pPr/>
              <a:t>2012.11.05.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BDD-D5D3-4624-B17D-D91A5AB5546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16A6-0607-4557-9875-220A1A9BD32B}" type="datetimeFigureOut">
              <a:rPr lang="hu-HU" smtClean="0"/>
              <a:pPr/>
              <a:t>2012.11.05.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BDD-D5D3-4624-B17D-D91A5AB5546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16A6-0607-4557-9875-220A1A9BD32B}" type="datetimeFigureOut">
              <a:rPr lang="hu-HU" smtClean="0"/>
              <a:pPr/>
              <a:t>2012.11.05.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BDD-D5D3-4624-B17D-D91A5AB5546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16A6-0607-4557-9875-220A1A9BD32B}" type="datetimeFigureOut">
              <a:rPr lang="hu-HU" smtClean="0"/>
              <a:pPr/>
              <a:t>2012.11.05.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BDD-D5D3-4624-B17D-D91A5AB5546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16A6-0607-4557-9875-220A1A9BD32B}" type="datetimeFigureOut">
              <a:rPr lang="hu-HU" smtClean="0"/>
              <a:pPr/>
              <a:t>2012.11.05.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BDD-D5D3-4624-B17D-D91A5AB5546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16A6-0607-4557-9875-220A1A9BD32B}" type="datetimeFigureOut">
              <a:rPr lang="hu-HU" smtClean="0"/>
              <a:pPr/>
              <a:t>2012.11.05.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BDD-D5D3-4624-B17D-D91A5AB55469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2" name="Téglalap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E4E316A6-0607-4557-9875-220A1A9BD32B}" type="datetimeFigureOut">
              <a:rPr lang="hu-HU" smtClean="0"/>
              <a:pPr/>
              <a:t>2012.11.05.</a:t>
            </a:fld>
            <a:endParaRPr lang="hu-HU"/>
          </a:p>
        </p:txBody>
      </p:sp>
      <p:sp>
        <p:nvSpPr>
          <p:cNvPr id="11" name="Téglalap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5AF00BDD-D5D3-4624-B17D-D91A5AB5546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16A6-0607-4557-9875-220A1A9BD32B}" type="datetimeFigureOut">
              <a:rPr lang="hu-HU" smtClean="0"/>
              <a:pPr/>
              <a:t>2012.11.05.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BDD-D5D3-4624-B17D-D91A5AB5546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316A6-0607-4557-9875-220A1A9BD32B}" type="datetimeFigureOut">
              <a:rPr lang="hu-HU" smtClean="0"/>
              <a:pPr/>
              <a:t>2012.11.05.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00BDD-D5D3-4624-B17D-D91A5AB5546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Cím és tartalom a szöveg fe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06BDA-5979-41C2-A1B2-92C016C2204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églalap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Téglalap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4E316A6-0607-4557-9875-220A1A9BD32B}" type="datetimeFigureOut">
              <a:rPr lang="hu-HU" smtClean="0"/>
              <a:pPr/>
              <a:t>2012.11.05.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AF00BDD-D5D3-4624-B17D-D91A5AB55469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dirty="0" err="1" smtClean="0"/>
              <a:t>Reziliencia</a:t>
            </a:r>
            <a:r>
              <a:rPr lang="hu-HU" dirty="0" smtClean="0"/>
              <a:t> </a:t>
            </a:r>
            <a:br>
              <a:rPr lang="hu-HU" dirty="0" smtClean="0"/>
            </a:br>
            <a:r>
              <a:rPr lang="hu-HU" sz="2200" dirty="0" err="1" smtClean="0"/>
              <a:t>Reziliencia</a:t>
            </a:r>
            <a:r>
              <a:rPr lang="hu-HU" sz="2200" dirty="0" smtClean="0"/>
              <a:t> gyermekkori vonatkozásai és hatása</a:t>
            </a:r>
            <a:endParaRPr lang="hu-HU" sz="22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Magyar </a:t>
            </a:r>
            <a:r>
              <a:rPr lang="hu-HU" dirty="0" err="1" smtClean="0"/>
              <a:t>Coachszövetség</a:t>
            </a:r>
            <a:r>
              <a:rPr lang="hu-HU" dirty="0" smtClean="0"/>
              <a:t> Közhasznú Alapítvány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785786" y="5572140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Déri Kriszti   2009.02.07.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Rizikófaktorok, stressz, </a:t>
            </a:r>
            <a:br>
              <a:rPr lang="hu-HU" dirty="0" smtClean="0"/>
            </a:br>
            <a:r>
              <a:rPr lang="hu-HU" dirty="0" smtClean="0"/>
              <a:t>védőfaktorok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 </a:t>
            </a:r>
            <a:r>
              <a:rPr lang="hu-HU" dirty="0" err="1" smtClean="0"/>
              <a:t>reziliencia</a:t>
            </a:r>
            <a:r>
              <a:rPr lang="hu-HU" dirty="0" smtClean="0"/>
              <a:t> ellen és mellett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Documents and Settings\Déri Kriszti\Local Settings\Temporary Internet Files\Content.IE5\JTR7WISK\MPj04312230000[1].jpg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57158" y="3786190"/>
            <a:ext cx="2714620" cy="27146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2400" dirty="0" smtClean="0">
                <a:latin typeface="Verdana" pitchFamily="34" charset="0"/>
              </a:rPr>
              <a:t>Rizikófaktorok, stressz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1600" dirty="0" smtClean="0">
                <a:latin typeface="Verdana" pitchFamily="34" charset="0"/>
              </a:rPr>
              <a:t>A rizikófaktorok olyan tényezők, melyek csökkentik a sikeres fejlődés valószínűségét. </a:t>
            </a:r>
          </a:p>
          <a:p>
            <a:pPr>
              <a:buNone/>
            </a:pPr>
            <a:endParaRPr lang="hu-HU" sz="1600" dirty="0" smtClean="0">
              <a:latin typeface="Verdana" pitchFamily="34" charset="0"/>
            </a:endParaRPr>
          </a:p>
          <a:p>
            <a:r>
              <a:rPr lang="hu-HU" sz="1600" dirty="0" smtClean="0">
                <a:latin typeface="Verdana" pitchFamily="34" charset="0"/>
              </a:rPr>
              <a:t>A rizikó tényezőit olyan individuálisan jellemző és/vagy környezeti </a:t>
            </a:r>
          </a:p>
          <a:p>
            <a:pPr>
              <a:buNone/>
            </a:pPr>
            <a:r>
              <a:rPr lang="hu-HU" sz="1600" dirty="0" smtClean="0">
                <a:latin typeface="Verdana" pitchFamily="34" charset="0"/>
              </a:rPr>
              <a:t>    kockázatoknak tekinthetjük, melyek növelik a gyerek sérülékenységét és a negatív fejlődési kimenetek valószínűségét. </a:t>
            </a:r>
          </a:p>
          <a:p>
            <a:pPr>
              <a:buNone/>
            </a:pPr>
            <a:endParaRPr lang="hu-HU" sz="1600" dirty="0" smtClean="0">
              <a:latin typeface="Verdana" pitchFamily="34" charset="0"/>
            </a:endParaRPr>
          </a:p>
          <a:p>
            <a:r>
              <a:rPr lang="hu-HU" sz="1600" dirty="0" smtClean="0">
                <a:latin typeface="Verdana" pitchFamily="34" charset="0"/>
              </a:rPr>
              <a:t>A rizikófaktorok olyan hatások, melyek súlyosabb állapot kialakulásának </a:t>
            </a:r>
          </a:p>
          <a:p>
            <a:pPr>
              <a:buNone/>
            </a:pPr>
            <a:r>
              <a:rPr lang="hu-HU" sz="1600" dirty="0" smtClean="0">
                <a:latin typeface="Verdana" pitchFamily="34" charset="0"/>
              </a:rPr>
              <a:t>    valószínűségét és egy meglevő probléma fennmaradását növelik.</a:t>
            </a:r>
          </a:p>
          <a:p>
            <a:pPr>
              <a:buNone/>
            </a:pPr>
            <a:endParaRPr lang="hu-HU" sz="1600" dirty="0" smtClean="0">
              <a:latin typeface="Verdana" pitchFamily="34" charset="0"/>
            </a:endParaRPr>
          </a:p>
          <a:p>
            <a:r>
              <a:rPr lang="hu-HU" sz="1600" dirty="0" smtClean="0">
                <a:latin typeface="Verdana" pitchFamily="34" charset="0"/>
              </a:rPr>
              <a:t>A rizikó legegyszerűbben külső (tehát a környezetből származó) és belső (az egyénen belüli) kategóriákba sorolható.</a:t>
            </a:r>
          </a:p>
          <a:p>
            <a:endParaRPr lang="hu-HU" sz="1600" dirty="0" smtClean="0">
              <a:latin typeface="Verdana" pitchFamily="34" charset="0"/>
            </a:endParaRPr>
          </a:p>
          <a:p>
            <a:r>
              <a:rPr lang="hu-HU" sz="1600" dirty="0" smtClean="0">
                <a:latin typeface="Verdana" pitchFamily="34" charset="0"/>
              </a:rPr>
              <a:t>Egy eseményt azért értékelünk </a:t>
            </a:r>
            <a:r>
              <a:rPr lang="hu-HU" sz="1600" dirty="0" err="1" smtClean="0">
                <a:latin typeface="Verdana" pitchFamily="34" charset="0"/>
              </a:rPr>
              <a:t>stressztelinek</a:t>
            </a:r>
            <a:r>
              <a:rPr lang="hu-HU" sz="1600" dirty="0" smtClean="0">
                <a:latin typeface="Verdana" pitchFamily="34" charset="0"/>
              </a:rPr>
              <a:t>, mert megváltoztatja az egyén szokásos tevékenységét.</a:t>
            </a:r>
          </a:p>
          <a:p>
            <a:pPr>
              <a:buNone/>
            </a:pPr>
            <a:endParaRPr lang="hu-HU" sz="1600" dirty="0" smtClean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Déri Kriszti\Local Settings\Temporary Internet Files\Content.IE5\S6ZMKQ8K\MPj02851440000[1]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71472" y="4071942"/>
            <a:ext cx="3657600" cy="24018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err="1" smtClean="0">
                <a:latin typeface="Verdana" pitchFamily="34" charset="0"/>
              </a:rPr>
              <a:t>Stresszmodellek</a:t>
            </a:r>
            <a:r>
              <a:rPr lang="hu-HU" sz="2400" dirty="0" smtClean="0">
                <a:latin typeface="Verdana" pitchFamily="34" charset="0"/>
              </a:rPr>
              <a:t> 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1800" b="1" dirty="0" smtClean="0">
                <a:latin typeface="Verdana" pitchFamily="34" charset="0"/>
              </a:rPr>
              <a:t>Additív vagy </a:t>
            </a:r>
            <a:r>
              <a:rPr lang="hu-HU" sz="1800" b="1" dirty="0" err="1" smtClean="0">
                <a:latin typeface="Verdana" pitchFamily="34" charset="0"/>
              </a:rPr>
              <a:t>kompenzatorikus</a:t>
            </a:r>
            <a:r>
              <a:rPr lang="hu-HU" sz="1800" b="1" dirty="0" smtClean="0">
                <a:latin typeface="Verdana" pitchFamily="34" charset="0"/>
              </a:rPr>
              <a:t> modell</a:t>
            </a:r>
          </a:p>
          <a:p>
            <a:endParaRPr lang="hu-HU" sz="1800" dirty="0" smtClean="0">
              <a:latin typeface="Verdana" pitchFamily="34" charset="0"/>
            </a:endParaRPr>
          </a:p>
          <a:p>
            <a:pPr>
              <a:buNone/>
            </a:pPr>
            <a:r>
              <a:rPr lang="hu-HU" sz="1800" dirty="0" smtClean="0">
                <a:latin typeface="Verdana" pitchFamily="34" charset="0"/>
              </a:rPr>
              <a:t>    a stressz és a személyiségjellemzők együttesen járulnak hozzá az egyén kompetenciájához. </a:t>
            </a:r>
          </a:p>
          <a:p>
            <a:pPr>
              <a:buNone/>
            </a:pPr>
            <a:r>
              <a:rPr lang="hu-HU" sz="1800" dirty="0" smtClean="0">
                <a:latin typeface="Verdana" pitchFamily="34" charset="0"/>
              </a:rPr>
              <a:t>    </a:t>
            </a:r>
          </a:p>
          <a:p>
            <a:pPr>
              <a:buNone/>
            </a:pPr>
            <a:r>
              <a:rPr lang="hu-HU" sz="1800" dirty="0" smtClean="0">
                <a:latin typeface="Verdana" pitchFamily="34" charset="0"/>
              </a:rPr>
              <a:t>    Lineáris regressziót tételeznek fel, tehát a stressz növekedésével arányosan csökken a kompetencia, míg az erőforrások, mint a jó szülői gondoskodás, a magasabb szintű intellektuális készségek és a szociális támogatás kiegyenlíthetik a rizikófaktorok hatását, így a gyerekek jobb kimeneteket mutathatnak. </a:t>
            </a:r>
            <a:endParaRPr lang="hu-HU" sz="18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Déri Kriszti\Local Settings\Temporary Internet Files\Content.IE5\S6ZMKQ8K\MPj03854190000[1]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715008" y="1571612"/>
            <a:ext cx="3071818" cy="43005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err="1" smtClean="0">
                <a:latin typeface="Verdana" pitchFamily="34" charset="0"/>
              </a:rPr>
              <a:t>Stresszmodellek</a:t>
            </a:r>
            <a:r>
              <a:rPr lang="hu-HU" sz="2400" dirty="0" smtClean="0">
                <a:latin typeface="Verdana" pitchFamily="34" charset="0"/>
              </a:rPr>
              <a:t> 2.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sz="1800" b="1" dirty="0" smtClean="0">
                <a:latin typeface="Verdana" pitchFamily="34" charset="0"/>
              </a:rPr>
              <a:t>Moderátor modell</a:t>
            </a:r>
          </a:p>
          <a:p>
            <a:endParaRPr lang="hu-HU" sz="1800" dirty="0" smtClean="0">
              <a:latin typeface="Verdana" pitchFamily="34" charset="0"/>
            </a:endParaRPr>
          </a:p>
          <a:p>
            <a:pPr>
              <a:buNone/>
            </a:pPr>
            <a:r>
              <a:rPr lang="hu-HU" sz="1800" dirty="0" smtClean="0">
                <a:latin typeface="Verdana" pitchFamily="34" charset="0"/>
              </a:rPr>
              <a:t>    a személyiség jellemzői módosíthatják a stressz kompetenciára gyakorolt hatását. </a:t>
            </a:r>
          </a:p>
          <a:p>
            <a:pPr>
              <a:buNone/>
            </a:pPr>
            <a:endParaRPr lang="hu-HU" sz="1800" dirty="0" smtClean="0">
              <a:latin typeface="Verdana" pitchFamily="34" charset="0"/>
            </a:endParaRPr>
          </a:p>
          <a:p>
            <a:pPr>
              <a:buNone/>
            </a:pPr>
            <a:r>
              <a:rPr lang="hu-HU" sz="1800" dirty="0" smtClean="0">
                <a:latin typeface="Verdana" pitchFamily="34" charset="0"/>
              </a:rPr>
              <a:t>    Pozitív jellemzők egyfajta immunitást eredményezhetnek a stresszel szemben. </a:t>
            </a:r>
          </a:p>
          <a:p>
            <a:pPr>
              <a:buNone/>
            </a:pPr>
            <a:endParaRPr lang="hu-HU" sz="1800" dirty="0" smtClean="0">
              <a:latin typeface="Verdana" pitchFamily="34" charset="0"/>
            </a:endParaRPr>
          </a:p>
          <a:p>
            <a:pPr>
              <a:buNone/>
            </a:pPr>
            <a:r>
              <a:rPr lang="hu-HU" sz="1800" dirty="0" smtClean="0">
                <a:latin typeface="Verdana" pitchFamily="34" charset="0"/>
              </a:rPr>
              <a:t>    Bizonyos változók befolyásolják a rizikó hatását az egyes kimenetekre, növelik vagy csökkentik az egyén hajlamosságát a </a:t>
            </a:r>
            <a:r>
              <a:rPr lang="hu-HU" sz="1800" dirty="0" err="1" smtClean="0">
                <a:latin typeface="Verdana" pitchFamily="34" charset="0"/>
              </a:rPr>
              <a:t>stresszor</a:t>
            </a:r>
            <a:r>
              <a:rPr lang="hu-HU" sz="1800" dirty="0" smtClean="0">
                <a:latin typeface="Verdana" pitchFamily="34" charset="0"/>
              </a:rPr>
              <a:t> ártó hatására vagy megvédik a gyereket a fenyegetettség teljes hatásától. </a:t>
            </a:r>
          </a:p>
          <a:p>
            <a:pPr>
              <a:buNone/>
            </a:pPr>
            <a:endParaRPr lang="hu-HU" sz="1800" dirty="0" smtClean="0">
              <a:latin typeface="Verdana" pitchFamily="34" charset="0"/>
            </a:endParaRPr>
          </a:p>
          <a:p>
            <a:pPr>
              <a:buNone/>
            </a:pPr>
            <a:r>
              <a:rPr lang="hu-HU" sz="1800" dirty="0" smtClean="0">
                <a:latin typeface="Verdana" pitchFamily="34" charset="0"/>
              </a:rPr>
              <a:t>    Bizonyos moderátorokat a rizikó aktivál, ezek a légzsák működéshez hasonlóan lépnek akcióba, míg más moderátorok állandóan jelen vannak a gyerek életében (különböző személyiségjegyek, kognitív képességek például). </a:t>
            </a:r>
          </a:p>
          <a:p>
            <a:pPr>
              <a:buNone/>
            </a:pPr>
            <a:endParaRPr lang="hu-HU" sz="18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Documents and Settings\Déri Kriszti\Local Settings\Temporary Internet Files\Content.IE5\N9RJB33W\MPj03874640000[1]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714876" y="3143248"/>
            <a:ext cx="3657600" cy="2609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err="1" smtClean="0">
                <a:latin typeface="Verdana" pitchFamily="34" charset="0"/>
              </a:rPr>
              <a:t>Stresszmodellek</a:t>
            </a:r>
            <a:r>
              <a:rPr lang="hu-HU" sz="2400" dirty="0" smtClean="0">
                <a:latin typeface="Verdana" pitchFamily="34" charset="0"/>
              </a:rPr>
              <a:t> 3.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>
            <a:normAutofit fontScale="92500" lnSpcReduction="20000"/>
          </a:bodyPr>
          <a:lstStyle/>
          <a:p>
            <a:r>
              <a:rPr lang="hu-HU" sz="1700" dirty="0" smtClean="0">
                <a:latin typeface="Verdana" pitchFamily="34" charset="0"/>
              </a:rPr>
              <a:t>A </a:t>
            </a:r>
            <a:r>
              <a:rPr lang="hu-HU" sz="1700" b="1" dirty="0" smtClean="0">
                <a:latin typeface="Verdana" pitchFamily="34" charset="0"/>
              </a:rPr>
              <a:t>kihívási modell</a:t>
            </a:r>
          </a:p>
          <a:p>
            <a:pPr>
              <a:buNone/>
            </a:pPr>
            <a:r>
              <a:rPr lang="hu-HU" sz="1700" dirty="0" smtClean="0">
                <a:latin typeface="Verdana" pitchFamily="34" charset="0"/>
              </a:rPr>
              <a:t>   </a:t>
            </a:r>
          </a:p>
          <a:p>
            <a:pPr>
              <a:buNone/>
            </a:pPr>
            <a:r>
              <a:rPr lang="hu-HU" sz="1700" dirty="0" smtClean="0">
                <a:latin typeface="Verdana" pitchFamily="34" charset="0"/>
              </a:rPr>
              <a:t>    kihívásként fogja fel a stresszt, úgy véli, bizonyos mértéke növeli a</a:t>
            </a:r>
          </a:p>
          <a:p>
            <a:pPr>
              <a:buNone/>
            </a:pPr>
            <a:r>
              <a:rPr lang="hu-HU" sz="1700" dirty="0" smtClean="0">
                <a:latin typeface="Verdana" pitchFamily="34" charset="0"/>
              </a:rPr>
              <a:t>    kompetenciát.</a:t>
            </a:r>
          </a:p>
          <a:p>
            <a:pPr>
              <a:buNone/>
            </a:pPr>
            <a:endParaRPr lang="hu-HU" sz="1800" dirty="0" smtClean="0"/>
          </a:p>
          <a:p>
            <a:pPr>
              <a:buNone/>
            </a:pPr>
            <a:r>
              <a:rPr lang="hu-HU" sz="1800" dirty="0" smtClean="0"/>
              <a:t>         A megküzdés folyamatosan változó kognitív és viselkedéses próbálkozásokat jelent olyan belső és/vagy külső kihívások kezelésére, melyek próbára teszik vagy meghaladják az egyén erőforrásait. </a:t>
            </a:r>
          </a:p>
          <a:p>
            <a:pPr>
              <a:buNone/>
            </a:pPr>
            <a:r>
              <a:rPr lang="hu-HU" sz="1800" dirty="0" smtClean="0"/>
              <a:t>        A velük való megküzdésre egyaránt jellemzők a stratégiák és a stílus. </a:t>
            </a:r>
          </a:p>
          <a:p>
            <a:pPr>
              <a:buNone/>
            </a:pPr>
            <a:endParaRPr lang="hu-HU" sz="1800" dirty="0" smtClean="0"/>
          </a:p>
          <a:p>
            <a:pPr>
              <a:buNone/>
            </a:pPr>
            <a:r>
              <a:rPr lang="hu-HU" sz="1800" dirty="0" smtClean="0"/>
              <a:t>        A stresszel való megküzdést szemlélhetjük a környezet megváltoztatására tett vagy a helyzethez kapcsolódó jelentés megváltoztatására tett erőfeszítésként. </a:t>
            </a:r>
          </a:p>
          <a:p>
            <a:pPr>
              <a:buNone/>
            </a:pPr>
            <a:endParaRPr lang="hu-HU" sz="1800" dirty="0" smtClean="0"/>
          </a:p>
          <a:p>
            <a:pPr>
              <a:buNone/>
            </a:pPr>
            <a:r>
              <a:rPr lang="hu-HU" sz="1800" dirty="0" smtClean="0"/>
              <a:t>        </a:t>
            </a:r>
            <a:r>
              <a:rPr lang="hu-HU" sz="1800" b="1" dirty="0" smtClean="0"/>
              <a:t>Érzelemközpontú és problémaközpontú megküzdést különíthetünk el. </a:t>
            </a:r>
          </a:p>
          <a:p>
            <a:pPr>
              <a:buNone/>
            </a:pPr>
            <a:endParaRPr lang="hu-HU" sz="1800" b="1" dirty="0" smtClean="0"/>
          </a:p>
          <a:p>
            <a:r>
              <a:rPr lang="hu-HU" sz="1800" b="1" dirty="0" smtClean="0"/>
              <a:t> </a:t>
            </a:r>
            <a:r>
              <a:rPr lang="hu-HU" sz="1800" dirty="0" smtClean="0"/>
              <a:t>Az érzelemközpontú megközelítés a szituációhoz kapcsolódó negatív érzelmek csökkentésére vagy kezelésére irányul, míg a problémaközpontú a </a:t>
            </a:r>
            <a:r>
              <a:rPr lang="hu-HU" sz="1800" dirty="0" err="1" smtClean="0"/>
              <a:t>stresszforrás</a:t>
            </a:r>
            <a:r>
              <a:rPr lang="hu-HU" sz="1800" dirty="0" smtClean="0"/>
              <a:t> megváltoztatására tett erőfeszítésként jellemezhető. </a:t>
            </a:r>
          </a:p>
          <a:p>
            <a:r>
              <a:rPr lang="hu-HU" sz="1800" dirty="0" smtClean="0"/>
              <a:t>A problémafókuszú megküzdés dominál abban az esetben, ha a személy úgy érzi, van lehetősége a konstruktív cselekvésre, az érzelemközpontú akkor jelentős, ha úgy érzi, ki kell bírnia a </a:t>
            </a:r>
            <a:r>
              <a:rPr lang="hu-HU" sz="1800" dirty="0" err="1" smtClean="0"/>
              <a:t>stresszor</a:t>
            </a:r>
            <a:r>
              <a:rPr lang="hu-HU" sz="1800" dirty="0" smtClean="0"/>
              <a:t> hatását. </a:t>
            </a:r>
          </a:p>
          <a:p>
            <a:r>
              <a:rPr lang="hu-HU" sz="1800" dirty="0" smtClean="0"/>
              <a:t>Az érzelemközpontú megküzdést elkerülőnek is nevezik. A megküzdés –akármelyik típusát is vesszük- nem jár együtt szükségszerűen jó kimenetekkel </a:t>
            </a:r>
            <a:r>
              <a:rPr lang="hu-HU" sz="1800" dirty="0" smtClean="0">
                <a:latin typeface="Verdana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Documents and Settings\Déri Kriszti\Local Settings\Temporary Internet Files\Content.IE5\E045CPEX\MPj04025860000[1]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643438" y="2214554"/>
            <a:ext cx="4357694" cy="4357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latin typeface="Verdana" pitchFamily="34" charset="0"/>
              </a:rPr>
              <a:t>Egyénen belüli rizikótényezők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u-HU" sz="1400" dirty="0" smtClean="0">
                <a:latin typeface="Verdana" pitchFamily="34" charset="0"/>
              </a:rPr>
              <a:t>éretlenül, kis súllyal született gyerek, születés közbeni problémák, veleszületett rendellenességek</a:t>
            </a:r>
          </a:p>
          <a:p>
            <a:r>
              <a:rPr lang="hu-HU" sz="1400" dirty="0" smtClean="0">
                <a:latin typeface="Verdana" pitchFamily="34" charset="0"/>
              </a:rPr>
              <a:t>gyenge szenzomotoros teljesítmény </a:t>
            </a:r>
          </a:p>
          <a:p>
            <a:r>
              <a:rPr lang="hu-HU" sz="1400" dirty="0" smtClean="0">
                <a:latin typeface="Verdana" pitchFamily="34" charset="0"/>
              </a:rPr>
              <a:t>maga a gondozás is jelenthet rizikótényezőt vagy </a:t>
            </a:r>
            <a:r>
              <a:rPr lang="hu-HU" sz="1400" dirty="0" err="1" smtClean="0">
                <a:latin typeface="Verdana" pitchFamily="34" charset="0"/>
              </a:rPr>
              <a:t>stresszort</a:t>
            </a:r>
            <a:r>
              <a:rPr lang="hu-HU" sz="1400" dirty="0" smtClean="0">
                <a:latin typeface="Verdana" pitchFamily="34" charset="0"/>
              </a:rPr>
              <a:t>, különösen lányoknál</a:t>
            </a:r>
          </a:p>
          <a:p>
            <a:r>
              <a:rPr lang="hu-HU" sz="1400" dirty="0" smtClean="0">
                <a:latin typeface="Verdana" pitchFamily="34" charset="0"/>
              </a:rPr>
              <a:t>ingerlékeny természet </a:t>
            </a:r>
          </a:p>
          <a:p>
            <a:r>
              <a:rPr lang="hu-HU" sz="1400" dirty="0" smtClean="0">
                <a:latin typeface="Verdana" pitchFamily="34" charset="0"/>
              </a:rPr>
              <a:t>súlyos betegség kisgyermekként</a:t>
            </a:r>
          </a:p>
          <a:p>
            <a:r>
              <a:rPr lang="hu-HU" sz="1400" dirty="0" smtClean="0">
                <a:latin typeface="Verdana" pitchFamily="34" charset="0"/>
              </a:rPr>
              <a:t>hiperaktivitás kisgyermekként</a:t>
            </a:r>
          </a:p>
          <a:p>
            <a:r>
              <a:rPr lang="hu-HU" sz="1400" dirty="0" smtClean="0">
                <a:latin typeface="Verdana" pitchFamily="34" charset="0"/>
              </a:rPr>
              <a:t>alacsony IQ, de magasabb IQ is lehet, mert hajlamosít a stresszre </a:t>
            </a:r>
          </a:p>
          <a:p>
            <a:r>
              <a:rPr lang="hu-HU" sz="1400" dirty="0" smtClean="0">
                <a:latin typeface="Verdana" pitchFamily="34" charset="0"/>
              </a:rPr>
              <a:t>rossz kognitív képességek </a:t>
            </a:r>
          </a:p>
          <a:p>
            <a:r>
              <a:rPr lang="hu-HU" sz="1400" dirty="0" smtClean="0">
                <a:latin typeface="Verdana" pitchFamily="34" charset="0"/>
              </a:rPr>
              <a:t>nehéz temperamentum</a:t>
            </a:r>
          </a:p>
          <a:p>
            <a:r>
              <a:rPr lang="hu-HU" sz="1400" dirty="0" smtClean="0">
                <a:latin typeface="Verdana" pitchFamily="34" charset="0"/>
              </a:rPr>
              <a:t>külső kontrollosság </a:t>
            </a:r>
          </a:p>
          <a:p>
            <a:r>
              <a:rPr lang="hu-HU" sz="1400" dirty="0" smtClean="0">
                <a:latin typeface="Verdana" pitchFamily="34" charset="0"/>
              </a:rPr>
              <a:t>kommunikációs nehézségek </a:t>
            </a:r>
          </a:p>
          <a:p>
            <a:r>
              <a:rPr lang="hu-HU" sz="1400" dirty="0" smtClean="0">
                <a:latin typeface="Verdana" pitchFamily="34" charset="0"/>
              </a:rPr>
              <a:t>alacsony önértékelés, a remény hiánya, önkárosító magatartásformák</a:t>
            </a:r>
          </a:p>
          <a:p>
            <a:r>
              <a:rPr lang="hu-HU" sz="1400" dirty="0" smtClean="0">
                <a:latin typeface="Verdana" pitchFamily="34" charset="0"/>
              </a:rPr>
              <a:t>tizenéves terhesség</a:t>
            </a:r>
          </a:p>
          <a:p>
            <a:r>
              <a:rPr lang="hu-HU" sz="1400" dirty="0" smtClean="0">
                <a:latin typeface="Verdana" pitchFamily="34" charset="0"/>
              </a:rPr>
              <a:t>szerhasználat </a:t>
            </a:r>
          </a:p>
          <a:p>
            <a:r>
              <a:rPr lang="hu-HU" sz="1400" dirty="0" smtClean="0">
                <a:latin typeface="Verdana" pitchFamily="34" charset="0"/>
              </a:rPr>
              <a:t>iskolából kimaradás </a:t>
            </a:r>
          </a:p>
          <a:p>
            <a:r>
              <a:rPr lang="hu-HU" sz="1400" dirty="0" smtClean="0">
                <a:latin typeface="Verdana" pitchFamily="34" charset="0"/>
              </a:rPr>
              <a:t>korai bevonódás antiszociális viselkedésbe </a:t>
            </a:r>
          </a:p>
          <a:p>
            <a:r>
              <a:rPr lang="hu-HU" sz="1400" dirty="0" smtClean="0">
                <a:latin typeface="Verdana" pitchFamily="34" charset="0"/>
              </a:rPr>
              <a:t>a devianciát favorizáló hitek vagy attitűdök </a:t>
            </a:r>
          </a:p>
          <a:p>
            <a:r>
              <a:rPr lang="hu-HU" sz="1400" dirty="0" smtClean="0">
                <a:latin typeface="Verdana" pitchFamily="34" charset="0"/>
              </a:rPr>
              <a:t>nőknél gyakoribb a stressz , a nők több stresszt élnek át egy negatív életesemény kapcsán. </a:t>
            </a:r>
          </a:p>
          <a:p>
            <a:endParaRPr lang="hu-HU" sz="14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Déri Kriszti\Local Settings\Temporary Internet Files\Content.IE5\S6ZMKQ8K\MPj04075710000[1]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20000"/>
          </a:blip>
          <a:srcRect/>
          <a:stretch>
            <a:fillRect/>
          </a:stretch>
        </p:blipFill>
        <p:spPr bwMode="auto">
          <a:xfrm>
            <a:off x="4857752" y="2071678"/>
            <a:ext cx="3901440" cy="25999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latin typeface="Verdana" pitchFamily="34" charset="0"/>
              </a:rPr>
              <a:t>Családon belüli rizikótényezők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u-HU" sz="1400" dirty="0" smtClean="0">
                <a:latin typeface="Verdana" pitchFamily="34" charset="0"/>
              </a:rPr>
              <a:t>szegénység, alacsony </a:t>
            </a:r>
            <a:r>
              <a:rPr lang="hu-HU" sz="1400" dirty="0" err="1" smtClean="0">
                <a:latin typeface="Verdana" pitchFamily="34" charset="0"/>
              </a:rPr>
              <a:t>szocioökonómiai</a:t>
            </a:r>
            <a:r>
              <a:rPr lang="hu-HU" sz="1400" dirty="0" smtClean="0">
                <a:latin typeface="Verdana" pitchFamily="34" charset="0"/>
              </a:rPr>
              <a:t> státusz </a:t>
            </a:r>
          </a:p>
          <a:p>
            <a:r>
              <a:rPr lang="hu-HU" sz="1400" dirty="0" smtClean="0">
                <a:latin typeface="Verdana" pitchFamily="34" charset="0"/>
              </a:rPr>
              <a:t>anya alacsony iskolai végzettsége </a:t>
            </a:r>
          </a:p>
          <a:p>
            <a:r>
              <a:rPr lang="hu-HU" sz="1400" dirty="0" smtClean="0">
                <a:latin typeface="Verdana" pitchFamily="34" charset="0"/>
              </a:rPr>
              <a:t>súlyos házassági konfliktusok, ellenségesség a szülő-gyerek kapcsolatban</a:t>
            </a:r>
          </a:p>
          <a:p>
            <a:r>
              <a:rPr lang="hu-HU" sz="1400" dirty="0" smtClean="0">
                <a:latin typeface="Verdana" pitchFamily="34" charset="0"/>
              </a:rPr>
              <a:t>fizikai, érzelmi vagy szexuális bántalmazás, elhagyatás, elhanyagolás, negatív anyai attitűdök </a:t>
            </a:r>
          </a:p>
          <a:p>
            <a:r>
              <a:rPr lang="hu-HU" sz="1400" dirty="0" smtClean="0">
                <a:latin typeface="Verdana" pitchFamily="34" charset="0"/>
              </a:rPr>
              <a:t>kisebbségi státusz </a:t>
            </a:r>
          </a:p>
          <a:p>
            <a:r>
              <a:rPr lang="hu-HU" sz="1400" dirty="0" smtClean="0">
                <a:latin typeface="Verdana" pitchFamily="34" charset="0"/>
              </a:rPr>
              <a:t>túlzsúfoltság, túl nagy családméret </a:t>
            </a:r>
          </a:p>
          <a:p>
            <a:r>
              <a:rPr lang="hu-HU" sz="1400" dirty="0" smtClean="0">
                <a:latin typeface="Verdana" pitchFamily="34" charset="0"/>
              </a:rPr>
              <a:t>anya depressziója vagy pszichiátriai kórképe </a:t>
            </a:r>
          </a:p>
          <a:p>
            <a:r>
              <a:rPr lang="hu-HU" sz="1400" dirty="0" smtClean="0">
                <a:latin typeface="Verdana" pitchFamily="34" charset="0"/>
              </a:rPr>
              <a:t>apa hiánya vagy távolléte </a:t>
            </a:r>
          </a:p>
          <a:p>
            <a:r>
              <a:rPr lang="hu-HU" sz="1400" dirty="0" smtClean="0">
                <a:latin typeface="Verdana" pitchFamily="34" charset="0"/>
              </a:rPr>
              <a:t>szülő vagy nagyszülő halála</a:t>
            </a:r>
          </a:p>
          <a:p>
            <a:r>
              <a:rPr lang="hu-HU" sz="1400" dirty="0" smtClean="0">
                <a:latin typeface="Verdana" pitchFamily="34" charset="0"/>
              </a:rPr>
              <a:t>szülő vagy testvér betegsége, fogyatékkal élő családtag </a:t>
            </a:r>
          </a:p>
          <a:p>
            <a:r>
              <a:rPr lang="hu-HU" sz="1400" dirty="0" smtClean="0">
                <a:latin typeface="Verdana" pitchFamily="34" charset="0"/>
              </a:rPr>
              <a:t>szülő vagy más családtag munkanélkülisége </a:t>
            </a:r>
          </a:p>
          <a:p>
            <a:r>
              <a:rPr lang="hu-HU" sz="1400" dirty="0" smtClean="0">
                <a:latin typeface="Verdana" pitchFamily="34" charset="0"/>
              </a:rPr>
              <a:t>Válás, szülő új házassága</a:t>
            </a:r>
          </a:p>
          <a:p>
            <a:r>
              <a:rPr lang="hu-HU" sz="1400" dirty="0" smtClean="0">
                <a:latin typeface="Verdana" pitchFamily="34" charset="0"/>
              </a:rPr>
              <a:t>a háztartás vezetőjének tapasztalatlansága vagy ügyetlensége </a:t>
            </a:r>
          </a:p>
          <a:p>
            <a:r>
              <a:rPr lang="hu-HU" sz="1400" dirty="0" smtClean="0">
                <a:latin typeface="Verdana" pitchFamily="34" charset="0"/>
              </a:rPr>
              <a:t>alkoholista szülő, ahol az anya jelenti a nagyobb kockázatot </a:t>
            </a:r>
          </a:p>
          <a:p>
            <a:r>
              <a:rPr lang="hu-HU" sz="1400" dirty="0" smtClean="0">
                <a:latin typeface="Verdana" pitchFamily="34" charset="0"/>
              </a:rPr>
              <a:t>gondozásba vétel, intézményes nevelés </a:t>
            </a:r>
          </a:p>
          <a:p>
            <a:r>
              <a:rPr lang="hu-HU" sz="1400" dirty="0" smtClean="0">
                <a:latin typeface="Verdana" pitchFamily="34" charset="0"/>
              </a:rPr>
              <a:t>személyi sérülést okozó baleset </a:t>
            </a:r>
          </a:p>
          <a:p>
            <a:r>
              <a:rPr lang="hu-HU" sz="1400" dirty="0" smtClean="0">
                <a:latin typeface="Verdana" pitchFamily="34" charset="0"/>
              </a:rPr>
              <a:t>költözés </a:t>
            </a:r>
          </a:p>
          <a:p>
            <a:r>
              <a:rPr lang="hu-HU" sz="1400" dirty="0" smtClean="0">
                <a:latin typeface="Verdana" pitchFamily="34" charset="0"/>
              </a:rPr>
              <a:t>hajléktalanság </a:t>
            </a:r>
          </a:p>
          <a:p>
            <a:r>
              <a:rPr lang="hu-HU" sz="1400" dirty="0" smtClean="0">
                <a:latin typeface="Verdana" pitchFamily="34" charset="0"/>
              </a:rPr>
              <a:t>öngyilkosság </a:t>
            </a:r>
          </a:p>
          <a:p>
            <a:r>
              <a:rPr lang="hu-HU" sz="1400" dirty="0" smtClean="0">
                <a:latin typeface="Verdana" pitchFamily="34" charset="0"/>
              </a:rPr>
              <a:t>szülői kriminalitás </a:t>
            </a:r>
          </a:p>
          <a:p>
            <a:endParaRPr lang="hu-HU" sz="14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Déri Kriszti\Local Settings\Temporary Internet Files\Content.IE5\JTR7WISK\MPj01828280000[1]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143504" y="3286124"/>
            <a:ext cx="3657600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latin typeface="Verdana" pitchFamily="34" charset="0"/>
              </a:rPr>
              <a:t>Iskolával és </a:t>
            </a:r>
            <a:r>
              <a:rPr lang="hu-HU" sz="2400" dirty="0" err="1" smtClean="0">
                <a:latin typeface="Verdana" pitchFamily="34" charset="0"/>
              </a:rPr>
              <a:t>tágab</a:t>
            </a:r>
            <a:r>
              <a:rPr lang="hu-HU" sz="2400" dirty="0" smtClean="0">
                <a:latin typeface="Verdana" pitchFamily="34" charset="0"/>
              </a:rPr>
              <a:t> környezettel kapcsolatos rizikótényezők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>
            <a:normAutofit fontScale="55000" lnSpcReduction="20000"/>
          </a:bodyPr>
          <a:lstStyle/>
          <a:p>
            <a:r>
              <a:rPr lang="hu-HU" dirty="0" smtClean="0"/>
              <a:t>túlzsúfoltság </a:t>
            </a:r>
          </a:p>
          <a:p>
            <a:r>
              <a:rPr lang="hu-HU" dirty="0" smtClean="0"/>
              <a:t>rossz infrastruktúra </a:t>
            </a:r>
          </a:p>
          <a:p>
            <a:r>
              <a:rPr lang="hu-HU" dirty="0" smtClean="0"/>
              <a:t>magas tanuló/tanár arány</a:t>
            </a:r>
          </a:p>
          <a:p>
            <a:r>
              <a:rPr lang="hu-HU" dirty="0" smtClean="0"/>
              <a:t>a tanárok kevésbé hozzáférhetőek , gyenge és inkonzisztens felnőtt irányítás </a:t>
            </a:r>
          </a:p>
          <a:p>
            <a:r>
              <a:rPr lang="hu-HU" dirty="0" smtClean="0"/>
              <a:t>a szabályok nem világosak és nem is követik őket </a:t>
            </a:r>
          </a:p>
          <a:p>
            <a:r>
              <a:rPr lang="hu-HU" dirty="0" smtClean="0"/>
              <a:t>nem releváns tanterv vagy tanórák</a:t>
            </a:r>
          </a:p>
          <a:p>
            <a:r>
              <a:rPr lang="hu-HU" dirty="0" smtClean="0"/>
              <a:t>alacsony átlagos tanulmányi teljesítmény </a:t>
            </a:r>
          </a:p>
          <a:p>
            <a:r>
              <a:rPr lang="hu-HU" dirty="0" smtClean="0"/>
              <a:t>kevés lehetőség az egyéni különbségek megnyilvánulására </a:t>
            </a:r>
          </a:p>
          <a:p>
            <a:r>
              <a:rPr lang="hu-HU" dirty="0" smtClean="0"/>
              <a:t>apátia és szétesés érzése </a:t>
            </a:r>
          </a:p>
          <a:p>
            <a:pPr>
              <a:buNone/>
            </a:pPr>
            <a:r>
              <a:rPr lang="hu-HU" dirty="0" smtClean="0"/>
              <a:t> </a:t>
            </a:r>
          </a:p>
          <a:p>
            <a:r>
              <a:rPr lang="hu-HU" dirty="0" smtClean="0"/>
              <a:t>lakókörnyezetben nagy arányú kriminalitás, droghasználat, bandatevékenység</a:t>
            </a:r>
          </a:p>
          <a:p>
            <a:r>
              <a:rPr lang="hu-HU" dirty="0" smtClean="0"/>
              <a:t>nem megfelelő és biztonságos lakáskörülmények </a:t>
            </a:r>
          </a:p>
          <a:p>
            <a:r>
              <a:rPr lang="hu-HU" dirty="0" smtClean="0"/>
              <a:t>limitált közgazdasági erőforrások </a:t>
            </a:r>
          </a:p>
          <a:p>
            <a:r>
              <a:rPr lang="hu-HU" dirty="0" smtClean="0"/>
              <a:t>szociális támogatás hiánya </a:t>
            </a:r>
          </a:p>
          <a:p>
            <a:r>
              <a:rPr lang="hu-HU" dirty="0" smtClean="0"/>
              <a:t>kevés felnőtt kíséri figyelemmel a gyerekek tevékenységét </a:t>
            </a:r>
          </a:p>
          <a:p>
            <a:r>
              <a:rPr lang="hu-HU" dirty="0" smtClean="0"/>
              <a:t>háború </a:t>
            </a:r>
          </a:p>
          <a:p>
            <a:r>
              <a:rPr lang="hu-HU" dirty="0" smtClean="0"/>
              <a:t>instabil kormányzat</a:t>
            </a:r>
          </a:p>
          <a:p>
            <a:r>
              <a:rPr lang="hu-HU" dirty="0" smtClean="0"/>
              <a:t>elnyomó politikai környezet </a:t>
            </a:r>
          </a:p>
          <a:p>
            <a:r>
              <a:rPr lang="hu-HU" dirty="0" smtClean="0"/>
              <a:t>a közösséget sújtó politikai erőszak </a:t>
            </a:r>
          </a:p>
          <a:p>
            <a:r>
              <a:rPr lang="hu-HU" dirty="0" smtClean="0"/>
              <a:t>természeti katasztrófák</a:t>
            </a:r>
          </a:p>
          <a:p>
            <a:r>
              <a:rPr lang="hu-HU" dirty="0" smtClean="0"/>
              <a:t>zűrzavar </a:t>
            </a:r>
          </a:p>
          <a:p>
            <a:r>
              <a:rPr lang="hu-HU" dirty="0" smtClean="0"/>
              <a:t>média által közvetített erőszak 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Déri Kriszti\Local Settings\Temporary Internet Files\Content.IE5\N9RJB33W\MPj03859660000[1].jpg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85720" y="3286124"/>
            <a:ext cx="2357438" cy="33004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latin typeface="Verdana" pitchFamily="34" charset="0"/>
              </a:rPr>
              <a:t>Védőfaktorok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868519"/>
          </a:xfrm>
        </p:spPr>
        <p:txBody>
          <a:bodyPr>
            <a:noAutofit/>
          </a:bodyPr>
          <a:lstStyle/>
          <a:p>
            <a:r>
              <a:rPr lang="hu-HU" sz="1400" dirty="0" err="1" smtClean="0">
                <a:latin typeface="Verdana" pitchFamily="34" charset="0"/>
              </a:rPr>
              <a:t>Kompenzatorikus</a:t>
            </a:r>
            <a:r>
              <a:rPr lang="hu-HU" sz="1400" dirty="0" smtClean="0">
                <a:latin typeface="Verdana" pitchFamily="34" charset="0"/>
              </a:rPr>
              <a:t> faktorok kiegyenlítő erőt jelentenek a </a:t>
            </a:r>
            <a:r>
              <a:rPr lang="hu-HU" sz="1400" dirty="0" err="1" smtClean="0">
                <a:latin typeface="Verdana" pitchFamily="34" charset="0"/>
              </a:rPr>
              <a:t>stresszteli</a:t>
            </a:r>
            <a:r>
              <a:rPr lang="hu-HU" sz="1400" dirty="0" smtClean="0">
                <a:latin typeface="Verdana" pitchFamily="34" charset="0"/>
              </a:rPr>
              <a:t> eseményekkel szemben. </a:t>
            </a:r>
          </a:p>
          <a:p>
            <a:endParaRPr lang="hu-HU" sz="1400" dirty="0" smtClean="0">
              <a:latin typeface="Verdana" pitchFamily="34" charset="0"/>
            </a:endParaRPr>
          </a:p>
          <a:p>
            <a:r>
              <a:rPr lang="hu-HU" sz="1400" dirty="0" smtClean="0">
                <a:latin typeface="Verdana" pitchFamily="34" charset="0"/>
              </a:rPr>
              <a:t>A védőfaktorok hozzájárulnak az egyén jóllétéhez. </a:t>
            </a:r>
          </a:p>
          <a:p>
            <a:endParaRPr lang="hu-HU" sz="1400" dirty="0" smtClean="0">
              <a:latin typeface="Verdana" pitchFamily="34" charset="0"/>
            </a:endParaRPr>
          </a:p>
          <a:p>
            <a:r>
              <a:rPr lang="hu-HU" sz="1400" dirty="0" smtClean="0">
                <a:latin typeface="Verdana" pitchFamily="34" charset="0"/>
              </a:rPr>
              <a:t>Olyan faktorokként jelennek meg, melyek vagy az egyénre jellemző sérülékenységet vagy a környezeti kockázatokat mérséklik.</a:t>
            </a:r>
          </a:p>
          <a:p>
            <a:endParaRPr lang="hu-HU" sz="1400" dirty="0" smtClean="0">
              <a:latin typeface="Verdana" pitchFamily="34" charset="0"/>
            </a:endParaRPr>
          </a:p>
          <a:p>
            <a:r>
              <a:rPr lang="hu-HU" sz="1400" dirty="0" smtClean="0">
                <a:latin typeface="Verdana" pitchFamily="34" charset="0"/>
              </a:rPr>
              <a:t>A védőfaktorokat és hatásukat gyakran használják a </a:t>
            </a:r>
            <a:r>
              <a:rPr lang="hu-HU" sz="1400" dirty="0" err="1" smtClean="0">
                <a:latin typeface="Verdana" pitchFamily="34" charset="0"/>
              </a:rPr>
              <a:t>reziliencia</a:t>
            </a:r>
            <a:r>
              <a:rPr lang="hu-HU" sz="1400" dirty="0" smtClean="0">
                <a:latin typeface="Verdana" pitchFamily="34" charset="0"/>
              </a:rPr>
              <a:t> szinonimájaként.</a:t>
            </a:r>
          </a:p>
          <a:p>
            <a:endParaRPr lang="hu-HU" sz="1400" dirty="0" smtClean="0">
              <a:latin typeface="Verdana" pitchFamily="34" charset="0"/>
            </a:endParaRPr>
          </a:p>
          <a:p>
            <a:r>
              <a:rPr lang="hu-HU" sz="1400" dirty="0" smtClean="0">
                <a:latin typeface="Verdana" pitchFamily="34" charset="0"/>
              </a:rPr>
              <a:t>A legtöbb esetben az ilyen tényezők interakcióban állnak egymással és interakcióban állnak a rizikófaktorokkal is, amelyek  hatását ellensúlyozzák vagy mérsékelik.</a:t>
            </a:r>
          </a:p>
          <a:p>
            <a:endParaRPr lang="hu-HU" sz="1400" dirty="0" smtClean="0">
              <a:latin typeface="Verdana" pitchFamily="34" charset="0"/>
            </a:endParaRPr>
          </a:p>
          <a:p>
            <a:r>
              <a:rPr lang="hu-HU" sz="1400" dirty="0" smtClean="0">
                <a:latin typeface="Verdana" pitchFamily="34" charset="0"/>
              </a:rPr>
              <a:t>Adódhatnak tényezők, melyek bizonyos helyzetben rizikófaktorként jelennek meg, más helyzetben pedig éppen </a:t>
            </a:r>
            <a:r>
              <a:rPr lang="hu-HU" sz="1400" dirty="0" err="1" smtClean="0">
                <a:latin typeface="Verdana" pitchFamily="34" charset="0"/>
              </a:rPr>
              <a:t>protektív</a:t>
            </a:r>
            <a:r>
              <a:rPr lang="hu-HU" sz="1400" dirty="0" smtClean="0">
                <a:latin typeface="Verdana" pitchFamily="34" charset="0"/>
              </a:rPr>
              <a:t> szerepet töltenek be. Jellemzően ilyen lehet az agresszió.</a:t>
            </a:r>
          </a:p>
          <a:p>
            <a:endParaRPr lang="hu-HU" sz="1400" dirty="0" smtClean="0">
              <a:latin typeface="Verdana" pitchFamily="34" charset="0"/>
            </a:endParaRPr>
          </a:p>
          <a:p>
            <a:r>
              <a:rPr lang="hu-HU" sz="1400" dirty="0" smtClean="0">
                <a:latin typeface="Verdana" pitchFamily="34" charset="0"/>
              </a:rPr>
              <a:t>A rizikófaktorokhoz hasonlóan a </a:t>
            </a:r>
            <a:r>
              <a:rPr lang="hu-HU" sz="1400" dirty="0" err="1" smtClean="0">
                <a:latin typeface="Verdana" pitchFamily="34" charset="0"/>
              </a:rPr>
              <a:t>protektív</a:t>
            </a:r>
            <a:r>
              <a:rPr lang="hu-HU" sz="1400" dirty="0" smtClean="0">
                <a:latin typeface="Verdana" pitchFamily="34" charset="0"/>
              </a:rPr>
              <a:t> faktorokat is több kategóriába sorolják a kutatók. A csoportok gyakorlatilag megegyeznek a veszélyeztető tényezők csoportjaival (tehát egyénen belüli, családon belüli, iskolai és tágabb környezetre vagy társadalomra vonatkozó tényezők).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Déri Kriszti\Local Settings\Temporary Internet Files\Content.IE5\N9RJB33W\MPj03875660000[1].jpg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000892" y="2214554"/>
            <a:ext cx="1987405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latin typeface="Verdana" pitchFamily="34" charset="0"/>
              </a:rPr>
              <a:t>Egyénen belüli védőfaktorok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>
            <a:noAutofit/>
          </a:bodyPr>
          <a:lstStyle/>
          <a:p>
            <a:r>
              <a:rPr lang="hu-HU" sz="1400" dirty="0" smtClean="0">
                <a:latin typeface="Verdana" pitchFamily="34" charset="0"/>
              </a:rPr>
              <a:t>átlag feletti kognitív képességek, illetve normális kognitív fejlődés </a:t>
            </a:r>
          </a:p>
          <a:p>
            <a:r>
              <a:rPr lang="hu-HU" sz="1400" dirty="0" smtClean="0">
                <a:latin typeface="Verdana" pitchFamily="34" charset="0"/>
              </a:rPr>
              <a:t>magas önbecsülés, céltudatosság</a:t>
            </a:r>
          </a:p>
          <a:p>
            <a:r>
              <a:rPr lang="hu-HU" sz="1400" dirty="0" smtClean="0">
                <a:latin typeface="Verdana" pitchFamily="34" charset="0"/>
              </a:rPr>
              <a:t>belső kontrollosság, ami kapcsolatban áll az anyai/családi elvárásokkal</a:t>
            </a:r>
          </a:p>
          <a:p>
            <a:r>
              <a:rPr lang="hu-HU" sz="1400" dirty="0" smtClean="0">
                <a:latin typeface="Verdana" pitchFamily="34" charset="0"/>
              </a:rPr>
              <a:t>a felelősség, </a:t>
            </a:r>
            <a:r>
              <a:rPr lang="hu-HU" sz="1400" dirty="0" err="1" smtClean="0">
                <a:latin typeface="Verdana" pitchFamily="34" charset="0"/>
              </a:rPr>
              <a:t>felelőségvállalás</a:t>
            </a:r>
            <a:endParaRPr lang="hu-HU" sz="1400" dirty="0" smtClean="0">
              <a:latin typeface="Verdana" pitchFamily="34" charset="0"/>
            </a:endParaRPr>
          </a:p>
          <a:p>
            <a:r>
              <a:rPr lang="hu-HU" sz="1400" dirty="0" smtClean="0">
                <a:latin typeface="Verdana" pitchFamily="34" charset="0"/>
              </a:rPr>
              <a:t>vallásosság, hit, remény</a:t>
            </a:r>
          </a:p>
          <a:p>
            <a:r>
              <a:rPr lang="hu-HU" sz="1400" dirty="0" err="1" smtClean="0">
                <a:latin typeface="Verdana" pitchFamily="34" charset="0"/>
              </a:rPr>
              <a:t>ego-reziliencia</a:t>
            </a:r>
            <a:r>
              <a:rPr lang="hu-HU" sz="1400" dirty="0" smtClean="0">
                <a:latin typeface="Verdana" pitchFamily="34" charset="0"/>
              </a:rPr>
              <a:t> és magas szintű </a:t>
            </a:r>
            <a:r>
              <a:rPr lang="hu-HU" sz="1400" dirty="0" err="1" smtClean="0">
                <a:latin typeface="Verdana" pitchFamily="34" charset="0"/>
              </a:rPr>
              <a:t>egokontroll</a:t>
            </a:r>
            <a:r>
              <a:rPr lang="hu-HU" sz="1400" dirty="0" smtClean="0">
                <a:latin typeface="Verdana" pitchFamily="34" charset="0"/>
              </a:rPr>
              <a:t>, </a:t>
            </a:r>
            <a:r>
              <a:rPr lang="hu-HU" sz="1400" dirty="0" err="1" smtClean="0">
                <a:latin typeface="Verdana" pitchFamily="34" charset="0"/>
              </a:rPr>
              <a:t>asszertivitás</a:t>
            </a:r>
            <a:r>
              <a:rPr lang="hu-HU" sz="1400" dirty="0" smtClean="0">
                <a:latin typeface="Verdana" pitchFamily="34" charset="0"/>
              </a:rPr>
              <a:t>, autonómia, függetlenség </a:t>
            </a:r>
          </a:p>
          <a:p>
            <a:r>
              <a:rPr lang="hu-HU" sz="1400" dirty="0" smtClean="0">
                <a:latin typeface="Verdana" pitchFamily="34" charset="0"/>
              </a:rPr>
              <a:t>életerő, céltudatosság, teljesítményorientáció, magas szintű </a:t>
            </a:r>
            <a:r>
              <a:rPr lang="hu-HU" sz="1400" dirty="0" err="1" smtClean="0">
                <a:latin typeface="Verdana" pitchFamily="34" charset="0"/>
              </a:rPr>
              <a:t>koherenciaérzés</a:t>
            </a:r>
            <a:endParaRPr lang="hu-HU" sz="1400" dirty="0" smtClean="0">
              <a:latin typeface="Verdana" pitchFamily="34" charset="0"/>
            </a:endParaRPr>
          </a:p>
          <a:p>
            <a:pPr>
              <a:buNone/>
            </a:pPr>
            <a:r>
              <a:rPr lang="hu-HU" sz="1400" dirty="0" smtClean="0">
                <a:latin typeface="Verdana" pitchFamily="34" charset="0"/>
              </a:rPr>
              <a:t>     mindkét nem esetében védőfaktort jelent tipikusan nőiesnek tartott értékek fontosnak tartása (finom, gondoskodó, szociálisan érzékeny, jó kifejezőkészségű, kíváncsi) </a:t>
            </a:r>
          </a:p>
          <a:p>
            <a:r>
              <a:rPr lang="hu-HU" sz="1400" dirty="0" smtClean="0">
                <a:latin typeface="Verdana" pitchFamily="34" charset="0"/>
              </a:rPr>
              <a:t>jó kommunikációs készség</a:t>
            </a:r>
          </a:p>
          <a:p>
            <a:r>
              <a:rPr lang="hu-HU" sz="1400" dirty="0" smtClean="0">
                <a:latin typeface="Verdana" pitchFamily="34" charset="0"/>
              </a:rPr>
              <a:t>könnyű temperamentum, illetve más személyekből pozitív válaszokat kiváltó temperamentumbeli jellemzők, mint magas aktivitási szint, alacsony ingerlékenység, alacsony szintű </a:t>
            </a:r>
            <a:r>
              <a:rPr lang="hu-HU" sz="1400" dirty="0" err="1" smtClean="0">
                <a:latin typeface="Verdana" pitchFamily="34" charset="0"/>
              </a:rPr>
              <a:t>distressz</a:t>
            </a:r>
            <a:r>
              <a:rPr lang="hu-HU" sz="1400" dirty="0" smtClean="0">
                <a:latin typeface="Verdana" pitchFamily="34" charset="0"/>
              </a:rPr>
              <a:t>, magas fokú </a:t>
            </a:r>
            <a:r>
              <a:rPr lang="hu-HU" sz="1400" dirty="0" err="1" smtClean="0">
                <a:latin typeface="Verdana" pitchFamily="34" charset="0"/>
              </a:rPr>
              <a:t>szociabilitás</a:t>
            </a:r>
            <a:r>
              <a:rPr lang="hu-HU" sz="1400" dirty="0" smtClean="0">
                <a:latin typeface="Verdana" pitchFamily="34" charset="0"/>
              </a:rPr>
              <a:t>, új élmények élvezete</a:t>
            </a:r>
          </a:p>
          <a:p>
            <a:r>
              <a:rPr lang="hu-HU" sz="1400" dirty="0" smtClean="0">
                <a:latin typeface="Verdana" pitchFamily="34" charset="0"/>
              </a:rPr>
              <a:t>szeretetreméltóság érzése , humorérzék </a:t>
            </a:r>
          </a:p>
          <a:p>
            <a:r>
              <a:rPr lang="hu-HU" sz="1400" dirty="0" smtClean="0">
                <a:latin typeface="Verdana" pitchFamily="34" charset="0"/>
              </a:rPr>
              <a:t>személyes kompetencia területei, mint hobbik, érdeklődési területek, sporttevékenység </a:t>
            </a:r>
          </a:p>
          <a:p>
            <a:r>
              <a:rPr lang="hu-HU" sz="1400" dirty="0" smtClean="0">
                <a:latin typeface="Verdana" pitchFamily="34" charset="0"/>
              </a:rPr>
              <a:t>a múlt kontrollja, az egyén képes beszélni fájdalmas élményeiről vagy eljátszani őket, nem rágódik rajtuk</a:t>
            </a:r>
          </a:p>
          <a:p>
            <a:r>
              <a:rPr lang="hu-HU" sz="1400" dirty="0" smtClean="0">
                <a:latin typeface="Verdana" pitchFamily="34" charset="0"/>
              </a:rPr>
              <a:t>szexuális abúzus áldozatainál a pozitív illúziók (események fölötti kontrollba vetett túlzott hit és a jövőre vonatkozó túlzott optimizmus) védőfaktort jelentenek</a:t>
            </a:r>
            <a:endParaRPr lang="hu-HU" sz="14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Déri Kriszti\Local Settings\Temporary Internet Files\Content.IE5\JTR7WISK\MPj04265590000[1].jpg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643702" y="214290"/>
            <a:ext cx="2327928" cy="3500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latin typeface="Verdana" pitchFamily="34" charset="0"/>
              </a:rPr>
              <a:t>Családon belüli védőfaktorok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>
            <a:noAutofit/>
          </a:bodyPr>
          <a:lstStyle/>
          <a:p>
            <a:r>
              <a:rPr lang="hu-HU" sz="1400" dirty="0" smtClean="0">
                <a:latin typeface="Verdana" pitchFamily="34" charset="0"/>
              </a:rPr>
              <a:t>gondoskodó, erős kapcsolat családtaggal vagy más felnőttel </a:t>
            </a:r>
          </a:p>
          <a:p>
            <a:r>
              <a:rPr lang="hu-HU" sz="1400" dirty="0" smtClean="0">
                <a:latin typeface="Verdana" pitchFamily="34" charset="0"/>
              </a:rPr>
              <a:t>meleg, strukturált és pozitív fegyelmezési eljárások </a:t>
            </a:r>
          </a:p>
          <a:p>
            <a:r>
              <a:rPr lang="hu-HU" sz="1400" dirty="0" smtClean="0">
                <a:latin typeface="Verdana" pitchFamily="34" charset="0"/>
              </a:rPr>
              <a:t>a szülő figyelemmel kíséri és felügyeli gyermeke tevékenységét </a:t>
            </a:r>
          </a:p>
          <a:p>
            <a:r>
              <a:rPr lang="hu-HU" sz="1400" dirty="0" smtClean="0">
                <a:latin typeface="Verdana" pitchFamily="34" charset="0"/>
              </a:rPr>
              <a:t>a tágabb család támogató hatása , stabil környezet , </a:t>
            </a:r>
          </a:p>
          <a:p>
            <a:r>
              <a:rPr lang="hu-HU" sz="1400" dirty="0" smtClean="0">
                <a:latin typeface="Verdana" pitchFamily="34" charset="0"/>
              </a:rPr>
              <a:t>családi konfliktusok alacsony szintje </a:t>
            </a:r>
          </a:p>
          <a:p>
            <a:r>
              <a:rPr lang="hu-HU" sz="1400" dirty="0" smtClean="0">
                <a:latin typeface="Verdana" pitchFamily="34" charset="0"/>
              </a:rPr>
              <a:t>a gyerek lehetőséget kap a család céljaihoz való hozzájárulásra </a:t>
            </a:r>
          </a:p>
          <a:p>
            <a:r>
              <a:rPr lang="hu-HU" sz="1400" dirty="0" smtClean="0">
                <a:latin typeface="Verdana" pitchFamily="34" charset="0"/>
              </a:rPr>
              <a:t>a gyereket meghallgatják és beszélgetnek vele </a:t>
            </a:r>
          </a:p>
          <a:p>
            <a:r>
              <a:rPr lang="hu-HU" sz="1400" dirty="0" smtClean="0">
                <a:latin typeface="Verdana" pitchFamily="34" charset="0"/>
              </a:rPr>
              <a:t>a gyerek viselkedését elfogadják és megfelelően reagálnak rá </a:t>
            </a:r>
          </a:p>
          <a:p>
            <a:r>
              <a:rPr lang="hu-HU" sz="1400" dirty="0" smtClean="0">
                <a:latin typeface="Verdana" pitchFamily="34" charset="0"/>
              </a:rPr>
              <a:t>a környezet </a:t>
            </a:r>
            <a:r>
              <a:rPr lang="hu-HU" sz="1400" dirty="0" err="1" smtClean="0">
                <a:latin typeface="Verdana" pitchFamily="34" charset="0"/>
              </a:rPr>
              <a:t>explorálásának</a:t>
            </a:r>
            <a:r>
              <a:rPr lang="hu-HU" sz="1400" dirty="0" smtClean="0">
                <a:latin typeface="Verdana" pitchFamily="34" charset="0"/>
              </a:rPr>
              <a:t> és az egyedül töltött időnek biztonságos lehetőségei </a:t>
            </a:r>
          </a:p>
          <a:p>
            <a:r>
              <a:rPr lang="hu-HU" sz="1400" dirty="0" smtClean="0">
                <a:latin typeface="Verdana" pitchFamily="34" charset="0"/>
              </a:rPr>
              <a:t>hatékony problémamegoldás tanítása </a:t>
            </a:r>
          </a:p>
          <a:p>
            <a:r>
              <a:rPr lang="hu-HU" sz="1400" dirty="0" smtClean="0">
                <a:latin typeface="Verdana" pitchFamily="34" charset="0"/>
              </a:rPr>
              <a:t>jó minőségű a család együtt töltött ideje </a:t>
            </a:r>
          </a:p>
          <a:p>
            <a:r>
              <a:rPr lang="hu-HU" sz="1400" dirty="0" smtClean="0">
                <a:latin typeface="Verdana" pitchFamily="34" charset="0"/>
              </a:rPr>
              <a:t>szülők érzelmi stabilitása </a:t>
            </a:r>
          </a:p>
          <a:p>
            <a:r>
              <a:rPr lang="hu-HU" sz="1400" dirty="0" smtClean="0">
                <a:latin typeface="Verdana" pitchFamily="34" charset="0"/>
              </a:rPr>
              <a:t>magas szintű elvárások a gyermekkel szemben </a:t>
            </a:r>
          </a:p>
          <a:p>
            <a:r>
              <a:rPr lang="hu-HU" sz="1400" dirty="0" smtClean="0">
                <a:latin typeface="Verdana" pitchFamily="34" charset="0"/>
              </a:rPr>
              <a:t>nőknél jó hatású idősebb apa </a:t>
            </a:r>
          </a:p>
          <a:p>
            <a:r>
              <a:rPr lang="hu-HU" sz="1400" dirty="0" smtClean="0">
                <a:latin typeface="Verdana" pitchFamily="34" charset="0"/>
              </a:rPr>
              <a:t>világos szülő-gyerek határok </a:t>
            </a:r>
          </a:p>
          <a:p>
            <a:r>
              <a:rPr lang="hu-HU" sz="1400" dirty="0" smtClean="0">
                <a:latin typeface="Verdana" pitchFamily="34" charset="0"/>
              </a:rPr>
              <a:t>határozott szülői stílus</a:t>
            </a:r>
          </a:p>
          <a:p>
            <a:r>
              <a:rPr lang="hu-HU" sz="1400" dirty="0" smtClean="0">
                <a:latin typeface="Verdana" pitchFamily="34" charset="0"/>
              </a:rPr>
              <a:t>világos struktúrájú, felépített életritmus egy tiszta, rendezett és nem túlzsúfolt otthonban </a:t>
            </a:r>
          </a:p>
          <a:p>
            <a:r>
              <a:rPr lang="hu-HU" sz="1400" dirty="0" smtClean="0">
                <a:latin typeface="Verdana" pitchFamily="34" charset="0"/>
              </a:rPr>
              <a:t>a szülők érdeklődnek a gyerek érdeklődési területei iránt</a:t>
            </a:r>
          </a:p>
          <a:p>
            <a:r>
              <a:rPr lang="hu-HU" sz="1400" dirty="0" smtClean="0">
                <a:latin typeface="Verdana" pitchFamily="34" charset="0"/>
              </a:rPr>
              <a:t>kis családméret </a:t>
            </a:r>
          </a:p>
          <a:p>
            <a:r>
              <a:rPr lang="hu-HU" sz="1400" dirty="0" smtClean="0">
                <a:latin typeface="Verdana" pitchFamily="34" charset="0"/>
              </a:rPr>
              <a:t>jó minőségű gondozás az első életév folyamán erőteljes indikátora a későbbi </a:t>
            </a:r>
            <a:r>
              <a:rPr lang="hu-HU" sz="1400" dirty="0" err="1" smtClean="0">
                <a:latin typeface="Verdana" pitchFamily="34" charset="0"/>
              </a:rPr>
              <a:t>rezilienciának</a:t>
            </a:r>
            <a:endParaRPr lang="hu-HU" sz="14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latin typeface="Verdana" pitchFamily="34" charset="0"/>
              </a:rPr>
              <a:t>Iskolával kapcsolatos védőfaktorok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>
            <a:noAutofit/>
          </a:bodyPr>
          <a:lstStyle/>
          <a:p>
            <a:r>
              <a:rPr lang="hu-HU" sz="1400" dirty="0" smtClean="0">
                <a:latin typeface="Verdana" pitchFamily="34" charset="0"/>
              </a:rPr>
              <a:t>magas szintű követelmények és elvárások támasztása a gyerekkel szemben</a:t>
            </a:r>
          </a:p>
          <a:p>
            <a:r>
              <a:rPr lang="hu-HU" sz="1400" dirty="0" smtClean="0">
                <a:latin typeface="Verdana" pitchFamily="34" charset="0"/>
              </a:rPr>
              <a:t>tanár pozitív szerepmodellként jelenik meg </a:t>
            </a:r>
          </a:p>
          <a:p>
            <a:r>
              <a:rPr lang="hu-HU" sz="1400" dirty="0" smtClean="0">
                <a:latin typeface="Verdana" pitchFamily="34" charset="0"/>
              </a:rPr>
              <a:t>tematikus, tapasztalatokon alapuló, átfogó, inkluzív, kihívást jelentő tanterv </a:t>
            </a:r>
          </a:p>
          <a:p>
            <a:r>
              <a:rPr lang="hu-HU" sz="1400" dirty="0" smtClean="0">
                <a:latin typeface="Verdana" pitchFamily="34" charset="0"/>
              </a:rPr>
              <a:t>tanulók részvétele az osztály szabályainak kidolgozásában, kooperatív megközelítés </a:t>
            </a:r>
          </a:p>
          <a:p>
            <a:r>
              <a:rPr lang="hu-HU" sz="1400" dirty="0" smtClean="0">
                <a:latin typeface="Verdana" pitchFamily="34" charset="0"/>
              </a:rPr>
              <a:t>felelősséggel járó szerepek felkínálása a tanulóknak</a:t>
            </a:r>
          </a:p>
          <a:p>
            <a:r>
              <a:rPr lang="hu-HU" sz="1400" dirty="0" smtClean="0">
                <a:latin typeface="Verdana" pitchFamily="34" charset="0"/>
              </a:rPr>
              <a:t>konfliktusmentesség </a:t>
            </a:r>
          </a:p>
          <a:p>
            <a:r>
              <a:rPr lang="hu-HU" sz="1400" dirty="0" smtClean="0">
                <a:latin typeface="Verdana" pitchFamily="34" charset="0"/>
              </a:rPr>
              <a:t>Tanterven/tantermen kívüli tevékenységek biztosítása </a:t>
            </a:r>
          </a:p>
          <a:p>
            <a:r>
              <a:rPr lang="hu-HU" sz="1400" dirty="0" smtClean="0">
                <a:latin typeface="Verdana" pitchFamily="34" charset="0"/>
              </a:rPr>
              <a:t>olyan tanár jelenléte, aki feladatokkal látja el a tanulókat és azok végrehajtását ellenőrzi, illetve a felelősségteljes viselkedést jutalmazza </a:t>
            </a:r>
          </a:p>
          <a:p>
            <a:r>
              <a:rPr lang="hu-HU" sz="1400" dirty="0" smtClean="0">
                <a:latin typeface="Verdana" pitchFamily="34" charset="0"/>
              </a:rPr>
              <a:t>pozitív klíma az osztályban </a:t>
            </a:r>
          </a:p>
          <a:p>
            <a:r>
              <a:rPr lang="hu-HU" sz="1400" dirty="0" smtClean="0">
                <a:latin typeface="Verdana" pitchFamily="34" charset="0"/>
              </a:rPr>
              <a:t>az iskola akképpen is védőfaktort jelenthet, hogy az </a:t>
            </a:r>
          </a:p>
          <a:p>
            <a:pPr>
              <a:buNone/>
            </a:pPr>
            <a:r>
              <a:rPr lang="hu-HU" sz="1400" dirty="0" smtClean="0">
                <a:latin typeface="Verdana" pitchFamily="34" charset="0"/>
              </a:rPr>
              <a:t>     együttműködés és a valahová tartozás érzését kínálja a</a:t>
            </a:r>
          </a:p>
          <a:p>
            <a:pPr>
              <a:buNone/>
            </a:pPr>
            <a:r>
              <a:rPr lang="hu-HU" sz="1400" dirty="0" smtClean="0">
                <a:latin typeface="Verdana" pitchFamily="34" charset="0"/>
              </a:rPr>
              <a:t>     tanulóknak, akik közül az erősen rizikós csoportba tartozók </a:t>
            </a:r>
          </a:p>
          <a:p>
            <a:pPr>
              <a:buNone/>
            </a:pPr>
            <a:r>
              <a:rPr lang="hu-HU" sz="1400" dirty="0" smtClean="0">
                <a:latin typeface="Verdana" pitchFamily="34" charset="0"/>
              </a:rPr>
              <a:t>     máshol ezt talán egyáltalán nem tapasztalhatják meg.</a:t>
            </a:r>
            <a:endParaRPr lang="hu-HU" sz="1400" dirty="0">
              <a:latin typeface="Verdana" pitchFamily="34" charset="0"/>
            </a:endParaRPr>
          </a:p>
        </p:txBody>
      </p:sp>
      <p:pic>
        <p:nvPicPr>
          <p:cNvPr id="4098" name="Picture 2" descr="C:\Documents and Settings\Déri Kriszti\Local Settings\Temporary Internet Files\Content.IE5\E045CPEX\MPj04317430000[1].jpg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29388" y="3714752"/>
            <a:ext cx="2500306" cy="25003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Déri Kriszti\Local Settings\Temporary Internet Files\Content.IE5\S6ZMKQ8K\MPj04329880000[1].jpg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857884" y="1928802"/>
            <a:ext cx="2493838" cy="37354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latin typeface="Verdana" pitchFamily="34" charset="0"/>
              </a:rPr>
              <a:t>Társadalom szintjén jelentkező védőfaktorok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>
            <a:noAutofit/>
          </a:bodyPr>
          <a:lstStyle/>
          <a:p>
            <a:r>
              <a:rPr lang="hu-HU" sz="1400" dirty="0" smtClean="0">
                <a:latin typeface="Verdana" pitchFamily="34" charset="0"/>
              </a:rPr>
              <a:t>egyházi közösség támogatása </a:t>
            </a:r>
          </a:p>
          <a:p>
            <a:r>
              <a:rPr lang="hu-HU" sz="1400" dirty="0" smtClean="0">
                <a:latin typeface="Verdana" pitchFamily="34" charset="0"/>
              </a:rPr>
              <a:t>bántalmazó közegből eltávolítás </a:t>
            </a:r>
          </a:p>
          <a:p>
            <a:r>
              <a:rPr lang="hu-HU" sz="1400" dirty="0" smtClean="0">
                <a:latin typeface="Verdana" pitchFamily="34" charset="0"/>
              </a:rPr>
              <a:t>jó minőségű és stabil nevelőotthonba helyezés</a:t>
            </a:r>
          </a:p>
          <a:p>
            <a:r>
              <a:rPr lang="hu-HU" sz="1400" dirty="0" smtClean="0">
                <a:latin typeface="Verdana" pitchFamily="34" charset="0"/>
              </a:rPr>
              <a:t>a pihenés, kikapcsolódás lehetőségeinek biztosítása</a:t>
            </a:r>
          </a:p>
          <a:p>
            <a:r>
              <a:rPr lang="hu-HU" sz="1400" dirty="0" smtClean="0">
                <a:latin typeface="Verdana" pitchFamily="34" charset="0"/>
              </a:rPr>
              <a:t>a társadalom értékorientált szerveződése</a:t>
            </a:r>
          </a:p>
          <a:p>
            <a:r>
              <a:rPr lang="hu-HU" sz="1400" dirty="0" smtClean="0">
                <a:latin typeface="Verdana" pitchFamily="34" charset="0"/>
              </a:rPr>
              <a:t>biztonságos és nem zsúfolt lakókörnyezet biztosítása</a:t>
            </a:r>
          </a:p>
          <a:p>
            <a:r>
              <a:rPr lang="hu-HU" sz="1400" dirty="0" smtClean="0">
                <a:latin typeface="Verdana" pitchFamily="34" charset="0"/>
              </a:rPr>
              <a:t>kiemelt jelentőségű lehet barát vagy partner</a:t>
            </a:r>
          </a:p>
          <a:p>
            <a:r>
              <a:rPr lang="hu-HU" sz="1400" dirty="0" smtClean="0">
                <a:latin typeface="Verdana" pitchFamily="34" charset="0"/>
              </a:rPr>
              <a:t>idősebb mentorok</a:t>
            </a:r>
          </a:p>
          <a:p>
            <a:r>
              <a:rPr lang="hu-HU" sz="1400" dirty="0" smtClean="0">
                <a:latin typeface="Verdana" pitchFamily="34" charset="0"/>
              </a:rPr>
              <a:t>egyházi közösség tagjai</a:t>
            </a:r>
          </a:p>
          <a:p>
            <a:r>
              <a:rPr lang="hu-HU" sz="1400" dirty="0" smtClean="0">
                <a:latin typeface="Verdana" pitchFamily="34" charset="0"/>
              </a:rPr>
              <a:t>elöljárók a hadseregben</a:t>
            </a:r>
          </a:p>
          <a:p>
            <a:r>
              <a:rPr lang="hu-HU" sz="1400" dirty="0" smtClean="0">
                <a:latin typeface="Verdana" pitchFamily="34" charset="0"/>
              </a:rPr>
              <a:t>ifjúsági vezetők</a:t>
            </a:r>
            <a:endParaRPr lang="hu-HU" sz="14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Déri Kriszti\Local Settings\Temporary Internet Files\Content.IE5\JTR7WISK\MPj04074100000[1]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072066" y="214290"/>
            <a:ext cx="3786190" cy="37861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latin typeface="Verdana" pitchFamily="34" charset="0"/>
              </a:rPr>
              <a:t>Védőfaktorok hatása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sz="1600" dirty="0" smtClean="0">
                <a:latin typeface="Verdana" pitchFamily="34" charset="0"/>
              </a:rPr>
              <a:t>A </a:t>
            </a:r>
            <a:r>
              <a:rPr lang="hu-HU" sz="1600" dirty="0" err="1" smtClean="0">
                <a:latin typeface="Verdana" pitchFamily="34" charset="0"/>
              </a:rPr>
              <a:t>reziliencia</a:t>
            </a:r>
            <a:endParaRPr lang="hu-HU" sz="1600" dirty="0" smtClean="0">
              <a:latin typeface="Verdana" pitchFamily="34" charset="0"/>
            </a:endParaRPr>
          </a:p>
          <a:p>
            <a:endParaRPr lang="hu-HU" sz="1600" dirty="0" smtClean="0">
              <a:latin typeface="Verdana" pitchFamily="34" charset="0"/>
            </a:endParaRPr>
          </a:p>
          <a:p>
            <a:r>
              <a:rPr lang="hu-HU" sz="1600" dirty="0" smtClean="0">
                <a:latin typeface="Verdana" pitchFamily="34" charset="0"/>
              </a:rPr>
              <a:t>rizikófaktoroknak való kitettség és nem azok elkerülése (hasonlóan az immunitáshoz)</a:t>
            </a:r>
          </a:p>
          <a:p>
            <a:endParaRPr lang="hu-HU" sz="1600" dirty="0" smtClean="0">
              <a:latin typeface="Verdana" pitchFamily="34" charset="0"/>
            </a:endParaRPr>
          </a:p>
          <a:p>
            <a:r>
              <a:rPr lang="hu-HU" sz="1600" dirty="0" smtClean="0">
                <a:latin typeface="Verdana" pitchFamily="34" charset="0"/>
              </a:rPr>
              <a:t>a veszélyeztető és védő hatások korábbi életszakasz tapasztalataiból származhatnak</a:t>
            </a:r>
          </a:p>
          <a:p>
            <a:endParaRPr lang="hu-HU" sz="1600" dirty="0" smtClean="0">
              <a:latin typeface="Verdana" pitchFamily="34" charset="0"/>
            </a:endParaRPr>
          </a:p>
          <a:p>
            <a:r>
              <a:rPr lang="hu-HU" sz="1600" dirty="0" smtClean="0">
                <a:latin typeface="Verdana" pitchFamily="34" charset="0"/>
              </a:rPr>
              <a:t>a rizikófaktorok másképp működhetnek az egyes életkorokban, inkább a rizikó mechanizmusára kell koncentrálni, mert az egyes rizikófaktorok más helyzetben akár </a:t>
            </a:r>
            <a:r>
              <a:rPr lang="hu-HU" sz="1600" dirty="0" err="1" smtClean="0">
                <a:latin typeface="Verdana" pitchFamily="34" charset="0"/>
              </a:rPr>
              <a:t>protektív</a:t>
            </a:r>
            <a:r>
              <a:rPr lang="hu-HU" sz="1600" dirty="0" smtClean="0">
                <a:latin typeface="Verdana" pitchFamily="34" charset="0"/>
              </a:rPr>
              <a:t> faktorként is működhetnek (pl. agresszió)</a:t>
            </a:r>
          </a:p>
          <a:p>
            <a:pPr>
              <a:buNone/>
            </a:pPr>
            <a:endParaRPr lang="hu-HU" sz="1600" dirty="0" smtClean="0">
              <a:latin typeface="Verdana" pitchFamily="34" charset="0"/>
            </a:endParaRPr>
          </a:p>
          <a:p>
            <a:r>
              <a:rPr lang="hu-HU" sz="1600" b="1" dirty="0" smtClean="0">
                <a:latin typeface="Verdana" pitchFamily="34" charset="0"/>
              </a:rPr>
              <a:t>nem minden rizikóhelyzetre, változatlan tényezőre vagy a személyiség </a:t>
            </a:r>
            <a:r>
              <a:rPr lang="hu-HU" sz="1600" b="1" dirty="0" err="1" smtClean="0">
                <a:latin typeface="Verdana" pitchFamily="34" charset="0"/>
              </a:rPr>
              <a:t>intrinzik</a:t>
            </a:r>
            <a:r>
              <a:rPr lang="hu-HU" sz="1600" b="1" dirty="0" smtClean="0">
                <a:latin typeface="Verdana" pitchFamily="34" charset="0"/>
              </a:rPr>
              <a:t> vonására vonatkozó általános tulajdonság.</a:t>
            </a:r>
            <a:endParaRPr lang="hu-HU" sz="1600" b="1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Statisztikai adatok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dirty="0" smtClean="0"/>
              <a:t>Forrás: 2006-os HBSC adatok</a:t>
            </a:r>
          </a:p>
          <a:p>
            <a:endParaRPr lang="hu-HU" sz="1200" dirty="0" smtClean="0"/>
          </a:p>
          <a:p>
            <a:r>
              <a:rPr lang="hu-HU" dirty="0" smtClean="0"/>
              <a:t>Támadás a </a:t>
            </a:r>
            <a:r>
              <a:rPr lang="hu-HU" dirty="0" err="1" smtClean="0"/>
              <a:t>reziliencia</a:t>
            </a:r>
            <a:r>
              <a:rPr lang="hu-HU" dirty="0" smtClean="0"/>
              <a:t> ellen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80400" cy="12239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sz="2800" dirty="0" smtClean="0"/>
              <a:t/>
            </a:r>
            <a:br>
              <a:rPr lang="hu-HU" sz="2800" dirty="0" smtClean="0"/>
            </a:br>
            <a:r>
              <a:rPr lang="hu-HU" sz="2700" b="1" dirty="0" smtClean="0">
                <a:latin typeface="Verdana" pitchFamily="34" charset="0"/>
              </a:rPr>
              <a:t>A dohányzás 1.</a:t>
            </a:r>
            <a:r>
              <a:rPr lang="hu-HU" sz="2400" b="1" dirty="0" smtClean="0">
                <a:latin typeface="Verdana" pitchFamily="34" charset="0"/>
              </a:rPr>
              <a:t/>
            </a:r>
            <a:br>
              <a:rPr lang="hu-HU" sz="2400" b="1" dirty="0" smtClean="0">
                <a:latin typeface="Verdana" pitchFamily="34" charset="0"/>
              </a:rPr>
            </a:br>
            <a:endParaRPr lang="hu-HU" sz="2400" b="1" dirty="0" smtClean="0"/>
          </a:p>
        </p:txBody>
      </p:sp>
      <p:graphicFrame>
        <p:nvGraphicFramePr>
          <p:cNvPr id="7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1214414" y="4143380"/>
          <a:ext cx="6335712" cy="239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28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500034" y="1714488"/>
            <a:ext cx="8461405" cy="2376488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hu-HU" sz="1400" b="1" dirty="0" smtClean="0"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hu-HU" sz="1400" dirty="0" smtClean="0">
                <a:latin typeface="Verdana" pitchFamily="34" charset="0"/>
              </a:rPr>
              <a:t>a kipróbálás az életkorral szignifikánsan növekszik</a:t>
            </a:r>
          </a:p>
          <a:p>
            <a:pPr eaLnBrk="1" hangingPunct="1">
              <a:lnSpc>
                <a:spcPct val="80000"/>
              </a:lnSpc>
            </a:pPr>
            <a:r>
              <a:rPr lang="hu-HU" sz="1400" dirty="0" smtClean="0">
                <a:latin typeface="Verdana" pitchFamily="34" charset="0"/>
              </a:rPr>
              <a:t>5. osztályban: 17,0%-os</a:t>
            </a:r>
          </a:p>
          <a:p>
            <a:pPr eaLnBrk="1" hangingPunct="1">
              <a:lnSpc>
                <a:spcPct val="80000"/>
              </a:lnSpc>
            </a:pPr>
            <a:r>
              <a:rPr lang="hu-HU" sz="1400" dirty="0" smtClean="0">
                <a:latin typeface="Verdana" pitchFamily="34" charset="0"/>
              </a:rPr>
              <a:t>11. osztályban: 75,1%-os </a:t>
            </a:r>
          </a:p>
          <a:p>
            <a:pPr eaLnBrk="1" hangingPunct="1">
              <a:lnSpc>
                <a:spcPct val="80000"/>
              </a:lnSpc>
            </a:pPr>
            <a:r>
              <a:rPr lang="hu-HU" sz="1400" dirty="0" smtClean="0">
                <a:latin typeface="Verdana" pitchFamily="34" charset="0"/>
              </a:rPr>
              <a:t>5. osztályosban a két nem fogyasztása között szignifikáns különbség</a:t>
            </a:r>
          </a:p>
          <a:p>
            <a:pPr eaLnBrk="1" hangingPunct="1">
              <a:lnSpc>
                <a:spcPct val="80000"/>
              </a:lnSpc>
            </a:pPr>
            <a:r>
              <a:rPr lang="hu-HU" sz="1400" dirty="0" smtClean="0">
                <a:latin typeface="Verdana" pitchFamily="34" charset="0"/>
              </a:rPr>
              <a:t>a fiúk egy része hamarabb próbálkozik </a:t>
            </a:r>
          </a:p>
          <a:p>
            <a:pPr eaLnBrk="1" hangingPunct="1">
              <a:lnSpc>
                <a:spcPct val="80000"/>
              </a:lnSpc>
            </a:pPr>
            <a:r>
              <a:rPr lang="hu-HU" sz="1400" dirty="0" smtClean="0">
                <a:latin typeface="Verdana" pitchFamily="34" charset="0"/>
              </a:rPr>
              <a:t>a későbbi életkorban hasonló arányú a dohányzás kipróbálása</a:t>
            </a:r>
          </a:p>
          <a:p>
            <a:pPr eaLnBrk="1" hangingPunct="1">
              <a:lnSpc>
                <a:spcPct val="80000"/>
              </a:lnSpc>
            </a:pPr>
            <a:r>
              <a:rPr lang="hu-HU" sz="1400" dirty="0" smtClean="0">
                <a:latin typeface="Verdana" pitchFamily="34" charset="0"/>
              </a:rPr>
              <a:t>a cigaretta első kipróbálása 13-14 éves korban a leggyakoribb, az átlagéletkor 13,5 év</a:t>
            </a:r>
          </a:p>
          <a:p>
            <a:pPr eaLnBrk="1" hangingPunct="1">
              <a:lnSpc>
                <a:spcPct val="80000"/>
              </a:lnSpc>
            </a:pPr>
            <a:endParaRPr lang="hu-HU" sz="1400" dirty="0" smtClean="0">
              <a:latin typeface="Verdan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1030" name="Text Box 9"/>
          <p:cNvSpPr txBox="1">
            <a:spLocks noChangeArrowheads="1"/>
          </p:cNvSpPr>
          <p:nvPr/>
        </p:nvSpPr>
        <p:spPr bwMode="auto">
          <a:xfrm>
            <a:off x="1285852" y="3643314"/>
            <a:ext cx="614431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200" dirty="0">
                <a:latin typeface="Verdana" pitchFamily="34" charset="0"/>
              </a:rPr>
              <a:t>A dohányzást már kipróbált tanulók aránya nem és életkor szerint (N=5396)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>
            <a:normAutofit/>
          </a:bodyPr>
          <a:lstStyle/>
          <a:p>
            <a:pPr eaLnBrk="1" hangingPunct="1"/>
            <a:r>
              <a:rPr lang="hu-HU" sz="2400" b="1" dirty="0" smtClean="0">
                <a:latin typeface="Verdana" pitchFamily="34" charset="0"/>
              </a:rPr>
              <a:t>A dohányzás 2.</a:t>
            </a:r>
          </a:p>
        </p:txBody>
      </p:sp>
      <p:sp>
        <p:nvSpPr>
          <p:cNvPr id="2052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214282" y="1714488"/>
            <a:ext cx="3000397" cy="5143512"/>
          </a:xfrm>
        </p:spPr>
        <p:txBody>
          <a:bodyPr>
            <a:normAutofit/>
          </a:bodyPr>
          <a:lstStyle/>
          <a:p>
            <a:pPr eaLnBrk="1" hangingPunct="1"/>
            <a:r>
              <a:rPr lang="hu-HU" sz="1400" dirty="0" smtClean="0">
                <a:latin typeface="Verdana" pitchFamily="34" charset="0"/>
              </a:rPr>
              <a:t>A jelenleg is dohányzó fiatalok 63,2%-a naponta cigarettázik </a:t>
            </a:r>
          </a:p>
          <a:p>
            <a:pPr eaLnBrk="1" hangingPunct="1"/>
            <a:r>
              <a:rPr lang="hu-HU" sz="1400" dirty="0" smtClean="0">
                <a:latin typeface="Verdana" pitchFamily="34" charset="0"/>
              </a:rPr>
              <a:t>A fiúk 68%-a, a lányok 58,8%-a naponta dohányzik</a:t>
            </a:r>
          </a:p>
          <a:p>
            <a:pPr eaLnBrk="1" hangingPunct="1"/>
            <a:r>
              <a:rPr lang="hu-HU" sz="1400" dirty="0" smtClean="0">
                <a:latin typeface="Verdana" pitchFamily="34" charset="0"/>
              </a:rPr>
              <a:t>A teljes megkérdezettek körében a napi vagy legalább hetente dohányzók aránya megegyező a két nem esetében: a fiúknál 17,9%, a lányoknál 17,6%</a:t>
            </a:r>
          </a:p>
          <a:p>
            <a:pPr eaLnBrk="1" hangingPunct="1"/>
            <a:r>
              <a:rPr lang="hu-HU" sz="1400" dirty="0" smtClean="0">
                <a:latin typeface="Verdana" pitchFamily="34" charset="0"/>
              </a:rPr>
              <a:t>A naponta dohányzók aránya a középiskolás korosztály körében többszöröse az általános iskolásoknál tapasztalható arányoknak </a:t>
            </a:r>
          </a:p>
        </p:txBody>
      </p:sp>
      <p:sp>
        <p:nvSpPr>
          <p:cNvPr id="205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7" name="Object 11"/>
          <p:cNvGraphicFramePr>
            <a:graphicFrameLocks noChangeAspect="1"/>
          </p:cNvGraphicFramePr>
          <p:nvPr/>
        </p:nvGraphicFramePr>
        <p:xfrm>
          <a:off x="3214678" y="2500306"/>
          <a:ext cx="5715040" cy="3590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54" name="Text Box 13"/>
          <p:cNvSpPr txBox="1">
            <a:spLocks noChangeArrowheads="1"/>
          </p:cNvSpPr>
          <p:nvPr/>
        </p:nvSpPr>
        <p:spPr bwMode="auto">
          <a:xfrm>
            <a:off x="855663" y="1125538"/>
            <a:ext cx="7486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hu-HU" sz="1400"/>
              <a:t>A legalább heti rendszerességgel dohányzó tanulók aránya nem és életkor szerint</a:t>
            </a:r>
            <a:r>
              <a:rPr lang="hu-HU"/>
              <a:t> </a:t>
            </a:r>
            <a:r>
              <a:rPr lang="hu-HU" sz="1400"/>
              <a:t>(N=5396)</a:t>
            </a:r>
            <a:r>
              <a:rPr lang="hu-H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6"/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8964612" cy="633412"/>
          </a:xfrm>
        </p:spPr>
        <p:txBody>
          <a:bodyPr>
            <a:normAutofit/>
          </a:bodyPr>
          <a:lstStyle/>
          <a:p>
            <a:pPr eaLnBrk="1" hangingPunct="1"/>
            <a:r>
              <a:rPr lang="hu-HU" sz="2400" b="1" dirty="0" smtClean="0">
                <a:latin typeface="Verdana" pitchFamily="34" charset="0"/>
              </a:rPr>
              <a:t>Dohányzás</a:t>
            </a:r>
            <a:r>
              <a:rPr lang="hu-HU" sz="2400" dirty="0" smtClean="0">
                <a:latin typeface="Verdana" pitchFamily="34" charset="0"/>
              </a:rPr>
              <a:t> 3.</a:t>
            </a:r>
            <a:endParaRPr lang="hu-HU" sz="2400" b="1" dirty="0" smtClean="0">
              <a:latin typeface="Verdana" pitchFamily="34" charset="0"/>
            </a:endParaRPr>
          </a:p>
        </p:txBody>
      </p:sp>
      <p:graphicFrame>
        <p:nvGraphicFramePr>
          <p:cNvPr id="9" name="Object 5"/>
          <p:cNvGraphicFramePr>
            <a:graphicFrameLocks noGrp="1" noChangeAspect="1"/>
          </p:cNvGraphicFramePr>
          <p:nvPr>
            <p:ph sz="half" idx="1"/>
          </p:nvPr>
        </p:nvGraphicFramePr>
        <p:xfrm>
          <a:off x="5072066" y="1500174"/>
          <a:ext cx="3906837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357158" y="2714620"/>
          <a:ext cx="3678238" cy="4008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77" name="Text Box 10"/>
          <p:cNvSpPr txBox="1">
            <a:spLocks noChangeArrowheads="1"/>
          </p:cNvSpPr>
          <p:nvPr/>
        </p:nvSpPr>
        <p:spPr bwMode="auto">
          <a:xfrm>
            <a:off x="2071670" y="1785926"/>
            <a:ext cx="3074988" cy="64135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dirty="0">
                <a:solidFill>
                  <a:schemeClr val="bg1"/>
                </a:solidFill>
                <a:latin typeface="Verdana" pitchFamily="34" charset="0"/>
              </a:rPr>
              <a:t>Szignifikáns különbségek jómódúság szerint</a:t>
            </a:r>
          </a:p>
        </p:txBody>
      </p:sp>
      <p:sp>
        <p:nvSpPr>
          <p:cNvPr id="3078" name="Text Box 11"/>
          <p:cNvSpPr txBox="1">
            <a:spLocks noChangeArrowheads="1"/>
          </p:cNvSpPr>
          <p:nvPr/>
        </p:nvSpPr>
        <p:spPr bwMode="auto">
          <a:xfrm>
            <a:off x="4000496" y="5572140"/>
            <a:ext cx="2808287" cy="92333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dirty="0">
                <a:solidFill>
                  <a:schemeClr val="bg1"/>
                </a:solidFill>
                <a:latin typeface="Verdana" pitchFamily="34" charset="0"/>
              </a:rPr>
              <a:t>Szignifikáns különbségek családstruktúra szerint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/>
          </a:bodyPr>
          <a:lstStyle/>
          <a:p>
            <a:pPr eaLnBrk="1" hangingPunct="1"/>
            <a:r>
              <a:rPr lang="hu-HU" sz="2400" b="1" dirty="0" smtClean="0">
                <a:latin typeface="Verdana" pitchFamily="34" charset="0"/>
              </a:rPr>
              <a:t>Alkoholfogyasztás 1.</a:t>
            </a:r>
          </a:p>
        </p:txBody>
      </p:sp>
      <p:sp>
        <p:nvSpPr>
          <p:cNvPr id="4100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14282" y="4357694"/>
            <a:ext cx="8713788" cy="2730500"/>
          </a:xfrm>
        </p:spPr>
        <p:txBody>
          <a:bodyPr/>
          <a:lstStyle/>
          <a:p>
            <a:pPr algn="just" eaLnBrk="1" hangingPunct="1">
              <a:lnSpc>
                <a:spcPct val="95000"/>
              </a:lnSpc>
            </a:pPr>
            <a:r>
              <a:rPr lang="hu-HU" sz="1400" dirty="0" smtClean="0">
                <a:latin typeface="Verdana" pitchFamily="34" charset="0"/>
              </a:rPr>
              <a:t>Az alkohol kipróbálása mind a két nem estében magas arányú, mely az életkor előrehaladásával folyamatosan növekszik </a:t>
            </a:r>
          </a:p>
          <a:p>
            <a:pPr algn="just" eaLnBrk="1" hangingPunct="1">
              <a:lnSpc>
                <a:spcPct val="95000"/>
              </a:lnSpc>
            </a:pPr>
            <a:r>
              <a:rPr lang="hu-HU" sz="1400" dirty="0" smtClean="0">
                <a:latin typeface="Verdana" pitchFamily="34" charset="0"/>
              </a:rPr>
              <a:t>A 11. évfolyamra több mint 90% azoknak az aránya, akik, még ha kis mennyiségben is, de már ittak valamilyen alkoholt</a:t>
            </a:r>
          </a:p>
          <a:p>
            <a:pPr algn="just" eaLnBrk="1" hangingPunct="1">
              <a:lnSpc>
                <a:spcPct val="95000"/>
              </a:lnSpc>
            </a:pPr>
            <a:r>
              <a:rPr lang="hu-HU" sz="1400" dirty="0" smtClean="0">
                <a:latin typeface="Verdana" pitchFamily="34" charset="0"/>
              </a:rPr>
              <a:t>A lányok fogyasztása az általános iskolás osztályokban szignifikánsan kisebb arányú, azonban a felsőbb évfolyamokban már utolérik a fiúkat</a:t>
            </a:r>
          </a:p>
          <a:p>
            <a:pPr algn="just" eaLnBrk="1" hangingPunct="1">
              <a:lnSpc>
                <a:spcPct val="95000"/>
              </a:lnSpc>
            </a:pPr>
            <a:r>
              <a:rPr lang="hu-HU" sz="1400" dirty="0" smtClean="0">
                <a:latin typeface="Verdana" pitchFamily="34" charset="0"/>
              </a:rPr>
              <a:t>A legtöbben 14 éves koruk környékén kísérleteznek először az alkohollal </a:t>
            </a:r>
          </a:p>
          <a:p>
            <a:pPr algn="just" eaLnBrk="1" hangingPunct="1">
              <a:lnSpc>
                <a:spcPct val="95000"/>
              </a:lnSpc>
            </a:pPr>
            <a:r>
              <a:rPr lang="hu-HU" sz="1400" dirty="0" smtClean="0">
                <a:latin typeface="Verdana" pitchFamily="34" charset="0"/>
              </a:rPr>
              <a:t>a legkedveltebb alkoholféleség a fiatalok körében a bor (vagy boros kóla, esetleg pezsgő): 56,1%-uk jelölte, hogy fogyasztja</a:t>
            </a:r>
          </a:p>
          <a:p>
            <a:pPr algn="just" eaLnBrk="1" hangingPunct="1">
              <a:lnSpc>
                <a:spcPct val="95000"/>
              </a:lnSpc>
            </a:pPr>
            <a:r>
              <a:rPr lang="hu-HU" sz="1400" dirty="0" smtClean="0">
                <a:latin typeface="Verdana" pitchFamily="34" charset="0"/>
              </a:rPr>
              <a:t>A legkevésbé kedvelt ital az édes likőr, amelyet a tanulók 38,3%-a próbált már</a:t>
            </a:r>
          </a:p>
        </p:txBody>
      </p:sp>
      <p:sp>
        <p:nvSpPr>
          <p:cNvPr id="410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500166" y="1500174"/>
          <a:ext cx="6408737" cy="2732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02" name="Text Box 8"/>
          <p:cNvSpPr txBox="1">
            <a:spLocks noChangeArrowheads="1"/>
          </p:cNvSpPr>
          <p:nvPr/>
        </p:nvSpPr>
        <p:spPr bwMode="auto">
          <a:xfrm>
            <a:off x="863600" y="836613"/>
            <a:ext cx="7531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hu-HU" sz="1400"/>
              <a:t>Az 1-2 kortynál több alkoholt már fogyasztott tanulók aránya nem és életkor szerint (N=5450)</a:t>
            </a:r>
            <a:r>
              <a:rPr lang="hu-H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hu-HU" sz="2400" b="1" dirty="0" smtClean="0">
                <a:latin typeface="Verdana" pitchFamily="34" charset="0"/>
              </a:rPr>
              <a:t>Alkoholfogyasztás 2. </a:t>
            </a:r>
          </a:p>
        </p:txBody>
      </p:sp>
      <p:sp>
        <p:nvSpPr>
          <p:cNvPr id="512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58775" y="1643050"/>
            <a:ext cx="8785225" cy="2586038"/>
          </a:xfrm>
        </p:spPr>
        <p:txBody>
          <a:bodyPr/>
          <a:lstStyle/>
          <a:p>
            <a:pPr eaLnBrk="1" hangingPunct="1"/>
            <a:r>
              <a:rPr lang="hu-HU" sz="1400" dirty="0" smtClean="0">
                <a:latin typeface="Verdana" pitchFamily="34" charset="0"/>
              </a:rPr>
              <a:t>a részegség is egyre gyakoribb a felsőbb osztályokban tanuló fiatalok körében: a 7. és 9. osztály között meredek emelkedés  </a:t>
            </a:r>
          </a:p>
          <a:p>
            <a:pPr eaLnBrk="1" hangingPunct="1"/>
            <a:r>
              <a:rPr lang="hu-HU" sz="1400" dirty="0" smtClean="0">
                <a:latin typeface="Verdana" pitchFamily="34" charset="0"/>
              </a:rPr>
              <a:t>a lányok túlzott alkoholfogyasztása mérsékeltebb a fiúkéhoz képest: a részegség megtapasztalása alacsonyabb mértékű</a:t>
            </a:r>
          </a:p>
          <a:p>
            <a:pPr eaLnBrk="1" hangingPunct="1"/>
            <a:r>
              <a:rPr lang="hu-HU" sz="1400" dirty="0" smtClean="0">
                <a:latin typeface="Verdana" pitchFamily="34" charset="0"/>
              </a:rPr>
              <a:t>a 11. évfolyamban tanuló fiúk közel háromnegyede, a lányok több mint fele legalább kétszer volt már részeg életében. </a:t>
            </a:r>
          </a:p>
          <a:p>
            <a:pPr eaLnBrk="1" hangingPunct="1"/>
            <a:r>
              <a:rPr lang="hu-HU" sz="1400" dirty="0" smtClean="0">
                <a:latin typeface="Verdana" pitchFamily="34" charset="0"/>
              </a:rPr>
              <a:t>a fiúk esetében az első részegség megtapasztalása hamarabb következik be: 22,4 %-uk 13 évesen már túl van az első lerészegedésen, lányoknál 13,0%. </a:t>
            </a:r>
          </a:p>
          <a:p>
            <a:pPr eaLnBrk="1" hangingPunct="1">
              <a:buFontTx/>
              <a:buNone/>
            </a:pPr>
            <a:endParaRPr lang="hu-HU" sz="1600" dirty="0" smtClean="0"/>
          </a:p>
        </p:txBody>
      </p:sp>
      <p:sp>
        <p:nvSpPr>
          <p:cNvPr id="5125" name="Rectangle 8"/>
          <p:cNvSpPr>
            <a:spLocks noChangeArrowheads="1"/>
          </p:cNvSpPr>
          <p:nvPr/>
        </p:nvSpPr>
        <p:spPr bwMode="auto">
          <a:xfrm>
            <a:off x="0" y="2286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7" name="Object 7"/>
          <p:cNvGraphicFramePr>
            <a:graphicFrameLocks noChangeAspect="1"/>
          </p:cNvGraphicFramePr>
          <p:nvPr/>
        </p:nvGraphicFramePr>
        <p:xfrm>
          <a:off x="1500166" y="3714752"/>
          <a:ext cx="6715172" cy="2868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126" name="Text Box 9"/>
          <p:cNvSpPr txBox="1">
            <a:spLocks noChangeArrowheads="1"/>
          </p:cNvSpPr>
          <p:nvPr/>
        </p:nvSpPr>
        <p:spPr bwMode="auto">
          <a:xfrm>
            <a:off x="971550" y="981075"/>
            <a:ext cx="7343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400"/>
              <a:t>Életében kétszer vagy többször részeg tanulók aránya nem és életkor szerint (N=5377)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1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hu-HU" sz="1800" b="1" dirty="0" smtClean="0">
                <a:solidFill>
                  <a:schemeClr val="tx1"/>
                </a:solidFill>
                <a:latin typeface="Verdana" pitchFamily="34" charset="0"/>
              </a:rPr>
              <a:t>Részegségről</a:t>
            </a:r>
            <a:r>
              <a:rPr lang="hu-HU" sz="2800" b="1" dirty="0" smtClean="0">
                <a:solidFill>
                  <a:schemeClr val="tx1"/>
                </a:solidFill>
              </a:rPr>
              <a:t> be</a:t>
            </a:r>
            <a:br>
              <a:rPr lang="hu-HU" sz="2800" b="1" dirty="0" smtClean="0">
                <a:solidFill>
                  <a:schemeClr val="tx1"/>
                </a:solidFill>
              </a:rPr>
            </a:br>
            <a:r>
              <a:rPr lang="hu-HU" sz="2700" b="1" dirty="0" smtClean="0">
                <a:solidFill>
                  <a:srgbClr val="FFC000"/>
                </a:solidFill>
                <a:latin typeface="Verdana" pitchFamily="34" charset="0"/>
              </a:rPr>
              <a:t>Alkoholfogyasztás 3.</a:t>
            </a:r>
            <a:r>
              <a:rPr lang="hu-HU" sz="2800" b="1" dirty="0" smtClean="0">
                <a:solidFill>
                  <a:schemeClr val="tx1"/>
                </a:solidFill>
              </a:rPr>
              <a:t/>
            </a:r>
            <a:br>
              <a:rPr lang="hu-HU" sz="2800" b="1" dirty="0" smtClean="0">
                <a:solidFill>
                  <a:schemeClr val="tx1"/>
                </a:solidFill>
              </a:rPr>
            </a:br>
            <a:r>
              <a:rPr lang="hu-HU" sz="2800" b="1" dirty="0" smtClean="0">
                <a:solidFill>
                  <a:schemeClr val="tx1"/>
                </a:solidFill>
              </a:rPr>
              <a:t>986-2002</a:t>
            </a:r>
          </a:p>
        </p:txBody>
      </p:sp>
      <p:graphicFrame>
        <p:nvGraphicFramePr>
          <p:cNvPr id="9" name="Object 5"/>
          <p:cNvGraphicFramePr>
            <a:graphicFrameLocks noGrp="1" noChangeAspect="1"/>
          </p:cNvGraphicFramePr>
          <p:nvPr>
            <p:ph sz="half" idx="1"/>
          </p:nvPr>
        </p:nvGraphicFramePr>
        <p:xfrm>
          <a:off x="0" y="1571612"/>
          <a:ext cx="5286380" cy="3443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4572000" y="2143116"/>
            <a:ext cx="3200400" cy="58477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600" dirty="0">
                <a:solidFill>
                  <a:schemeClr val="bg1"/>
                </a:solidFill>
                <a:latin typeface="Verdana" pitchFamily="34" charset="0"/>
              </a:rPr>
              <a:t>A különbség 1986-2002 között szignifikáns</a:t>
            </a:r>
            <a:endParaRPr lang="en-GB" sz="1600" dirty="0">
              <a:solidFill>
                <a:schemeClr val="bg1"/>
              </a:solidFill>
              <a:latin typeface="Verdana" pitchFamily="34" charset="0"/>
            </a:endParaRPr>
          </a:p>
        </p:txBody>
      </p:sp>
      <p:graphicFrame>
        <p:nvGraphicFramePr>
          <p:cNvPr id="10" name="Object 10"/>
          <p:cNvGraphicFramePr>
            <a:graphicFrameLocks noGrp="1" noChangeAspect="1"/>
          </p:cNvGraphicFramePr>
          <p:nvPr>
            <p:ph sz="half" idx="2"/>
          </p:nvPr>
        </p:nvGraphicFramePr>
        <p:xfrm>
          <a:off x="5045075" y="2786058"/>
          <a:ext cx="4098925" cy="4071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1928794" y="5143512"/>
            <a:ext cx="3200400" cy="58477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600">
                <a:solidFill>
                  <a:schemeClr val="bg1"/>
                </a:solidFill>
                <a:latin typeface="Verdana" pitchFamily="34" charset="0"/>
              </a:rPr>
              <a:t>A különbség 1986-2002 között szignifikáns</a:t>
            </a:r>
            <a:endParaRPr lang="en-GB" sz="1600">
              <a:solidFill>
                <a:schemeClr val="bg1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22536" grpId="0" animBg="1" autoUpdateAnimBg="0"/>
      <p:bldGraphic spid="10" grpId="0">
        <p:bldAsOne/>
      </p:bldGraphic>
      <p:bldP spid="22541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6"/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8713787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hu-HU" sz="2400" b="1" dirty="0" smtClean="0">
                <a:latin typeface="Verdana" pitchFamily="34" charset="0"/>
              </a:rPr>
              <a:t>Alkoholfogyasztás</a:t>
            </a:r>
            <a:r>
              <a:rPr lang="hu-HU" sz="2400" dirty="0" smtClean="0">
                <a:latin typeface="Verdana" pitchFamily="34" charset="0"/>
              </a:rPr>
              <a:t> 4.</a:t>
            </a:r>
            <a:endParaRPr lang="hu-HU" sz="2400" b="1" dirty="0" smtClean="0">
              <a:latin typeface="Verdana" pitchFamily="34" charset="0"/>
            </a:endParaRPr>
          </a:p>
        </p:txBody>
      </p:sp>
      <p:graphicFrame>
        <p:nvGraphicFramePr>
          <p:cNvPr id="10" name="Object 5"/>
          <p:cNvGraphicFramePr>
            <a:graphicFrameLocks noGrp="1" noChangeAspect="1"/>
          </p:cNvGraphicFramePr>
          <p:nvPr>
            <p:ph sz="half" idx="1"/>
          </p:nvPr>
        </p:nvGraphicFramePr>
        <p:xfrm>
          <a:off x="4572000" y="2357430"/>
          <a:ext cx="4249737" cy="4238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214282" y="1500174"/>
          <a:ext cx="4176713" cy="392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174" name="Text Box 11"/>
          <p:cNvSpPr txBox="1">
            <a:spLocks noChangeArrowheads="1"/>
          </p:cNvSpPr>
          <p:nvPr/>
        </p:nvSpPr>
        <p:spPr bwMode="auto">
          <a:xfrm>
            <a:off x="1928794" y="5786454"/>
            <a:ext cx="2808287" cy="584775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600" dirty="0">
                <a:solidFill>
                  <a:schemeClr val="bg1"/>
                </a:solidFill>
                <a:latin typeface="Verdana" pitchFamily="34" charset="0"/>
              </a:rPr>
              <a:t>Szignifikáns különbségek családstruktúra szerint</a:t>
            </a:r>
          </a:p>
        </p:txBody>
      </p:sp>
      <p:sp>
        <p:nvSpPr>
          <p:cNvPr id="7175" name="Text Box 12"/>
          <p:cNvSpPr txBox="1">
            <a:spLocks noChangeArrowheads="1"/>
          </p:cNvSpPr>
          <p:nvPr/>
        </p:nvSpPr>
        <p:spPr bwMode="auto">
          <a:xfrm>
            <a:off x="4286248" y="1643050"/>
            <a:ext cx="3074988" cy="584775"/>
          </a:xfrm>
          <a:prstGeom prst="rect">
            <a:avLst/>
          </a:prstGeom>
          <a:solidFill>
            <a:srgbClr val="B7674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600" dirty="0">
                <a:solidFill>
                  <a:schemeClr val="bg1"/>
                </a:solidFill>
                <a:latin typeface="Verdana" pitchFamily="34" charset="0"/>
              </a:rPr>
              <a:t>Szignifikáns különbségek jómódúság szerint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>
            <a:normAutofit/>
          </a:bodyPr>
          <a:lstStyle/>
          <a:p>
            <a:pPr eaLnBrk="1" hangingPunct="1"/>
            <a:r>
              <a:rPr lang="hu-HU" sz="2400" b="1" dirty="0" smtClean="0">
                <a:latin typeface="Verdana" pitchFamily="34" charset="0"/>
              </a:rPr>
              <a:t>Drogfogyasztás</a:t>
            </a:r>
          </a:p>
        </p:txBody>
      </p:sp>
      <p:sp>
        <p:nvSpPr>
          <p:cNvPr id="819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28596" y="4357694"/>
            <a:ext cx="8229600" cy="2187575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hu-HU" sz="1400" dirty="0" smtClean="0">
                <a:latin typeface="Verdana" pitchFamily="34" charset="0"/>
              </a:rPr>
              <a:t>9-11. osztályos tanuló 20,3%-a fogyasztott már életében valamilyen illegális szert, ill. visszaélésszerűen gyógyszert vagy </a:t>
            </a:r>
            <a:r>
              <a:rPr lang="hu-HU" sz="1400" dirty="0" err="1" smtClean="0">
                <a:latin typeface="Verdana" pitchFamily="34" charset="0"/>
              </a:rPr>
              <a:t>inhalánsokat</a:t>
            </a:r>
            <a:r>
              <a:rPr lang="hu-HU" sz="1400" dirty="0" smtClean="0">
                <a:latin typeface="Verdana" pitchFamily="34" charset="0"/>
              </a:rPr>
              <a:t>. </a:t>
            </a:r>
          </a:p>
          <a:p>
            <a:pPr algn="just" eaLnBrk="1" hangingPunct="1"/>
            <a:r>
              <a:rPr lang="hu-HU" sz="1400" dirty="0" smtClean="0">
                <a:latin typeface="Verdana" pitchFamily="34" charset="0"/>
              </a:rPr>
              <a:t>A különféle szerek közül a cannabis 1-2 alkalommal való kipróbálása a leggyakoribb </a:t>
            </a:r>
          </a:p>
          <a:p>
            <a:pPr algn="just" eaLnBrk="1" hangingPunct="1"/>
            <a:r>
              <a:rPr lang="hu-HU" sz="1400" dirty="0" smtClean="0">
                <a:latin typeface="Verdana" pitchFamily="34" charset="0"/>
              </a:rPr>
              <a:t>a legnépszerűbb drogfajta a marihuána és a hasis, a tanulók többsége csak kísérletezés szintjén fogyasztja ezt az anyagot </a:t>
            </a:r>
          </a:p>
          <a:p>
            <a:pPr algn="just" eaLnBrk="1" hangingPunct="1"/>
            <a:r>
              <a:rPr lang="hu-HU" sz="1400" dirty="0" smtClean="0">
                <a:latin typeface="Verdana" pitchFamily="34" charset="0"/>
              </a:rPr>
              <a:t>A gyógyszer, valamint az alkohol gyógyszerrel történő együttes alkalmazása a második leggyakrabban alkalmazott szer </a:t>
            </a:r>
          </a:p>
        </p:txBody>
      </p:sp>
      <p:sp>
        <p:nvSpPr>
          <p:cNvPr id="819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7" name="Object 7"/>
          <p:cNvGraphicFramePr>
            <a:graphicFrameLocks noChangeAspect="1"/>
          </p:cNvGraphicFramePr>
          <p:nvPr/>
        </p:nvGraphicFramePr>
        <p:xfrm>
          <a:off x="1285852" y="1500174"/>
          <a:ext cx="6795611" cy="2586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98" name="Text Box 9"/>
          <p:cNvSpPr txBox="1">
            <a:spLocks noChangeArrowheads="1"/>
          </p:cNvSpPr>
          <p:nvPr/>
        </p:nvSpPr>
        <p:spPr bwMode="auto">
          <a:xfrm>
            <a:off x="1331913" y="1052513"/>
            <a:ext cx="67516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1400"/>
              <a:t>Illegális és legális szerfogyasztás életprevalenciája nem és életkor szerint (N=2818)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4905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sz="2400" b="1" dirty="0" smtClean="0">
                <a:latin typeface="Verdana" pitchFamily="34" charset="0"/>
              </a:rPr>
              <a:t/>
            </a:r>
            <a:br>
              <a:rPr lang="hu-HU" sz="2400" b="1" dirty="0" smtClean="0">
                <a:latin typeface="Verdana" pitchFamily="34" charset="0"/>
              </a:rPr>
            </a:br>
            <a:r>
              <a:rPr lang="hu-HU" sz="2400" dirty="0" smtClean="0">
                <a:latin typeface="Verdana" pitchFamily="34" charset="0"/>
              </a:rPr>
              <a:t/>
            </a:r>
            <a:br>
              <a:rPr lang="hu-HU" sz="2400" dirty="0" smtClean="0">
                <a:latin typeface="Verdana" pitchFamily="34" charset="0"/>
              </a:rPr>
            </a:br>
            <a:r>
              <a:rPr lang="hu-HU" sz="2700" b="1" dirty="0" smtClean="0">
                <a:latin typeface="Verdana" pitchFamily="34" charset="0"/>
              </a:rPr>
              <a:t>Illegális szerek 2.</a:t>
            </a:r>
            <a:r>
              <a:rPr lang="hu-HU" sz="2700" dirty="0" smtClean="0">
                <a:latin typeface="Verdana" pitchFamily="34" charset="0"/>
              </a:rPr>
              <a:t> </a:t>
            </a:r>
          </a:p>
        </p:txBody>
      </p:sp>
      <p:sp>
        <p:nvSpPr>
          <p:cNvPr id="922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214282" y="4000504"/>
            <a:ext cx="8713787" cy="3024188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hu-HU" sz="1400" dirty="0" smtClean="0">
                <a:latin typeface="Verdana" pitchFamily="34" charset="0"/>
              </a:rPr>
              <a:t>Legelterjedtebb az alkalmi, kísérletező fogyasztás: a fiúk 9,0%-ára, a lányok 7,2%-a. </a:t>
            </a:r>
          </a:p>
          <a:p>
            <a:pPr algn="just" eaLnBrk="1" hangingPunct="1"/>
            <a:r>
              <a:rPr lang="hu-HU" sz="1400" dirty="0" smtClean="0">
                <a:latin typeface="Verdana" pitchFamily="34" charset="0"/>
              </a:rPr>
              <a:t>A kipróbálás életkori átlaga 14,9 év (leggyakrabban a 15. és 16. életév) </a:t>
            </a:r>
          </a:p>
          <a:p>
            <a:pPr algn="just" eaLnBrk="1" hangingPunct="1"/>
            <a:r>
              <a:rPr lang="hu-HU" sz="1400" dirty="0" smtClean="0">
                <a:latin typeface="Verdana" pitchFamily="34" charset="0"/>
              </a:rPr>
              <a:t>Az </a:t>
            </a:r>
            <a:r>
              <a:rPr lang="hu-HU" sz="1400" dirty="0" err="1" smtClean="0">
                <a:latin typeface="Verdana" pitchFamily="34" charset="0"/>
              </a:rPr>
              <a:t>életprevalencia</a:t>
            </a:r>
            <a:r>
              <a:rPr lang="hu-HU" sz="1400" dirty="0" smtClean="0">
                <a:latin typeface="Verdana" pitchFamily="34" charset="0"/>
              </a:rPr>
              <a:t> adatok szerint a fővárosban a legmagasabb, 30,8%-os a drogérintettség. Ennél jóval alacsonyabb mértékű a drogfogyasztás a megyeszékhelyeken és az egyéb városokban (21,2%), továbbá a kisebb községekben és tanyákon (15,7%)</a:t>
            </a:r>
          </a:p>
          <a:p>
            <a:pPr algn="just" eaLnBrk="1" hangingPunct="1"/>
            <a:r>
              <a:rPr lang="hu-HU" sz="1400" dirty="0" smtClean="0">
                <a:latin typeface="Verdana" pitchFamily="34" charset="0"/>
              </a:rPr>
              <a:t>Az alkohol és gyógyszer együttes fogyasztása, valamint a szerves oldószerek, ill. </a:t>
            </a:r>
            <a:r>
              <a:rPr lang="hu-HU" sz="1400" dirty="0" err="1" smtClean="0">
                <a:latin typeface="Verdana" pitchFamily="34" charset="0"/>
              </a:rPr>
              <a:t>inhalánsok</a:t>
            </a:r>
            <a:r>
              <a:rPr lang="hu-HU" sz="1400" dirty="0" smtClean="0">
                <a:latin typeface="Verdana" pitchFamily="34" charset="0"/>
              </a:rPr>
              <a:t> használata is a vidéki városokban magasabb. Ezt követik a kisebb települések és a fővárosiak.</a:t>
            </a:r>
          </a:p>
          <a:p>
            <a:pPr algn="just" eaLnBrk="1" hangingPunct="1"/>
            <a:r>
              <a:rPr lang="hu-HU" sz="1400" dirty="0" smtClean="0">
                <a:latin typeface="Verdana" pitchFamily="34" charset="0"/>
              </a:rPr>
              <a:t>A szakmunkásképzőbe vagy szakiskolába járók körében kétszer nagyobb a drogfogyasztás </a:t>
            </a:r>
          </a:p>
        </p:txBody>
      </p:sp>
      <p:sp>
        <p:nvSpPr>
          <p:cNvPr id="9221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9222" name="Rectangle 10"/>
          <p:cNvSpPr>
            <a:spLocks noChangeArrowheads="1"/>
          </p:cNvSpPr>
          <p:nvPr/>
        </p:nvSpPr>
        <p:spPr bwMode="auto">
          <a:xfrm>
            <a:off x="0" y="2447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hu-HU"/>
          </a:p>
        </p:txBody>
      </p:sp>
      <p:graphicFrame>
        <p:nvGraphicFramePr>
          <p:cNvPr id="8" name="Object 9"/>
          <p:cNvGraphicFramePr>
            <a:graphicFrameLocks noChangeAspect="1"/>
          </p:cNvGraphicFramePr>
          <p:nvPr/>
        </p:nvGraphicFramePr>
        <p:xfrm>
          <a:off x="785786" y="1357298"/>
          <a:ext cx="7715272" cy="2517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8785225" cy="850900"/>
          </a:xfrm>
        </p:spPr>
        <p:txBody>
          <a:bodyPr>
            <a:normAutofit/>
          </a:bodyPr>
          <a:lstStyle/>
          <a:p>
            <a:pPr eaLnBrk="1" hangingPunct="1"/>
            <a:r>
              <a:rPr lang="hu-HU" sz="2400" b="1" dirty="0" smtClean="0">
                <a:latin typeface="Verdana" pitchFamily="34" charset="0"/>
              </a:rPr>
              <a:t>Veszélyeztetett csoportok (fiúk)</a:t>
            </a:r>
          </a:p>
        </p:txBody>
      </p:sp>
      <p:graphicFrame>
        <p:nvGraphicFramePr>
          <p:cNvPr id="33967" name="Group 175"/>
          <p:cNvGraphicFramePr>
            <a:graphicFrameLocks noGrp="1"/>
          </p:cNvGraphicFramePr>
          <p:nvPr/>
        </p:nvGraphicFramePr>
        <p:xfrm>
          <a:off x="357158" y="1500174"/>
          <a:ext cx="8280400" cy="463340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289175"/>
                <a:gridCol w="1414463"/>
                <a:gridCol w="1481137"/>
                <a:gridCol w="1547813"/>
                <a:gridCol w="1547812"/>
              </a:tblGrid>
              <a:tr h="5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Gimnazisták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Szakmunkás-tanulók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Állami gondozottak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Javító-nevelő-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otthonban lakók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Naponta dohányzik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26%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36%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62%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79%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Többször volt részeg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38%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50%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56%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83%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665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Füves cigit fogyasztott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22%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32%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65%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644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Alkohol+gyógyszer</a:t>
                      </a:r>
                      <a:endParaRPr kumimoji="0" lang="hu-H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7,1%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10,2%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32%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Disco drogok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3,2%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5,2%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42%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40-szer vagy többször használók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1%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1%</a:t>
                      </a: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25%</a:t>
                      </a: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anchorCtr="1" horzOverflow="overflow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285720" y="142852"/>
            <a:ext cx="885828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hu-HU" sz="2400" b="1" dirty="0" smtClean="0">
                <a:latin typeface="Verdana" pitchFamily="34" charset="0"/>
              </a:rPr>
              <a:t>Drogfogyasztás 1.</a:t>
            </a:r>
          </a:p>
        </p:txBody>
      </p:sp>
      <p:graphicFrame>
        <p:nvGraphicFramePr>
          <p:cNvPr id="9" name="Object 5"/>
          <p:cNvGraphicFramePr>
            <a:graphicFrameLocks noGrp="1" noChangeAspect="1"/>
          </p:cNvGraphicFramePr>
          <p:nvPr>
            <p:ph sz="half" idx="1"/>
          </p:nvPr>
        </p:nvGraphicFramePr>
        <p:xfrm>
          <a:off x="250824" y="1452563"/>
          <a:ext cx="4249737" cy="383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4500562" y="3143248"/>
          <a:ext cx="4427537" cy="3467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245" name="Text Box 9"/>
          <p:cNvSpPr txBox="1">
            <a:spLocks noChangeArrowheads="1"/>
          </p:cNvSpPr>
          <p:nvPr/>
        </p:nvSpPr>
        <p:spPr bwMode="auto">
          <a:xfrm>
            <a:off x="4357686" y="1785926"/>
            <a:ext cx="3074988" cy="830997"/>
          </a:xfrm>
          <a:prstGeom prst="rect">
            <a:avLst/>
          </a:prstGeom>
          <a:solidFill>
            <a:srgbClr val="D29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600" dirty="0">
                <a:solidFill>
                  <a:schemeClr val="bg1"/>
                </a:solidFill>
                <a:latin typeface="Verdana" pitchFamily="34" charset="0"/>
              </a:rPr>
              <a:t>Jómódúság szerint nincs különbség a cannabis-fogyasztásban</a:t>
            </a:r>
          </a:p>
        </p:txBody>
      </p:sp>
      <p:sp>
        <p:nvSpPr>
          <p:cNvPr id="10247" name="Text Box 11"/>
          <p:cNvSpPr txBox="1">
            <a:spLocks noChangeArrowheads="1"/>
          </p:cNvSpPr>
          <p:nvPr/>
        </p:nvSpPr>
        <p:spPr bwMode="auto">
          <a:xfrm>
            <a:off x="1785918" y="5786454"/>
            <a:ext cx="2808287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600" dirty="0">
                <a:solidFill>
                  <a:schemeClr val="bg1"/>
                </a:solidFill>
                <a:latin typeface="Verdana" pitchFamily="34" charset="0"/>
              </a:rPr>
              <a:t>Szignifikáns különbségek családstruktúra szerint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>
            <a:normAutofit/>
          </a:bodyPr>
          <a:lstStyle/>
          <a:p>
            <a:pPr eaLnBrk="1" hangingPunct="1"/>
            <a:r>
              <a:rPr lang="hu-HU" sz="2400" b="1" dirty="0" smtClean="0">
                <a:latin typeface="Verdana" pitchFamily="34" charset="0"/>
              </a:rPr>
              <a:t>Kortárs bántalmazás</a:t>
            </a:r>
          </a:p>
        </p:txBody>
      </p:sp>
      <p:sp>
        <p:nvSpPr>
          <p:cNvPr id="1126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285720" y="4500570"/>
            <a:ext cx="8640763" cy="1973262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hu-HU" sz="1400" dirty="0" smtClean="0">
                <a:latin typeface="Verdana" pitchFamily="34" charset="0"/>
              </a:rPr>
              <a:t>a nemi különbségek minden korosztályban szignifikáns: a tettesek és tettes-áldozatok között jóval több a fiú, az áldozatok között pedig nagyobb arányban találunk lányokat</a:t>
            </a:r>
          </a:p>
          <a:p>
            <a:pPr algn="just" eaLnBrk="1" hangingPunct="1"/>
            <a:r>
              <a:rPr lang="hu-HU" sz="1400" dirty="0" smtClean="0">
                <a:latin typeface="Verdana" pitchFamily="34" charset="0"/>
              </a:rPr>
              <a:t>az életkorral szignifikánsan nő a bántalmazásban nem érintett tanulók aránya</a:t>
            </a:r>
          </a:p>
          <a:p>
            <a:pPr algn="just" eaLnBrk="1" hangingPunct="1"/>
            <a:r>
              <a:rPr lang="hu-HU" sz="1400" dirty="0" smtClean="0">
                <a:latin typeface="Verdana" pitchFamily="34" charset="0"/>
              </a:rPr>
              <a:t>általános iskolások körében gyakoribb az iskolán belüli bántalmazás jelensége, mint a középiskolás osztályokban</a:t>
            </a:r>
          </a:p>
          <a:p>
            <a:pPr algn="just" eaLnBrk="1" hangingPunct="1"/>
            <a:r>
              <a:rPr lang="hu-HU" sz="1400" dirty="0" smtClean="0">
                <a:latin typeface="Verdana" pitchFamily="34" charset="0"/>
              </a:rPr>
              <a:t>az elkövetés minden gyakorisági kategóriájában nagyobb a fiúk aránya</a:t>
            </a:r>
          </a:p>
        </p:txBody>
      </p:sp>
      <p:graphicFrame>
        <p:nvGraphicFramePr>
          <p:cNvPr id="5" name="Object 7"/>
          <p:cNvGraphicFramePr>
            <a:graphicFrameLocks noGrp="1" noChangeAspect="1"/>
          </p:cNvGraphicFramePr>
          <p:nvPr>
            <p:ph sz="half" idx="1"/>
          </p:nvPr>
        </p:nvGraphicFramePr>
        <p:xfrm>
          <a:off x="1071538" y="1500174"/>
          <a:ext cx="7242202" cy="2732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hu-HU" sz="2400" b="1" dirty="0" smtClean="0">
                <a:latin typeface="Verdana" pitchFamily="34" charset="0"/>
              </a:rPr>
              <a:t>Bántalmazás</a:t>
            </a:r>
            <a:r>
              <a:rPr lang="hu-HU" sz="2400" dirty="0" smtClean="0">
                <a:latin typeface="Verdana" pitchFamily="34" charset="0"/>
              </a:rPr>
              <a:t> 2.</a:t>
            </a:r>
            <a:endParaRPr lang="hu-HU" sz="2400" b="1" dirty="0" smtClean="0">
              <a:latin typeface="Verdana" pitchFamily="34" charset="0"/>
            </a:endParaRPr>
          </a:p>
        </p:txBody>
      </p:sp>
      <p:graphicFrame>
        <p:nvGraphicFramePr>
          <p:cNvPr id="9" name="Object 5"/>
          <p:cNvGraphicFramePr>
            <a:graphicFrameLocks noGrp="1" noChangeAspect="1"/>
          </p:cNvGraphicFramePr>
          <p:nvPr>
            <p:ph sz="half" idx="1"/>
          </p:nvPr>
        </p:nvGraphicFramePr>
        <p:xfrm>
          <a:off x="3143240" y="1500174"/>
          <a:ext cx="5819786" cy="3550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214282" y="3941763"/>
          <a:ext cx="6215106" cy="2773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293" name="Text Box 9"/>
          <p:cNvSpPr txBox="1">
            <a:spLocks noChangeArrowheads="1"/>
          </p:cNvSpPr>
          <p:nvPr/>
        </p:nvSpPr>
        <p:spPr bwMode="auto">
          <a:xfrm>
            <a:off x="142844" y="1571612"/>
            <a:ext cx="3074988" cy="1200329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dirty="0">
                <a:solidFill>
                  <a:schemeClr val="bg1"/>
                </a:solidFill>
                <a:latin typeface="Verdana" pitchFamily="34" charset="0"/>
              </a:rPr>
              <a:t>Jómódúság </a:t>
            </a:r>
            <a:r>
              <a:rPr lang="hu-HU" sz="1600" dirty="0">
                <a:solidFill>
                  <a:schemeClr val="bg1"/>
                </a:solidFill>
                <a:latin typeface="Verdana" pitchFamily="34" charset="0"/>
              </a:rPr>
              <a:t>szerint</a:t>
            </a:r>
            <a:r>
              <a:rPr lang="hu-HU" dirty="0">
                <a:solidFill>
                  <a:schemeClr val="bg1"/>
                </a:solidFill>
                <a:latin typeface="Verdana" pitchFamily="34" charset="0"/>
              </a:rPr>
              <a:t> nincs különbség a bántalmazás-kategóriákban </a:t>
            </a:r>
          </a:p>
        </p:txBody>
      </p:sp>
      <p:sp>
        <p:nvSpPr>
          <p:cNvPr id="12295" name="Text Box 11"/>
          <p:cNvSpPr txBox="1">
            <a:spLocks noChangeArrowheads="1"/>
          </p:cNvSpPr>
          <p:nvPr/>
        </p:nvSpPr>
        <p:spPr bwMode="auto">
          <a:xfrm>
            <a:off x="5857884" y="5214950"/>
            <a:ext cx="3074988" cy="830997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 sz="1600" dirty="0">
                <a:solidFill>
                  <a:schemeClr val="bg1"/>
                </a:solidFill>
                <a:latin typeface="Verdana" pitchFamily="34" charset="0"/>
              </a:rPr>
              <a:t>Családstruktúra szerint nincs különbség a bántalmazás-kategóriákban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 smtClean="0"/>
              <a:t>Reziliencia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Déri Kriszti\Local Settings\Temporary Internet Files\Content.IE5\E045CPEX\MPj04101640000[1]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6929454" y="3571876"/>
            <a:ext cx="2008062" cy="3001833"/>
          </a:xfrm>
          <a:prstGeom prst="rect">
            <a:avLst/>
          </a:prstGeom>
          <a:noFill/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err="1" smtClean="0">
                <a:latin typeface="Verdana" pitchFamily="34" charset="0"/>
              </a:rPr>
              <a:t>Reziliencia-kutatások</a:t>
            </a:r>
            <a:r>
              <a:rPr lang="hu-HU" sz="2400" dirty="0" smtClean="0">
                <a:latin typeface="Verdana" pitchFamily="34" charset="0"/>
              </a:rPr>
              <a:t> kezdete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>
            <a:normAutofit/>
          </a:bodyPr>
          <a:lstStyle/>
          <a:p>
            <a:r>
              <a:rPr lang="hu-HU" sz="1400" dirty="0" smtClean="0">
                <a:latin typeface="Verdana" pitchFamily="34" charset="0"/>
              </a:rPr>
              <a:t>A skizofréniai eredetének és természetének kutatása alapján jutottak el a rizikós gyerekcsoportok pszichopatológiájáig.</a:t>
            </a:r>
          </a:p>
          <a:p>
            <a:pPr algn="r">
              <a:buNone/>
            </a:pPr>
            <a:r>
              <a:rPr lang="hu-HU" sz="1400" dirty="0" smtClean="0">
                <a:latin typeface="Verdana" pitchFamily="34" charset="0"/>
              </a:rPr>
              <a:t>(Project </a:t>
            </a:r>
            <a:r>
              <a:rPr lang="hu-HU" sz="1400" dirty="0" err="1" smtClean="0">
                <a:latin typeface="Verdana" pitchFamily="34" charset="0"/>
              </a:rPr>
              <a:t>Competence</a:t>
            </a:r>
            <a:r>
              <a:rPr lang="hu-HU" sz="1400" dirty="0" smtClean="0">
                <a:latin typeface="Verdana" pitchFamily="34" charset="0"/>
              </a:rPr>
              <a:t> vizsgálatsorozat)</a:t>
            </a:r>
          </a:p>
          <a:p>
            <a:pPr algn="r">
              <a:buNone/>
            </a:pPr>
            <a:endParaRPr lang="hu-HU" sz="1400" dirty="0" smtClean="0">
              <a:latin typeface="Verdana" pitchFamily="34" charset="0"/>
            </a:endParaRPr>
          </a:p>
          <a:p>
            <a:r>
              <a:rPr lang="hu-HU" sz="1400" dirty="0" smtClean="0">
                <a:latin typeface="Verdana" pitchFamily="34" charset="0"/>
              </a:rPr>
              <a:t>A pszichopatológia tanulmányozása felől figyelmüket fokozatosan a rizikós gyerekek csoportjában megjelenő kompetencia fordították.</a:t>
            </a:r>
          </a:p>
          <a:p>
            <a:endParaRPr lang="hu-HU" sz="1400" dirty="0" smtClean="0">
              <a:latin typeface="Verdana" pitchFamily="34" charset="0"/>
            </a:endParaRPr>
          </a:p>
          <a:p>
            <a:endParaRPr lang="hu-HU" sz="1400" dirty="0" smtClean="0">
              <a:latin typeface="Verdana" pitchFamily="34" charset="0"/>
            </a:endParaRPr>
          </a:p>
          <a:p>
            <a:r>
              <a:rPr lang="hu-HU" sz="1400" b="1" dirty="0" smtClean="0">
                <a:latin typeface="Verdana" pitchFamily="34" charset="0"/>
              </a:rPr>
              <a:t>A </a:t>
            </a:r>
            <a:r>
              <a:rPr lang="hu-HU" sz="1400" b="1" dirty="0" err="1" smtClean="0">
                <a:latin typeface="Verdana" pitchFamily="34" charset="0"/>
              </a:rPr>
              <a:t>reziliencia</a:t>
            </a:r>
            <a:r>
              <a:rPr lang="hu-HU" sz="1400" b="1" dirty="0" smtClean="0">
                <a:latin typeface="Verdana" pitchFamily="34" charset="0"/>
              </a:rPr>
              <a:t> vizsgálhatóságának alapfeltételei</a:t>
            </a:r>
          </a:p>
          <a:p>
            <a:endParaRPr lang="hu-HU" sz="1400" b="1" dirty="0" smtClean="0">
              <a:latin typeface="Verdana" pitchFamily="34" charset="0"/>
            </a:endParaRPr>
          </a:p>
          <a:p>
            <a:pPr lvl="1"/>
            <a:r>
              <a:rPr lang="hu-HU" sz="1400" dirty="0" smtClean="0">
                <a:latin typeface="Verdana" pitchFamily="34" charset="0"/>
              </a:rPr>
              <a:t>az illető személy jól elboldogul az életben,</a:t>
            </a:r>
          </a:p>
          <a:p>
            <a:pPr lvl="1"/>
            <a:r>
              <a:rPr lang="hu-HU" sz="1400" dirty="0" smtClean="0">
                <a:latin typeface="Verdana" pitchFamily="34" charset="0"/>
              </a:rPr>
              <a:t>jelenleg vagy korábbi időszakban nagy mértékű rizikónak vagy </a:t>
            </a:r>
          </a:p>
          <a:p>
            <a:pPr lvl="1">
              <a:buNone/>
            </a:pPr>
            <a:r>
              <a:rPr lang="hu-HU" sz="1400" dirty="0" smtClean="0">
                <a:latin typeface="Verdana" pitchFamily="34" charset="0"/>
              </a:rPr>
              <a:t>     nehézségeknek van/volt kitéve. </a:t>
            </a:r>
          </a:p>
          <a:p>
            <a:pPr>
              <a:buNone/>
            </a:pPr>
            <a:r>
              <a:rPr lang="hu-HU" sz="1400" dirty="0" smtClean="0">
                <a:latin typeface="Verdana" pitchFamily="34" charset="0"/>
              </a:rPr>
              <a:t>         </a:t>
            </a:r>
          </a:p>
          <a:p>
            <a:pPr>
              <a:buNone/>
            </a:pPr>
            <a:r>
              <a:rPr lang="hu-HU" sz="1400" dirty="0" smtClean="0">
                <a:latin typeface="Verdana" pitchFamily="34" charset="0"/>
              </a:rPr>
              <a:t>          Rizikómentes vagy alacsony rizikójú környezetben és/vagy körülmények   </a:t>
            </a:r>
          </a:p>
          <a:p>
            <a:pPr>
              <a:buNone/>
            </a:pPr>
            <a:r>
              <a:rPr lang="hu-HU" sz="1400" dirty="0" smtClean="0">
                <a:latin typeface="Verdana" pitchFamily="34" charset="0"/>
              </a:rPr>
              <a:t>          között </a:t>
            </a:r>
            <a:r>
              <a:rPr lang="hu-HU" sz="1400" dirty="0" err="1" smtClean="0">
                <a:latin typeface="Verdana" pitchFamily="34" charset="0"/>
              </a:rPr>
              <a:t>rezilienciára</a:t>
            </a:r>
            <a:r>
              <a:rPr lang="hu-HU" sz="1400" dirty="0" smtClean="0">
                <a:latin typeface="Verdana" pitchFamily="34" charset="0"/>
              </a:rPr>
              <a:t> nincs sem lehetőség, sem szükség.</a:t>
            </a:r>
          </a:p>
          <a:p>
            <a:pPr>
              <a:buNone/>
            </a:pPr>
            <a:endParaRPr lang="hu-HU" sz="1400" dirty="0" smtClean="0">
              <a:latin typeface="Verdana" pitchFamily="34" charset="0"/>
            </a:endParaRPr>
          </a:p>
          <a:p>
            <a:pPr>
              <a:buNone/>
            </a:pPr>
            <a:r>
              <a:rPr lang="hu-HU" sz="1400" dirty="0" smtClean="0">
                <a:latin typeface="Verdana" pitchFamily="34" charset="0"/>
              </a:rPr>
              <a:t>          A </a:t>
            </a:r>
            <a:r>
              <a:rPr lang="hu-HU" sz="1400" dirty="0" err="1" smtClean="0">
                <a:latin typeface="Verdana" pitchFamily="34" charset="0"/>
              </a:rPr>
              <a:t>reziliencia</a:t>
            </a:r>
            <a:r>
              <a:rPr lang="hu-HU" sz="1400" dirty="0" smtClean="0">
                <a:latin typeface="Verdana" pitchFamily="34" charset="0"/>
              </a:rPr>
              <a:t> </a:t>
            </a:r>
            <a:r>
              <a:rPr lang="hu-HU" sz="1400" dirty="0" err="1" smtClean="0">
                <a:latin typeface="Verdana" pitchFamily="34" charset="0"/>
              </a:rPr>
              <a:t>a</a:t>
            </a:r>
            <a:r>
              <a:rPr lang="hu-HU" sz="1400" dirty="0" smtClean="0">
                <a:latin typeface="Verdana" pitchFamily="34" charset="0"/>
              </a:rPr>
              <a:t> rizikónak kitettségen alapul, s nem annak elkerülésén.  </a:t>
            </a:r>
          </a:p>
          <a:p>
            <a:pPr>
              <a:buNone/>
            </a:pPr>
            <a:r>
              <a:rPr lang="hu-HU" sz="1400" dirty="0" smtClean="0">
                <a:latin typeface="Verdana" pitchFamily="34" charset="0"/>
              </a:rPr>
              <a:t>          Ilyen helyzetben az egyén kialakít egy rá jellemző megküzdési módot, amely ha </a:t>
            </a:r>
          </a:p>
          <a:p>
            <a:pPr>
              <a:buNone/>
            </a:pPr>
            <a:r>
              <a:rPr lang="hu-HU" sz="1400" dirty="0" smtClean="0">
                <a:latin typeface="Verdana" pitchFamily="34" charset="0"/>
              </a:rPr>
              <a:t>          sikeresnek bizonyul, alkalmazható lesz jövőbeli helyzetekben 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Déri Kriszti\Local Settings\Temporary Internet Files\Content.IE5\E045CPEX\MPj04264580000[1].jpg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715140" y="214290"/>
            <a:ext cx="2148704" cy="29573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latin typeface="Verdana" pitchFamily="34" charset="0"/>
              </a:rPr>
              <a:t>Sebezhetetlenség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sz="1700" dirty="0" smtClean="0">
                <a:latin typeface="Verdana" pitchFamily="34" charset="0"/>
              </a:rPr>
              <a:t>A </a:t>
            </a:r>
            <a:r>
              <a:rPr lang="hu-HU" sz="1700" dirty="0" err="1" smtClean="0">
                <a:latin typeface="Verdana" pitchFamily="34" charset="0"/>
              </a:rPr>
              <a:t>reziliencia</a:t>
            </a:r>
            <a:r>
              <a:rPr lang="hu-HU" sz="1700" dirty="0" smtClean="0">
                <a:latin typeface="Verdana" pitchFamily="34" charset="0"/>
              </a:rPr>
              <a:t> fogalmát időben a sebezhetetlenségé </a:t>
            </a:r>
          </a:p>
          <a:p>
            <a:pPr>
              <a:buNone/>
            </a:pPr>
            <a:r>
              <a:rPr lang="hu-HU" sz="1700" dirty="0" smtClean="0">
                <a:latin typeface="Verdana" pitchFamily="34" charset="0"/>
              </a:rPr>
              <a:t>    előzte meg </a:t>
            </a:r>
          </a:p>
          <a:p>
            <a:pPr lvl="1"/>
            <a:endParaRPr lang="hu-HU" sz="1700" dirty="0" smtClean="0">
              <a:latin typeface="Verdana" pitchFamily="34" charset="0"/>
            </a:endParaRPr>
          </a:p>
          <a:p>
            <a:pPr lvl="1"/>
            <a:r>
              <a:rPr lang="hu-HU" sz="1700" dirty="0" smtClean="0">
                <a:latin typeface="Verdana" pitchFamily="34" charset="0"/>
              </a:rPr>
              <a:t>Úgy vélték, bizonyos gyerekekre nem hatnak a többiek </a:t>
            </a:r>
          </a:p>
          <a:p>
            <a:pPr lvl="1">
              <a:buNone/>
            </a:pPr>
            <a:r>
              <a:rPr lang="hu-HU" sz="1700" dirty="0" smtClean="0">
                <a:latin typeface="Verdana" pitchFamily="34" charset="0"/>
              </a:rPr>
              <a:t>    életét befolyásoló rizikófaktorok</a:t>
            </a:r>
          </a:p>
          <a:p>
            <a:pPr lvl="1"/>
            <a:endParaRPr lang="hu-HU" sz="1700" dirty="0" smtClean="0">
              <a:latin typeface="Verdana" pitchFamily="34" charset="0"/>
            </a:endParaRPr>
          </a:p>
          <a:p>
            <a:pPr lvl="1"/>
            <a:r>
              <a:rPr lang="hu-HU" sz="1700" b="1" dirty="0" smtClean="0">
                <a:latin typeface="Verdana" pitchFamily="34" charset="0"/>
              </a:rPr>
              <a:t>DE</a:t>
            </a:r>
          </a:p>
          <a:p>
            <a:pPr lvl="1"/>
            <a:endParaRPr lang="hu-HU" sz="1700" b="1" dirty="0" smtClean="0">
              <a:latin typeface="Verdana" pitchFamily="34" charset="0"/>
            </a:endParaRPr>
          </a:p>
          <a:p>
            <a:pPr lvl="2"/>
            <a:r>
              <a:rPr lang="hu-HU" sz="1700" dirty="0" smtClean="0">
                <a:latin typeface="Verdana" pitchFamily="34" charset="0"/>
              </a:rPr>
              <a:t>a gyerekek stresszel szembeni ellenállása relatív</a:t>
            </a:r>
          </a:p>
          <a:p>
            <a:pPr lvl="2"/>
            <a:r>
              <a:rPr lang="hu-HU" sz="1700" dirty="0" smtClean="0">
                <a:latin typeface="Verdana" pitchFamily="34" charset="0"/>
              </a:rPr>
              <a:t>a stresszel szembeni ellenállás eredete mind az egyén alkatában, mind a környezetben gyökerezik</a:t>
            </a:r>
          </a:p>
          <a:p>
            <a:pPr lvl="2"/>
            <a:r>
              <a:rPr lang="hu-HU" sz="1700" dirty="0" smtClean="0">
                <a:latin typeface="Verdana" pitchFamily="34" charset="0"/>
              </a:rPr>
              <a:t>az ellenállás mértéke nem egy állandó egyéni jellemző</a:t>
            </a:r>
          </a:p>
          <a:p>
            <a:pPr lvl="2"/>
            <a:endParaRPr lang="hu-HU" sz="1700" dirty="0" smtClean="0">
              <a:latin typeface="Verdana" pitchFamily="34" charset="0"/>
            </a:endParaRPr>
          </a:p>
          <a:p>
            <a:r>
              <a:rPr lang="hu-HU" sz="1700" dirty="0" smtClean="0">
                <a:latin typeface="Verdana" pitchFamily="34" charset="0"/>
              </a:rPr>
              <a:t>A </a:t>
            </a:r>
            <a:r>
              <a:rPr lang="hu-HU" sz="1700" dirty="0" err="1" smtClean="0">
                <a:latin typeface="Verdana" pitchFamily="34" charset="0"/>
              </a:rPr>
              <a:t>vulnerabilitás</a:t>
            </a:r>
            <a:r>
              <a:rPr lang="hu-HU" sz="1700" dirty="0" smtClean="0">
                <a:latin typeface="Verdana" pitchFamily="34" charset="0"/>
              </a:rPr>
              <a:t> (sérülékenység) mint az egyén szintjén jelenik </a:t>
            </a:r>
          </a:p>
          <a:p>
            <a:pPr>
              <a:buNone/>
            </a:pPr>
            <a:r>
              <a:rPr lang="hu-HU" sz="1700" dirty="0" smtClean="0">
                <a:latin typeface="Verdana" pitchFamily="34" charset="0"/>
              </a:rPr>
              <a:t>    meg a különféle pszichopatológiák kifejlődésére és nem hatékony </a:t>
            </a:r>
          </a:p>
          <a:p>
            <a:pPr>
              <a:buNone/>
            </a:pPr>
            <a:r>
              <a:rPr lang="hu-HU" sz="1700" dirty="0" smtClean="0">
                <a:latin typeface="Verdana" pitchFamily="34" charset="0"/>
              </a:rPr>
              <a:t>    viselkedések produkálására vagy a rizikós helyzetek során bekövetkező </a:t>
            </a:r>
          </a:p>
          <a:p>
            <a:pPr>
              <a:buNone/>
            </a:pPr>
            <a:r>
              <a:rPr lang="hu-HU" sz="1700" dirty="0" smtClean="0">
                <a:latin typeface="Verdana" pitchFamily="34" charset="0"/>
              </a:rPr>
              <a:t>    negatív fejlődési kimenetre való hajlamként. Ezt a hajlamot részben </a:t>
            </a:r>
          </a:p>
          <a:p>
            <a:pPr>
              <a:buNone/>
            </a:pPr>
            <a:r>
              <a:rPr lang="hu-HU" sz="1700" dirty="0" smtClean="0">
                <a:latin typeface="Verdana" pitchFamily="34" charset="0"/>
              </a:rPr>
              <a:t>    genetikai és temperamentumbeli faktoroknak tulajdonítják. </a:t>
            </a:r>
          </a:p>
          <a:p>
            <a:pPr lvl="2"/>
            <a:endParaRPr lang="hu-HU" sz="1700" dirty="0" smtClean="0">
              <a:latin typeface="Verdana" pitchFamily="34" charset="0"/>
            </a:endParaRPr>
          </a:p>
          <a:p>
            <a:pPr lvl="2"/>
            <a:endParaRPr lang="hu-HU" sz="1600" dirty="0" smtClean="0">
              <a:latin typeface="Verdana" pitchFamily="34" charset="0"/>
            </a:endParaRPr>
          </a:p>
          <a:p>
            <a:pPr lvl="2"/>
            <a:endParaRPr lang="hu-HU" sz="16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Déri Kriszti\Local Settings\Temporary Internet Files\Content.IE5\S6ZMKQ8K\MPj03866880000[1].jpg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215074" y="214290"/>
            <a:ext cx="2500330" cy="17835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err="1" smtClean="0">
                <a:latin typeface="Verdana" pitchFamily="34" charset="0"/>
              </a:rPr>
              <a:t>Reziliencia</a:t>
            </a:r>
            <a:r>
              <a:rPr lang="hu-HU" sz="2400" dirty="0" smtClean="0">
                <a:latin typeface="Verdana" pitchFamily="34" charset="0"/>
              </a:rPr>
              <a:t> definíciói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</a:pPr>
            <a:r>
              <a:rPr lang="hu-HU" sz="1600" dirty="0" smtClean="0">
                <a:latin typeface="Verdana" pitchFamily="34" charset="0"/>
              </a:rPr>
              <a:t>A </a:t>
            </a:r>
            <a:r>
              <a:rPr lang="hu-HU" sz="1600" dirty="0" err="1" smtClean="0">
                <a:latin typeface="Verdana" pitchFamily="34" charset="0"/>
              </a:rPr>
              <a:t>reziliencia</a:t>
            </a:r>
            <a:r>
              <a:rPr lang="hu-HU" sz="1600" dirty="0" smtClean="0">
                <a:latin typeface="Verdana" pitchFamily="34" charset="0"/>
              </a:rPr>
              <a:t> a sikeres alkalmazkodás folyamata, képessége vagy kimenete a kihívást jelentő vagy fenyegető körülmények ellenére.</a:t>
            </a:r>
          </a:p>
          <a:p>
            <a:pPr marL="438912" lvl="1" indent="-320040" algn="r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r>
              <a:rPr lang="hu-HU" sz="1600" dirty="0" err="1" smtClean="0">
                <a:latin typeface="Verdana" pitchFamily="34" charset="0"/>
              </a:rPr>
              <a:t>Masten</a:t>
            </a:r>
            <a:r>
              <a:rPr lang="hu-HU" sz="1600" dirty="0" smtClean="0">
                <a:latin typeface="Verdana" pitchFamily="34" charset="0"/>
              </a:rPr>
              <a:t> (1997)</a:t>
            </a:r>
          </a:p>
          <a:p>
            <a:pPr marL="438912" lvl="1" indent="-320040" algn="r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endParaRPr lang="hu-HU" sz="1600" dirty="0" smtClean="0">
              <a:latin typeface="Verdana" pitchFamily="34" charset="0"/>
            </a:endParaRP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</a:pPr>
            <a:r>
              <a:rPr lang="hu-HU" sz="1600" dirty="0" smtClean="0">
                <a:latin typeface="Verdana" pitchFamily="34" charset="0"/>
              </a:rPr>
              <a:t>A </a:t>
            </a:r>
            <a:r>
              <a:rPr lang="hu-HU" sz="1600" dirty="0" err="1" smtClean="0">
                <a:latin typeface="Verdana" pitchFamily="34" charset="0"/>
              </a:rPr>
              <a:t>reziliencia</a:t>
            </a:r>
            <a:r>
              <a:rPr lang="hu-HU" sz="1600" dirty="0" smtClean="0">
                <a:latin typeface="Verdana" pitchFamily="34" charset="0"/>
              </a:rPr>
              <a:t> olyan emberi képességet értünk alatta, ami lehetővé teszi egy személynek, csoportnak vagy közösségnek, hogy megelőzze, minimálisra csökkentse vagy legyőzze a különféle megpróbáltatások károsító hatásait. </a:t>
            </a:r>
          </a:p>
          <a:p>
            <a:pPr marL="438912" lvl="1" indent="-320040" algn="r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r>
              <a:rPr lang="hu-HU" sz="1600" dirty="0" err="1" smtClean="0">
                <a:latin typeface="Verdana" pitchFamily="34" charset="0"/>
              </a:rPr>
              <a:t>Grotberg-Nemzetközi</a:t>
            </a:r>
            <a:r>
              <a:rPr lang="hu-HU" sz="1600" dirty="0" smtClean="0">
                <a:latin typeface="Verdana" pitchFamily="34" charset="0"/>
              </a:rPr>
              <a:t> </a:t>
            </a:r>
            <a:r>
              <a:rPr lang="hu-HU" sz="1600" dirty="0" err="1" smtClean="0">
                <a:latin typeface="Verdana" pitchFamily="34" charset="0"/>
              </a:rPr>
              <a:t>Reziliencia</a:t>
            </a:r>
            <a:r>
              <a:rPr lang="hu-HU" sz="1600" dirty="0" smtClean="0">
                <a:latin typeface="Verdana" pitchFamily="34" charset="0"/>
              </a:rPr>
              <a:t> Projekt (1995, 1997)</a:t>
            </a:r>
          </a:p>
          <a:p>
            <a:pPr marL="438912" lvl="1" indent="-320040" algn="r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endParaRPr lang="hu-HU" sz="1600" dirty="0" smtClean="0">
              <a:latin typeface="Verdana" pitchFamily="34" charset="0"/>
            </a:endParaRP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</a:pPr>
            <a:r>
              <a:rPr lang="hu-HU" sz="1600" dirty="0" smtClean="0">
                <a:latin typeface="Verdana" pitchFamily="34" charset="0"/>
              </a:rPr>
              <a:t>A </a:t>
            </a:r>
            <a:r>
              <a:rPr lang="hu-HU" sz="1600" dirty="0" err="1" smtClean="0">
                <a:latin typeface="Verdana" pitchFamily="34" charset="0"/>
              </a:rPr>
              <a:t>reziliencia</a:t>
            </a:r>
            <a:r>
              <a:rPr lang="hu-HU" sz="1600" dirty="0" smtClean="0">
                <a:latin typeface="Verdana" pitchFamily="34" charset="0"/>
              </a:rPr>
              <a:t> olyan folyamat, ami által lehetővé válik a felépülés és az adaptív viselkedés fenntartása még trauma vagy sérülés után is.</a:t>
            </a:r>
          </a:p>
          <a:p>
            <a:pPr marL="438912" lvl="1" indent="-320040" algn="r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r>
              <a:rPr lang="hu-HU" sz="1600" dirty="0" err="1" smtClean="0">
                <a:latin typeface="Verdana" pitchFamily="34" charset="0"/>
              </a:rPr>
              <a:t>Konopka</a:t>
            </a:r>
            <a:r>
              <a:rPr lang="hu-HU" sz="1600" dirty="0" smtClean="0">
                <a:latin typeface="Verdana" pitchFamily="34" charset="0"/>
              </a:rPr>
              <a:t> Intézet</a:t>
            </a:r>
          </a:p>
          <a:p>
            <a:pPr marL="438912" lvl="1" indent="-320040" algn="r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endParaRPr lang="hu-HU" sz="1600" dirty="0" smtClean="0">
              <a:latin typeface="Verdana" pitchFamily="34" charset="0"/>
            </a:endParaRP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</a:pPr>
            <a:r>
              <a:rPr lang="hu-HU" sz="1600" dirty="0" smtClean="0">
                <a:latin typeface="Verdana" pitchFamily="34" charset="0"/>
              </a:rPr>
              <a:t>A </a:t>
            </a:r>
            <a:r>
              <a:rPr lang="hu-HU" sz="1600" dirty="0" err="1" smtClean="0">
                <a:latin typeface="Verdana" pitchFamily="34" charset="0"/>
              </a:rPr>
              <a:t>reziliencia</a:t>
            </a:r>
            <a:r>
              <a:rPr lang="hu-HU" sz="1600" dirty="0" smtClean="0">
                <a:latin typeface="Verdana" pitchFamily="34" charset="0"/>
              </a:rPr>
              <a:t> olyan képesség, amely a külső </a:t>
            </a:r>
            <a:r>
              <a:rPr lang="hu-HU" sz="1600" dirty="0" err="1" smtClean="0">
                <a:latin typeface="Verdana" pitchFamily="34" charset="0"/>
              </a:rPr>
              <a:t>stresszorok</a:t>
            </a:r>
            <a:r>
              <a:rPr lang="hu-HU" sz="1600" dirty="0" smtClean="0">
                <a:latin typeface="Verdana" pitchFamily="34" charset="0"/>
              </a:rPr>
              <a:t> hatását és a belső sérülékenységet mérsékli.</a:t>
            </a:r>
          </a:p>
          <a:p>
            <a:pPr marL="438912" lvl="1" indent="-320040" algn="r">
              <a:spcBef>
                <a:spcPts val="0"/>
              </a:spcBef>
              <a:buClr>
                <a:schemeClr val="accent1"/>
              </a:buClr>
              <a:buSzPct val="80000"/>
              <a:buFont typeface="Wingdings"/>
              <a:buNone/>
            </a:pPr>
            <a:r>
              <a:rPr lang="hu-HU" sz="1600" dirty="0" smtClean="0">
                <a:latin typeface="Verdana" pitchFamily="34" charset="0"/>
              </a:rPr>
              <a:t>Werner és Smith (1982) </a:t>
            </a:r>
          </a:p>
          <a:p>
            <a:pPr marL="438912" lvl="1" indent="-320040" algn="r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endParaRPr lang="hu-HU" sz="1600" dirty="0" smtClean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err="1" smtClean="0">
                <a:latin typeface="Verdana" pitchFamily="34" charset="0"/>
              </a:rPr>
              <a:t>Reziliencia</a:t>
            </a:r>
            <a:r>
              <a:rPr lang="hu-HU" sz="2400" dirty="0" smtClean="0">
                <a:latin typeface="Verdana" pitchFamily="34" charset="0"/>
              </a:rPr>
              <a:t> definíciói 2.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082809"/>
          </a:xfrm>
        </p:spPr>
        <p:txBody>
          <a:bodyPr>
            <a:noAutofit/>
          </a:bodyPr>
          <a:lstStyle/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</a:pPr>
            <a:r>
              <a:rPr lang="hu-HU" sz="1600" dirty="0" smtClean="0">
                <a:latin typeface="Verdana" pitchFamily="34" charset="0"/>
              </a:rPr>
              <a:t>A </a:t>
            </a:r>
            <a:r>
              <a:rPr lang="hu-HU" sz="1600" dirty="0" err="1" smtClean="0">
                <a:latin typeface="Verdana" pitchFamily="34" charset="0"/>
              </a:rPr>
              <a:t>reziliencia</a:t>
            </a:r>
            <a:r>
              <a:rPr lang="hu-HU" sz="1600" dirty="0" smtClean="0">
                <a:latin typeface="Verdana" pitchFamily="34" charset="0"/>
              </a:rPr>
              <a:t> </a:t>
            </a:r>
            <a:r>
              <a:rPr lang="hu-HU" sz="1600" dirty="0" err="1" smtClean="0">
                <a:latin typeface="Verdana" pitchFamily="34" charset="0"/>
              </a:rPr>
              <a:t>a</a:t>
            </a:r>
            <a:r>
              <a:rPr lang="hu-HU" sz="1600" dirty="0" smtClean="0">
                <a:latin typeface="Verdana" pitchFamily="34" charset="0"/>
              </a:rPr>
              <a:t> rizikótapasztalatok hátrányos hatásaival szembeni bizonyos fokú ellenállást jelent.</a:t>
            </a:r>
          </a:p>
          <a:p>
            <a:pPr marL="438912" lvl="1" indent="-320040" algn="r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r>
              <a:rPr lang="hu-HU" sz="1600" dirty="0" err="1" smtClean="0">
                <a:latin typeface="Verdana" pitchFamily="34" charset="0"/>
              </a:rPr>
              <a:t>Rutter</a:t>
            </a:r>
            <a:r>
              <a:rPr lang="hu-HU" sz="1600" dirty="0" smtClean="0">
                <a:latin typeface="Verdana" pitchFamily="34" charset="0"/>
              </a:rPr>
              <a:t> (2000)</a:t>
            </a: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</a:pPr>
            <a:endParaRPr lang="hu-HU" sz="1600" dirty="0" smtClean="0">
              <a:latin typeface="Verdana" pitchFamily="34" charset="0"/>
            </a:endParaRP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</a:pPr>
            <a:r>
              <a:rPr lang="hu-HU" sz="1600" dirty="0" smtClean="0">
                <a:latin typeface="Verdana" pitchFamily="34" charset="0"/>
              </a:rPr>
              <a:t>A </a:t>
            </a:r>
            <a:r>
              <a:rPr lang="hu-HU" sz="1600" dirty="0" err="1" smtClean="0">
                <a:latin typeface="Verdana" pitchFamily="34" charset="0"/>
              </a:rPr>
              <a:t>reziliencia</a:t>
            </a:r>
            <a:r>
              <a:rPr lang="hu-HU" sz="1600" dirty="0" smtClean="0">
                <a:latin typeface="Verdana" pitchFamily="34" charset="0"/>
              </a:rPr>
              <a:t> egyfajta védőpáncélszerű képesség, amely azt teszi lehetővé az egyénnek, hogy ellenálljon a nehézségeknek, és hatásukból felépüljön. </a:t>
            </a:r>
          </a:p>
          <a:p>
            <a:pPr marL="438912" lvl="1" indent="-320040" algn="r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r>
              <a:rPr lang="hu-HU" sz="1600" dirty="0" err="1" smtClean="0">
                <a:latin typeface="Verdana" pitchFamily="34" charset="0"/>
              </a:rPr>
              <a:t>Wolin</a:t>
            </a:r>
            <a:r>
              <a:rPr lang="hu-HU" sz="1600" dirty="0" smtClean="0">
                <a:latin typeface="Verdana" pitchFamily="34" charset="0"/>
              </a:rPr>
              <a:t> (1993)</a:t>
            </a: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</a:pPr>
            <a:endParaRPr lang="hu-HU" sz="1600" dirty="0" smtClean="0">
              <a:latin typeface="Verdana" pitchFamily="34" charset="0"/>
            </a:endParaRP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</a:pPr>
            <a:r>
              <a:rPr lang="hu-HU" sz="1600" dirty="0" smtClean="0">
                <a:latin typeface="Verdana" pitchFamily="34" charset="0"/>
              </a:rPr>
              <a:t>Az életciklusban folytonosan újra megjelenő szétesés-újraintegrálódás ciklusainak kezeléséhez, a rajtuk úrrá levéshez szükséges emberi erő a </a:t>
            </a:r>
            <a:r>
              <a:rPr lang="hu-HU" sz="1600" dirty="0" err="1" smtClean="0">
                <a:latin typeface="Verdana" pitchFamily="34" charset="0"/>
              </a:rPr>
              <a:t>reziliencia</a:t>
            </a:r>
            <a:r>
              <a:rPr lang="hu-HU" sz="1600" dirty="0" smtClean="0">
                <a:latin typeface="Verdana" pitchFamily="34" charset="0"/>
              </a:rPr>
              <a:t>.</a:t>
            </a:r>
          </a:p>
          <a:p>
            <a:pPr marL="438912" lvl="1" indent="-320040" algn="r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r>
              <a:rPr lang="hu-HU" sz="1600" dirty="0" err="1" smtClean="0">
                <a:latin typeface="Verdana" pitchFamily="34" charset="0"/>
              </a:rPr>
              <a:t>Flach</a:t>
            </a:r>
            <a:r>
              <a:rPr lang="hu-HU" sz="1600" dirty="0" smtClean="0">
                <a:latin typeface="Verdana" pitchFamily="34" charset="0"/>
              </a:rPr>
              <a:t> (1988)</a:t>
            </a:r>
          </a:p>
          <a:p>
            <a:pPr marL="438912" lvl="1" indent="-320040" algn="r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endParaRPr lang="hu-HU" sz="1600" dirty="0" smtClean="0">
              <a:latin typeface="Verdana" pitchFamily="34" charset="0"/>
            </a:endParaRP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</a:pPr>
            <a:r>
              <a:rPr lang="hu-HU" sz="1600" dirty="0" smtClean="0">
                <a:latin typeface="Verdana" pitchFamily="34" charset="0"/>
              </a:rPr>
              <a:t>A </a:t>
            </a:r>
            <a:r>
              <a:rPr lang="hu-HU" sz="1600" dirty="0" err="1" smtClean="0">
                <a:latin typeface="Verdana" pitchFamily="34" charset="0"/>
              </a:rPr>
              <a:t>reziliencia</a:t>
            </a:r>
            <a:r>
              <a:rPr lang="hu-HU" sz="1600" dirty="0" smtClean="0">
                <a:latin typeface="Verdana" pitchFamily="34" charset="0"/>
              </a:rPr>
              <a:t> olyan képesség, amely a sérülés, bántalmazás vagy trauma utáni felépülést és az adaptív viselkedés fenntartását lehetővé teszi. </a:t>
            </a:r>
          </a:p>
          <a:p>
            <a:pPr marL="438912" lvl="1" indent="-320040" algn="r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endParaRPr lang="hu-HU" sz="1600" dirty="0" smtClean="0">
              <a:latin typeface="Verdana" pitchFamily="34" charset="0"/>
            </a:endParaRPr>
          </a:p>
          <a:p>
            <a:pPr marL="438912" lvl="1" indent="-320040" algn="r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r>
              <a:rPr lang="hu-HU" sz="1600" dirty="0" err="1" smtClean="0">
                <a:latin typeface="Verdana" pitchFamily="34" charset="0"/>
              </a:rPr>
              <a:t>Garmezynél</a:t>
            </a:r>
            <a:r>
              <a:rPr lang="hu-HU" sz="1600" dirty="0" smtClean="0">
                <a:latin typeface="Verdana" pitchFamily="34" charset="0"/>
              </a:rPr>
              <a:t> (1993)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latin typeface="Verdana" pitchFamily="34" charset="0"/>
              </a:rPr>
              <a:t>Mi tehát a </a:t>
            </a:r>
            <a:r>
              <a:rPr lang="hu-HU" sz="2400" dirty="0" err="1" smtClean="0">
                <a:latin typeface="Verdana" pitchFamily="34" charset="0"/>
              </a:rPr>
              <a:t>reziliencia</a:t>
            </a:r>
            <a:r>
              <a:rPr lang="hu-HU" sz="2400" dirty="0" smtClean="0">
                <a:latin typeface="Verdana" pitchFamily="34" charset="0"/>
              </a:rPr>
              <a:t>?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868519"/>
          </a:xfrm>
        </p:spPr>
        <p:txBody>
          <a:bodyPr>
            <a:normAutofit fontScale="92500" lnSpcReduction="10000"/>
          </a:bodyPr>
          <a:lstStyle/>
          <a:p>
            <a:r>
              <a:rPr lang="hu-HU" sz="1900" dirty="0" smtClean="0">
                <a:latin typeface="Verdana" pitchFamily="34" charset="0"/>
              </a:rPr>
              <a:t>Nem szolgálhat a személy totális leírására és nem alkalmas életük minden korra érvényes meghatározására.</a:t>
            </a:r>
          </a:p>
          <a:p>
            <a:pPr lvl="2"/>
            <a:r>
              <a:rPr lang="hu-HU" sz="1500" dirty="0" smtClean="0">
                <a:latin typeface="Verdana" pitchFamily="34" charset="0"/>
              </a:rPr>
              <a:t>Az egy pillanatban vagy fejlődési fázisban levő személy nem fog szükségszerűen jól teljesíteni élete egy másik pillanatában vagy fejlődési szakaszában.</a:t>
            </a:r>
          </a:p>
          <a:p>
            <a:pPr lvl="2"/>
            <a:endParaRPr lang="hu-HU" sz="1400" dirty="0" smtClean="0">
              <a:latin typeface="Verdana" pitchFamily="34" charset="0"/>
            </a:endParaRPr>
          </a:p>
          <a:p>
            <a:r>
              <a:rPr lang="hu-HU" sz="1900" dirty="0" smtClean="0">
                <a:latin typeface="Verdana" pitchFamily="34" charset="0"/>
              </a:rPr>
              <a:t>A </a:t>
            </a:r>
            <a:r>
              <a:rPr lang="hu-HU" sz="1900" dirty="0" err="1" smtClean="0">
                <a:latin typeface="Verdana" pitchFamily="34" charset="0"/>
              </a:rPr>
              <a:t>reziliencia</a:t>
            </a:r>
            <a:r>
              <a:rPr lang="hu-HU" sz="1900" dirty="0" smtClean="0">
                <a:latin typeface="Verdana" pitchFamily="34" charset="0"/>
              </a:rPr>
              <a:t> jelensége nem kivételesnek, hanem inkább általánosnak tekinthető.</a:t>
            </a:r>
          </a:p>
          <a:p>
            <a:endParaRPr lang="hu-HU" sz="1900" dirty="0" smtClean="0">
              <a:latin typeface="Verdana" pitchFamily="34" charset="0"/>
            </a:endParaRPr>
          </a:p>
          <a:p>
            <a:r>
              <a:rPr lang="hu-HU" sz="1900" dirty="0" smtClean="0">
                <a:latin typeface="Verdana" pitchFamily="34" charset="0"/>
              </a:rPr>
              <a:t>A </a:t>
            </a:r>
            <a:r>
              <a:rPr lang="hu-HU" sz="1900" dirty="0" err="1" smtClean="0">
                <a:latin typeface="Verdana" pitchFamily="34" charset="0"/>
              </a:rPr>
              <a:t>reziliencia</a:t>
            </a:r>
            <a:r>
              <a:rPr lang="hu-HU" sz="1900" dirty="0" smtClean="0">
                <a:latin typeface="Verdana" pitchFamily="34" charset="0"/>
              </a:rPr>
              <a:t> folyamata  az alapvető alkalmazkodási rendszerek </a:t>
            </a:r>
          </a:p>
          <a:p>
            <a:pPr lvl="2"/>
            <a:r>
              <a:rPr lang="hu-HU" sz="1500" dirty="0" smtClean="0">
                <a:latin typeface="Verdana" pitchFamily="34" charset="0"/>
              </a:rPr>
              <a:t>a kötődési kapcsolat, </a:t>
            </a:r>
          </a:p>
          <a:p>
            <a:pPr lvl="2"/>
            <a:r>
              <a:rPr lang="hu-HU" sz="1500" dirty="0" smtClean="0">
                <a:latin typeface="Verdana" pitchFamily="34" charset="0"/>
              </a:rPr>
              <a:t>az egyén tanulási és </a:t>
            </a:r>
            <a:r>
              <a:rPr lang="hu-HU" sz="1500" dirty="0" err="1" smtClean="0">
                <a:latin typeface="Verdana" pitchFamily="34" charset="0"/>
              </a:rPr>
              <a:t>problémamegoldási</a:t>
            </a:r>
            <a:r>
              <a:rPr lang="hu-HU" sz="1500" dirty="0" smtClean="0">
                <a:latin typeface="Verdana" pitchFamily="34" charset="0"/>
              </a:rPr>
              <a:t> képessége, </a:t>
            </a:r>
          </a:p>
          <a:p>
            <a:pPr lvl="2"/>
            <a:r>
              <a:rPr lang="hu-HU" sz="1500" dirty="0" smtClean="0">
                <a:latin typeface="Verdana" pitchFamily="34" charset="0"/>
              </a:rPr>
              <a:t>önszabályozó rendszereinek működése, </a:t>
            </a:r>
          </a:p>
          <a:p>
            <a:pPr lvl="2"/>
            <a:r>
              <a:rPr lang="hu-HU" sz="1500" dirty="0" err="1" smtClean="0">
                <a:latin typeface="Verdana" pitchFamily="34" charset="0"/>
              </a:rPr>
              <a:t>énhatékonysága</a:t>
            </a:r>
            <a:r>
              <a:rPr lang="hu-HU" sz="1500" dirty="0" smtClean="0">
                <a:latin typeface="Verdana" pitchFamily="34" charset="0"/>
              </a:rPr>
              <a:t>, </a:t>
            </a:r>
          </a:p>
          <a:p>
            <a:pPr lvl="2"/>
            <a:r>
              <a:rPr lang="hu-HU" sz="1500" dirty="0" smtClean="0">
                <a:latin typeface="Verdana" pitchFamily="34" charset="0"/>
              </a:rPr>
              <a:t>a család rendszerének működése, </a:t>
            </a:r>
          </a:p>
          <a:p>
            <a:pPr lvl="2"/>
            <a:r>
              <a:rPr lang="hu-HU" sz="1500" dirty="0" smtClean="0">
                <a:latin typeface="Verdana" pitchFamily="34" charset="0"/>
              </a:rPr>
              <a:t>a tágabb közösség szerveződései, </a:t>
            </a:r>
          </a:p>
          <a:p>
            <a:pPr lvl="2"/>
            <a:r>
              <a:rPr lang="hu-HU" sz="1500" dirty="0" smtClean="0">
                <a:latin typeface="Verdana" pitchFamily="34" charset="0"/>
              </a:rPr>
              <a:t>vallási és kulturális hagyományok.</a:t>
            </a:r>
          </a:p>
          <a:p>
            <a:pPr>
              <a:buNone/>
            </a:pPr>
            <a:r>
              <a:rPr lang="hu-HU" sz="1800" dirty="0" smtClean="0">
                <a:latin typeface="Verdana" pitchFamily="34" charset="0"/>
              </a:rPr>
              <a:t>    </a:t>
            </a:r>
            <a:r>
              <a:rPr lang="hu-HU" sz="1900" dirty="0" smtClean="0">
                <a:latin typeface="Verdana" pitchFamily="34" charset="0"/>
              </a:rPr>
              <a:t>normális működéséhez kötött és nem valamilyen különleges vagy rendkívüli folyamat meglétéhez.</a:t>
            </a:r>
          </a:p>
          <a:p>
            <a:pPr>
              <a:buNone/>
            </a:pPr>
            <a:endParaRPr lang="hu-HU" sz="1800" dirty="0" smtClean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latin typeface="Verdana" pitchFamily="34" charset="0"/>
              </a:rPr>
              <a:t>Mi tehát a </a:t>
            </a:r>
            <a:r>
              <a:rPr lang="hu-HU" sz="2400" dirty="0" err="1" smtClean="0">
                <a:latin typeface="Verdana" pitchFamily="34" charset="0"/>
              </a:rPr>
              <a:t>reziliencia</a:t>
            </a:r>
            <a:r>
              <a:rPr lang="hu-HU" sz="2400" dirty="0" smtClean="0">
                <a:latin typeface="Verdana" pitchFamily="34" charset="0"/>
              </a:rPr>
              <a:t>? 2.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sz="1800" dirty="0" smtClean="0">
                <a:latin typeface="Verdana" pitchFamily="34" charset="0"/>
              </a:rPr>
              <a:t>A </a:t>
            </a:r>
            <a:r>
              <a:rPr lang="hu-HU" sz="1800" dirty="0" err="1" smtClean="0">
                <a:latin typeface="Verdana" pitchFamily="34" charset="0"/>
              </a:rPr>
              <a:t>rezilienciát</a:t>
            </a:r>
            <a:r>
              <a:rPr lang="hu-HU" sz="1800" dirty="0" smtClean="0">
                <a:latin typeface="Verdana" pitchFamily="34" charset="0"/>
              </a:rPr>
              <a:t> fejlődésbeli természetűnek tekintik, amely a személy biológiai adottságaiból és élettapasztalataiból fakad. Interakciót jelent a személy és környezete között.</a:t>
            </a:r>
          </a:p>
          <a:p>
            <a:endParaRPr lang="hu-HU" sz="1800" dirty="0" smtClean="0">
              <a:latin typeface="Verdana" pitchFamily="34" charset="0"/>
            </a:endParaRP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hu-HU" sz="1800" dirty="0" smtClean="0">
                <a:latin typeface="Verdana" pitchFamily="34" charset="0"/>
              </a:rPr>
              <a:t>A </a:t>
            </a:r>
            <a:r>
              <a:rPr lang="hu-HU" sz="1800" dirty="0" err="1" smtClean="0">
                <a:latin typeface="Verdana" pitchFamily="34" charset="0"/>
              </a:rPr>
              <a:t>reziliencia</a:t>
            </a:r>
            <a:r>
              <a:rPr lang="hu-HU" sz="1800" dirty="0" smtClean="0">
                <a:latin typeface="Verdana" pitchFamily="34" charset="0"/>
              </a:rPr>
              <a:t> személyiségjellemző, ami lehetővé teszi az egyénnek a megpróbáltatásokkal való sikeres megküzdést.</a:t>
            </a: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endParaRPr lang="hu-HU" sz="1800" dirty="0" smtClean="0">
              <a:latin typeface="Verdana" pitchFamily="34" charset="0"/>
            </a:endParaRP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hu-HU" sz="1800" dirty="0" smtClean="0">
                <a:latin typeface="Verdana" pitchFamily="34" charset="0"/>
              </a:rPr>
              <a:t>A </a:t>
            </a:r>
            <a:r>
              <a:rPr lang="hu-HU" sz="1800" dirty="0" err="1" smtClean="0">
                <a:latin typeface="Verdana" pitchFamily="34" charset="0"/>
              </a:rPr>
              <a:t>reziliencia</a:t>
            </a:r>
            <a:r>
              <a:rPr lang="hu-HU" sz="1800" dirty="0" smtClean="0">
                <a:latin typeface="Verdana" pitchFamily="34" charset="0"/>
              </a:rPr>
              <a:t> egy kontinuumon helyezkedik el a </a:t>
            </a:r>
            <a:r>
              <a:rPr lang="hu-HU" sz="1800" dirty="0" err="1" smtClean="0">
                <a:latin typeface="Verdana" pitchFamily="34" charset="0"/>
              </a:rPr>
              <a:t>vulnerabilitás</a:t>
            </a:r>
            <a:r>
              <a:rPr lang="hu-HU" sz="1800" dirty="0" smtClean="0">
                <a:latin typeface="Verdana" pitchFamily="34" charset="0"/>
              </a:rPr>
              <a:t> fogalmával. A </a:t>
            </a:r>
            <a:r>
              <a:rPr lang="hu-HU" sz="1800" dirty="0" err="1" smtClean="0">
                <a:latin typeface="Verdana" pitchFamily="34" charset="0"/>
              </a:rPr>
              <a:t>vulnerabilitás</a:t>
            </a:r>
            <a:r>
              <a:rPr lang="hu-HU" sz="1800" dirty="0" smtClean="0">
                <a:latin typeface="Verdana" pitchFamily="34" charset="0"/>
              </a:rPr>
              <a:t> az egyén sérülékenysége, tehát a kontinuum negatív pólusa, míg a </a:t>
            </a:r>
            <a:r>
              <a:rPr lang="hu-HU" sz="1800" dirty="0" err="1" smtClean="0">
                <a:latin typeface="Verdana" pitchFamily="34" charset="0"/>
              </a:rPr>
              <a:t>reziliencia</a:t>
            </a:r>
            <a:r>
              <a:rPr lang="hu-HU" sz="1800" dirty="0" smtClean="0">
                <a:latin typeface="Verdana" pitchFamily="34" charset="0"/>
              </a:rPr>
              <a:t> </a:t>
            </a:r>
            <a:r>
              <a:rPr lang="hu-HU" sz="1800" dirty="0" err="1" smtClean="0">
                <a:latin typeface="Verdana" pitchFamily="34" charset="0"/>
              </a:rPr>
              <a:t>a</a:t>
            </a:r>
            <a:r>
              <a:rPr lang="hu-HU" sz="1800" dirty="0" smtClean="0">
                <a:latin typeface="Verdana" pitchFamily="34" charset="0"/>
              </a:rPr>
              <a:t> pozitív póluson helyezkedik el, a stresszre adott válaszok egyéni különbségét mutatva.</a:t>
            </a: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endParaRPr lang="hu-HU" sz="1800" dirty="0" smtClean="0">
              <a:latin typeface="Verdana" pitchFamily="34" charset="0"/>
            </a:endParaRPr>
          </a:p>
          <a:p>
            <a:pPr marL="438912" lvl="1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hu-HU" sz="1800" dirty="0" smtClean="0">
                <a:latin typeface="Verdana" pitchFamily="34" charset="0"/>
              </a:rPr>
              <a:t>A </a:t>
            </a:r>
            <a:r>
              <a:rPr lang="hu-HU" sz="1800" dirty="0" err="1" smtClean="0">
                <a:latin typeface="Verdana" pitchFamily="34" charset="0"/>
              </a:rPr>
              <a:t>reziliencia</a:t>
            </a:r>
            <a:r>
              <a:rPr lang="hu-HU" sz="1800" dirty="0" smtClean="0">
                <a:latin typeface="Verdana" pitchFamily="34" charset="0"/>
              </a:rPr>
              <a:t> bizonyos kimenetekkel írható le leginkább a mentális egészséget és a szociális szférát illetően.</a:t>
            </a:r>
          </a:p>
          <a:p>
            <a:pPr>
              <a:buNone/>
            </a:pPr>
            <a:endParaRPr lang="hu-HU" sz="1800" dirty="0" smtClean="0">
              <a:latin typeface="Verdana" pitchFamily="34" charset="0"/>
            </a:endParaRPr>
          </a:p>
          <a:p>
            <a:r>
              <a:rPr lang="hu-HU" sz="1800" dirty="0" smtClean="0">
                <a:latin typeface="Verdana" pitchFamily="34" charset="0"/>
              </a:rPr>
              <a:t>A </a:t>
            </a:r>
            <a:r>
              <a:rPr lang="hu-HU" sz="1800" dirty="0" err="1" smtClean="0">
                <a:latin typeface="Verdana" pitchFamily="34" charset="0"/>
              </a:rPr>
              <a:t>reziliencia</a:t>
            </a:r>
            <a:r>
              <a:rPr lang="hu-HU" sz="1800" dirty="0" smtClean="0">
                <a:latin typeface="Verdana" pitchFamily="34" charset="0"/>
              </a:rPr>
              <a:t> egyfajta hétköznapi mágia.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Déri Kriszti\Local Settings\Temporary Internet Files\Content.IE5\JTR7WISK\MPj04311720000[1]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000760" y="428604"/>
            <a:ext cx="2695850" cy="235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latin typeface="Verdana" pitchFamily="34" charset="0"/>
              </a:rPr>
              <a:t>Serdülőkor hatása a </a:t>
            </a:r>
            <a:r>
              <a:rPr lang="hu-HU" sz="2400" dirty="0" err="1" smtClean="0">
                <a:latin typeface="Verdana" pitchFamily="34" charset="0"/>
              </a:rPr>
              <a:t>rezilienciára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hu-HU" sz="1400" dirty="0" smtClean="0">
                <a:latin typeface="Verdana" pitchFamily="34" charset="0"/>
              </a:rPr>
              <a:t>A serdülőkor a gyermekkor és a felnőttkor közötti átmeneti időszaknak</a:t>
            </a:r>
          </a:p>
          <a:p>
            <a:pPr>
              <a:buNone/>
            </a:pPr>
            <a:r>
              <a:rPr lang="hu-HU" sz="1400" dirty="0" smtClean="0">
                <a:latin typeface="Verdana" pitchFamily="34" charset="0"/>
              </a:rPr>
              <a:t>tekinthető, melynek során jelentős biológiai, kognitív és szociális változások </a:t>
            </a:r>
          </a:p>
          <a:p>
            <a:pPr>
              <a:buNone/>
            </a:pPr>
            <a:r>
              <a:rPr lang="hu-HU" sz="1400" dirty="0" smtClean="0">
                <a:latin typeface="Verdana" pitchFamily="34" charset="0"/>
              </a:rPr>
              <a:t>következnek be. Ez az életszakasz a későbbi életesélyekre gyakorolt hatása miatt nagy </a:t>
            </a:r>
          </a:p>
          <a:p>
            <a:pPr>
              <a:buNone/>
            </a:pPr>
            <a:r>
              <a:rPr lang="hu-HU" sz="1400" dirty="0" smtClean="0">
                <a:latin typeface="Verdana" pitchFamily="34" charset="0"/>
              </a:rPr>
              <a:t>jelentőségű. </a:t>
            </a:r>
          </a:p>
          <a:p>
            <a:pPr>
              <a:buNone/>
            </a:pPr>
            <a:endParaRPr lang="hu-HU" sz="1400" dirty="0" smtClean="0">
              <a:latin typeface="Verdana" pitchFamily="34" charset="0"/>
            </a:endParaRPr>
          </a:p>
          <a:p>
            <a:r>
              <a:rPr lang="hu-HU" sz="1400" dirty="0" smtClean="0">
                <a:latin typeface="Verdana" pitchFamily="34" charset="0"/>
              </a:rPr>
              <a:t>Az iskolai eredmények erősen befolyásolják a továbbtanulást, a későbbi foglalkoztatást és a munkaerő-piaci helyzetet. </a:t>
            </a:r>
          </a:p>
          <a:p>
            <a:r>
              <a:rPr lang="hu-HU" sz="1400" dirty="0" smtClean="0">
                <a:latin typeface="Verdana" pitchFamily="34" charset="0"/>
              </a:rPr>
              <a:t>A legtöbb egészséghez kapcsolódó szokás és magatartás ebben az életkorban alakul ki. </a:t>
            </a:r>
          </a:p>
          <a:p>
            <a:r>
              <a:rPr lang="hu-HU" sz="1400" dirty="0" smtClean="0">
                <a:latin typeface="Verdana" pitchFamily="34" charset="0"/>
              </a:rPr>
              <a:t>A serdülőkor alatt a kortárskapcsolatok egyre növekvő befolyása intenzív szerepet játszik a különböző érzelmi, szociális, sőt, kognitív képességek elsajátításában szülőktől való fokozottabb függetlenedés, valamint a saját jövővel, a karrier és szakma megválasztásával kapcsolatos döntéshozatali képességhez szükséges öntudat kialakulása </a:t>
            </a:r>
            <a:r>
              <a:rPr lang="hu-HU" sz="1400" b="1" dirty="0" smtClean="0">
                <a:latin typeface="Verdana" pitchFamily="34" charset="0"/>
              </a:rPr>
              <a:t>és ezek megélésének lehetősége.</a:t>
            </a:r>
          </a:p>
          <a:p>
            <a:endParaRPr lang="hu-HU" sz="1400" dirty="0" smtClean="0">
              <a:latin typeface="Verdana" pitchFamily="34" charset="0"/>
            </a:endParaRPr>
          </a:p>
          <a:p>
            <a:r>
              <a:rPr lang="hu-HU" sz="1400" dirty="0" smtClean="0">
                <a:latin typeface="Verdana" pitchFamily="34" charset="0"/>
              </a:rPr>
              <a:t>Az elmúlt néhány évtizedben az Európa- és Észak-Amerika-szerte bekövetkezett számos jelentős társadalmi változás egyike a nevelőszülős családok és az egyszülős családok számának emelkedése. </a:t>
            </a:r>
          </a:p>
          <a:p>
            <a:endParaRPr lang="hu-HU" sz="1400" dirty="0" smtClean="0">
              <a:latin typeface="Verdana" pitchFamily="34" charset="0"/>
            </a:endParaRPr>
          </a:p>
          <a:p>
            <a:r>
              <a:rPr lang="hu-HU" sz="1400" dirty="0" smtClean="0">
                <a:latin typeface="Verdana" pitchFamily="34" charset="0"/>
              </a:rPr>
              <a:t>Az egyszülős családokban élő gyermekeket többszörös hátrányok érhetik, az anyagi nehézségek, a csökkent szülői felügyelet és ellenőrzés, a szülő kisebb mértékű</a:t>
            </a:r>
          </a:p>
          <a:p>
            <a:pPr>
              <a:buNone/>
            </a:pPr>
            <a:r>
              <a:rPr lang="hu-HU" sz="1400" dirty="0" smtClean="0">
                <a:latin typeface="Verdana" pitchFamily="34" charset="0"/>
              </a:rPr>
              <a:t>     törődése.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Déri Kriszti\Local Settings\Temporary Internet Files\Content.IE5\S6ZMKQ8K\MPj04311230000[1]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429256" y="2214554"/>
            <a:ext cx="2415474" cy="24249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latin typeface="Verdana" pitchFamily="34" charset="0"/>
              </a:rPr>
              <a:t>Serdülőkor hatása a </a:t>
            </a:r>
            <a:r>
              <a:rPr lang="hu-HU" sz="2400" dirty="0" err="1" smtClean="0">
                <a:latin typeface="Verdana" pitchFamily="34" charset="0"/>
              </a:rPr>
              <a:t>rezilienciára</a:t>
            </a:r>
            <a:r>
              <a:rPr lang="hu-HU" sz="2400" dirty="0" smtClean="0">
                <a:latin typeface="Verdana" pitchFamily="34" charset="0"/>
              </a:rPr>
              <a:t> 2.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868519"/>
          </a:xfrm>
        </p:spPr>
        <p:txBody>
          <a:bodyPr>
            <a:normAutofit lnSpcReduction="10000"/>
          </a:bodyPr>
          <a:lstStyle/>
          <a:p>
            <a:r>
              <a:rPr lang="hu-HU" sz="1400" dirty="0" smtClean="0">
                <a:latin typeface="Verdana" pitchFamily="34" charset="0"/>
              </a:rPr>
              <a:t>A házasságok megromlásának hatását vizsgáló kutatás rámutatott, hogy a családok felbomlását megélő gyermekeknél nagyobb az érzelmi és magatartási rendellenességek, valamint a rosszabb iskolai eredmények kockázata. A szegénység a családi élet minden vonatkozására kihat, ilyenek például </a:t>
            </a:r>
          </a:p>
          <a:p>
            <a:pPr lvl="2"/>
            <a:r>
              <a:rPr lang="hu-HU" sz="1400" dirty="0" smtClean="0">
                <a:latin typeface="Verdana" pitchFamily="34" charset="0"/>
              </a:rPr>
              <a:t>a szülői gondoskodás minősége, </a:t>
            </a:r>
          </a:p>
          <a:p>
            <a:pPr lvl="2"/>
            <a:r>
              <a:rPr lang="hu-HU" sz="1400" dirty="0" smtClean="0">
                <a:latin typeface="Verdana" pitchFamily="34" charset="0"/>
              </a:rPr>
              <a:t>a lakhatás minősége, </a:t>
            </a:r>
          </a:p>
          <a:p>
            <a:pPr lvl="2"/>
            <a:r>
              <a:rPr lang="hu-HU" sz="1400" dirty="0" smtClean="0">
                <a:latin typeface="Verdana" pitchFamily="34" charset="0"/>
              </a:rPr>
              <a:t>az egészségügyi és oktatási</a:t>
            </a:r>
          </a:p>
          <a:p>
            <a:pPr lvl="2"/>
            <a:r>
              <a:rPr lang="hu-HU" sz="1400" dirty="0" smtClean="0">
                <a:latin typeface="Verdana" pitchFamily="34" charset="0"/>
              </a:rPr>
              <a:t>szolgáltatások elérhetősége, </a:t>
            </a:r>
          </a:p>
          <a:p>
            <a:pPr lvl="2"/>
            <a:r>
              <a:rPr lang="hu-HU" sz="1400" dirty="0" smtClean="0">
                <a:latin typeface="Verdana" pitchFamily="34" charset="0"/>
              </a:rPr>
              <a:t>a szabadidős lehetőségek elérhetősége. </a:t>
            </a:r>
          </a:p>
          <a:p>
            <a:endParaRPr lang="hu-HU" sz="1400" dirty="0" smtClean="0">
              <a:latin typeface="Verdana" pitchFamily="34" charset="0"/>
            </a:endParaRPr>
          </a:p>
          <a:p>
            <a:r>
              <a:rPr lang="hu-HU" sz="1400" dirty="0" smtClean="0">
                <a:latin typeface="Verdana" pitchFamily="34" charset="0"/>
              </a:rPr>
              <a:t>Így a szegénységben élő fiatalok több </a:t>
            </a:r>
            <a:r>
              <a:rPr lang="hu-HU" sz="1400" dirty="0" err="1" smtClean="0">
                <a:latin typeface="Verdana" pitchFamily="34" charset="0"/>
              </a:rPr>
              <a:t>stresszhatásnak</a:t>
            </a:r>
            <a:r>
              <a:rPr lang="hu-HU" sz="1400" dirty="0" smtClean="0">
                <a:latin typeface="Verdana" pitchFamily="34" charset="0"/>
              </a:rPr>
              <a:t> és hátránynak vannak kitéve, beleértve a zsúfolt lakhatást, a rosszabb minőségű iskolákat és a nem megfelelő táplálkozást. </a:t>
            </a:r>
          </a:p>
          <a:p>
            <a:endParaRPr lang="hu-HU" sz="1400" dirty="0" smtClean="0">
              <a:latin typeface="Verdana" pitchFamily="34" charset="0"/>
            </a:endParaRPr>
          </a:p>
          <a:p>
            <a:r>
              <a:rPr lang="hu-HU" sz="1400" dirty="0" smtClean="0">
                <a:latin typeface="Verdana" pitchFamily="34" charset="0"/>
              </a:rPr>
              <a:t>Serdülőkorban az alacsony társadalmi-gazdasági helyzethez is egészségi problémák társulnak. Ezen felül meggyőző adatok támasztják alá, hogy az alacsony társadalmi-gazdasági helyzet a gyermekek iskolai tanulása szempontjából jelentős </a:t>
            </a:r>
            <a:r>
              <a:rPr lang="hu-HU" sz="1400" dirty="0" err="1" smtClean="0">
                <a:latin typeface="Verdana" pitchFamily="34" charset="0"/>
              </a:rPr>
              <a:t>stresszhatást</a:t>
            </a:r>
            <a:r>
              <a:rPr lang="hu-HU" sz="1400" dirty="0" smtClean="0">
                <a:latin typeface="Verdana" pitchFamily="34" charset="0"/>
              </a:rPr>
              <a:t> és sebezhetőséget jelentenek. </a:t>
            </a:r>
          </a:p>
          <a:p>
            <a:endParaRPr lang="hu-HU" sz="1400" dirty="0" smtClean="0">
              <a:latin typeface="Verdana" pitchFamily="34" charset="0"/>
            </a:endParaRPr>
          </a:p>
          <a:p>
            <a:r>
              <a:rPr lang="hu-HU" sz="1400" b="1" dirty="0" smtClean="0">
                <a:latin typeface="Verdana" pitchFamily="34" charset="0"/>
              </a:rPr>
              <a:t>Annak ellenére, hogy ez a két körülmény a fejlődés szempontjából hátrányos következményekkel jár, az ezeknek kitett gyermekek és serdülők közül nem mind vall kudarcot az életben.</a:t>
            </a:r>
          </a:p>
          <a:p>
            <a:endParaRPr lang="hu-H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Déri Kriszti\Local Settings\Temporary Internet Files\Content.IE5\JTR7WISK\MPj03901130000[1]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286512" y="2857496"/>
            <a:ext cx="2609088" cy="3657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latin typeface="Verdana" pitchFamily="34" charset="0"/>
              </a:rPr>
              <a:t>Tranzakciós szemlélet</a:t>
            </a:r>
            <a:endParaRPr lang="hu-HU" sz="2400" dirty="0">
              <a:latin typeface="Verdana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sz="1600" dirty="0" smtClean="0">
                <a:latin typeface="Verdana" pitchFamily="34" charset="0"/>
              </a:rPr>
              <a:t>A gyerek fejlődése során nem csak a környezet gyakorol hatást rá, hanem ő is aktívan alakítja környezetét, aktívan próbálkozik környezete szervezésével és strukturálásával.</a:t>
            </a:r>
          </a:p>
          <a:p>
            <a:endParaRPr lang="hu-HU" sz="1600" dirty="0" smtClean="0">
              <a:latin typeface="Verdana" pitchFamily="34" charset="0"/>
            </a:endParaRPr>
          </a:p>
          <a:p>
            <a:r>
              <a:rPr lang="hu-HU" sz="1600" dirty="0" smtClean="0">
                <a:latin typeface="Verdana" pitchFamily="34" charset="0"/>
              </a:rPr>
              <a:t>Az alkalmazkodás nehézségei nem a megfelelő válaszkészség hiányában rejlenek, hanem a környezet-egyén tranzakció folyamatos hibás működésében, ami megakadályozza a gyerek számára a világ adaptív módon történő szervezését.</a:t>
            </a:r>
          </a:p>
          <a:p>
            <a:endParaRPr lang="hu-HU" sz="1600" dirty="0" smtClean="0">
              <a:latin typeface="Verdana" pitchFamily="34" charset="0"/>
            </a:endParaRPr>
          </a:p>
          <a:p>
            <a:r>
              <a:rPr lang="hu-HU" sz="1500" dirty="0" smtClean="0">
                <a:latin typeface="Verdana" pitchFamily="34" charset="0"/>
              </a:rPr>
              <a:t>A</a:t>
            </a:r>
            <a:r>
              <a:rPr lang="hu-HU" sz="1500" b="1" dirty="0" smtClean="0">
                <a:latin typeface="Verdana" pitchFamily="34" charset="0"/>
              </a:rPr>
              <a:t> fejlődést érő hatások rendkívüli sokfélesége ellenére a fejlődési kimenetek száma meglehetősen csekély. Az emberi szervezet evolúciósan úgy programozott, hogy normál fejlődési kimeneteket tudjon produkálni a leghátrányosabb körülmények közepette is</a:t>
            </a:r>
          </a:p>
          <a:p>
            <a:endParaRPr lang="hu-HU" sz="1500" dirty="0" smtClean="0">
              <a:latin typeface="Verdana" pitchFamily="34" charset="0"/>
            </a:endParaRPr>
          </a:p>
          <a:p>
            <a:r>
              <a:rPr lang="hu-HU" sz="1500" dirty="0" smtClean="0">
                <a:latin typeface="Verdana" pitchFamily="34" charset="0"/>
              </a:rPr>
              <a:t>Az emberek nem pusztán reagálnak a </a:t>
            </a:r>
            <a:r>
              <a:rPr lang="hu-HU" sz="1500" dirty="0" err="1" smtClean="0">
                <a:latin typeface="Verdana" pitchFamily="34" charset="0"/>
              </a:rPr>
              <a:t>stresszteli</a:t>
            </a:r>
            <a:r>
              <a:rPr lang="hu-HU" sz="1500" dirty="0" smtClean="0">
                <a:latin typeface="Verdana" pitchFamily="34" charset="0"/>
              </a:rPr>
              <a:t> eseményekre és a szociális támogatásra, hanem maguk konstruálják őket  (pl. gén-környezet korreláció) Lényegi tendencia figyelhető meg a genetikailag rizikós gyerekek környezeti rizikónak való nagyobb mérvű kitettségére. </a:t>
            </a:r>
            <a:r>
              <a:rPr lang="hu-HU" sz="1500" b="1" dirty="0" smtClean="0">
                <a:latin typeface="Verdana" pitchFamily="34" charset="0"/>
              </a:rPr>
              <a:t>A szülők átadják génjeiket és a környezetet is alakítják</a:t>
            </a:r>
            <a:r>
              <a:rPr lang="hu-HU" sz="1500" dirty="0" smtClean="0">
                <a:latin typeface="Verdana" pitchFamily="34" charset="0"/>
              </a:rPr>
              <a:t> (a családok, ahol a szülők mentális zavarban szenvednek, nagyobb rizikónak vannak kitéve a diszharmónia és szétesés tekintetében).</a:t>
            </a:r>
          </a:p>
          <a:p>
            <a:endParaRPr lang="hu-HU" sz="15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">
  <a:themeElements>
    <a:clrScheme name="Modu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1127</TotalTime>
  <Words>3279</Words>
  <Application>Microsoft Office PowerPoint</Application>
  <PresentationFormat>Diavetítés a képernyőre (4:3 oldalarány)</PresentationFormat>
  <Paragraphs>447</Paragraphs>
  <Slides>39</Slides>
  <Notes>13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39</vt:i4>
      </vt:variant>
    </vt:vector>
  </HeadingPairs>
  <TitlesOfParts>
    <vt:vector size="40" baseType="lpstr">
      <vt:lpstr>Modul</vt:lpstr>
      <vt:lpstr>Reziliencia  Reziliencia gyermekkori vonatkozásai és hatása</vt:lpstr>
      <vt:lpstr>Rizikófaktorok, stressz,  védőfaktorok</vt:lpstr>
      <vt:lpstr>Rizikófaktorok, stressz</vt:lpstr>
      <vt:lpstr>Stresszmodellek </vt:lpstr>
      <vt:lpstr>Stresszmodellek 2.</vt:lpstr>
      <vt:lpstr>Stresszmodellek 3.</vt:lpstr>
      <vt:lpstr>Egyénen belüli rizikótényezők</vt:lpstr>
      <vt:lpstr>Családon belüli rizikótényezők</vt:lpstr>
      <vt:lpstr>Iskolával és tágab környezettel kapcsolatos rizikótényezők</vt:lpstr>
      <vt:lpstr>Védőfaktorok</vt:lpstr>
      <vt:lpstr>Egyénen belüli védőfaktorok</vt:lpstr>
      <vt:lpstr>Családon belüli védőfaktorok</vt:lpstr>
      <vt:lpstr>Iskolával kapcsolatos védőfaktorok</vt:lpstr>
      <vt:lpstr>Társadalom szintjén jelentkező védőfaktorok</vt:lpstr>
      <vt:lpstr>Védőfaktorok hatása</vt:lpstr>
      <vt:lpstr>Statisztikai adatok</vt:lpstr>
      <vt:lpstr> A dohányzás 1. </vt:lpstr>
      <vt:lpstr>A dohányzás 2.</vt:lpstr>
      <vt:lpstr>Dohányzás 3.</vt:lpstr>
      <vt:lpstr>Alkoholfogyasztás 1.</vt:lpstr>
      <vt:lpstr>Alkoholfogyasztás 2. </vt:lpstr>
      <vt:lpstr>Részegségről be Alkoholfogyasztás 3. 986-2002</vt:lpstr>
      <vt:lpstr>Alkoholfogyasztás 4.</vt:lpstr>
      <vt:lpstr>Drogfogyasztás</vt:lpstr>
      <vt:lpstr>  Illegális szerek 2. </vt:lpstr>
      <vt:lpstr>Veszélyeztetett csoportok (fiúk)</vt:lpstr>
      <vt:lpstr>Drogfogyasztás 1.</vt:lpstr>
      <vt:lpstr>Kortárs bántalmazás</vt:lpstr>
      <vt:lpstr>Bántalmazás 2.</vt:lpstr>
      <vt:lpstr>Reziliencia</vt:lpstr>
      <vt:lpstr>Reziliencia-kutatások kezdete</vt:lpstr>
      <vt:lpstr>Sebezhetetlenség</vt:lpstr>
      <vt:lpstr>Reziliencia definíciói</vt:lpstr>
      <vt:lpstr>Reziliencia definíciói 2.</vt:lpstr>
      <vt:lpstr>Mi tehát a reziliencia?</vt:lpstr>
      <vt:lpstr>Mi tehát a reziliencia? 2.</vt:lpstr>
      <vt:lpstr>Serdülőkor hatása a rezilienciára</vt:lpstr>
      <vt:lpstr>Serdülőkor hatása a rezilienciára 2.</vt:lpstr>
      <vt:lpstr>Tranzakciós szemlélet</vt:lpstr>
    </vt:vector>
  </TitlesOfParts>
  <Company>család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Reziliencia  Reziliencia gyermekkori vonatkozásai és hatása</dc:title>
  <dc:creator>Déri Kriszti</dc:creator>
  <cp:lastModifiedBy>kriszti</cp:lastModifiedBy>
  <cp:revision>246</cp:revision>
  <dcterms:created xsi:type="dcterms:W3CDTF">2009-02-06T08:47:15Z</dcterms:created>
  <dcterms:modified xsi:type="dcterms:W3CDTF">2012-11-05T16:38:45Z</dcterms:modified>
</cp:coreProperties>
</file>